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tmp" ContentType="image/p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57" r:id="rId1"/>
  </p:sldMasterIdLst>
  <p:notesMasterIdLst>
    <p:notesMasterId r:id="rId65"/>
  </p:notesMasterIdLst>
  <p:handoutMasterIdLst>
    <p:handoutMasterId r:id="rId66"/>
  </p:handoutMasterIdLst>
  <p:sldIdLst>
    <p:sldId id="259" r:id="rId2"/>
    <p:sldId id="653" r:id="rId3"/>
    <p:sldId id="453" r:id="rId4"/>
    <p:sldId id="465" r:id="rId5"/>
    <p:sldId id="466" r:id="rId6"/>
    <p:sldId id="469" r:id="rId7"/>
    <p:sldId id="548" r:id="rId8"/>
    <p:sldId id="551" r:id="rId9"/>
    <p:sldId id="590" r:id="rId10"/>
    <p:sldId id="549" r:id="rId11"/>
    <p:sldId id="552" r:id="rId12"/>
    <p:sldId id="553" r:id="rId13"/>
    <p:sldId id="550" r:id="rId14"/>
    <p:sldId id="617" r:id="rId15"/>
    <p:sldId id="645" r:id="rId16"/>
    <p:sldId id="647" r:id="rId17"/>
    <p:sldId id="648" r:id="rId18"/>
    <p:sldId id="646" r:id="rId19"/>
    <p:sldId id="554" r:id="rId20"/>
    <p:sldId id="555" r:id="rId21"/>
    <p:sldId id="556" r:id="rId22"/>
    <p:sldId id="557" r:id="rId23"/>
    <p:sldId id="568" r:id="rId24"/>
    <p:sldId id="569" r:id="rId25"/>
    <p:sldId id="572" r:id="rId26"/>
    <p:sldId id="570" r:id="rId27"/>
    <p:sldId id="571" r:id="rId28"/>
    <p:sldId id="649" r:id="rId29"/>
    <p:sldId id="651" r:id="rId30"/>
    <p:sldId id="650" r:id="rId31"/>
    <p:sldId id="628" r:id="rId32"/>
    <p:sldId id="629" r:id="rId33"/>
    <p:sldId id="507" r:id="rId34"/>
    <p:sldId id="630" r:id="rId35"/>
    <p:sldId id="631" r:id="rId36"/>
    <p:sldId id="632" r:id="rId37"/>
    <p:sldId id="633" r:id="rId38"/>
    <p:sldId id="634" r:id="rId39"/>
    <p:sldId id="635" r:id="rId40"/>
    <p:sldId id="636" r:id="rId41"/>
    <p:sldId id="637" r:id="rId42"/>
    <p:sldId id="638" r:id="rId43"/>
    <p:sldId id="639" r:id="rId44"/>
    <p:sldId id="640" r:id="rId45"/>
    <p:sldId id="641" r:id="rId46"/>
    <p:sldId id="622" r:id="rId47"/>
    <p:sldId id="623" r:id="rId48"/>
    <p:sldId id="624" r:id="rId49"/>
    <p:sldId id="625" r:id="rId50"/>
    <p:sldId id="626" r:id="rId51"/>
    <p:sldId id="627" r:id="rId52"/>
    <p:sldId id="654" r:id="rId53"/>
    <p:sldId id="642" r:id="rId54"/>
    <p:sldId id="652" r:id="rId55"/>
    <p:sldId id="643" r:id="rId56"/>
    <p:sldId id="595" r:id="rId57"/>
    <p:sldId id="598" r:id="rId58"/>
    <p:sldId id="599" r:id="rId59"/>
    <p:sldId id="600" r:id="rId60"/>
    <p:sldId id="601" r:id="rId61"/>
    <p:sldId id="602" r:id="rId62"/>
    <p:sldId id="644" r:id="rId63"/>
    <p:sldId id="611" r:id="rId64"/>
  </p:sldIdLst>
  <p:sldSz cx="9144000" cy="6858000" type="screen4x3"/>
  <p:notesSz cx="7315200" cy="9601200"/>
  <p:custDataLst>
    <p:tags r:id="rId6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E7E7E7"/>
    <a:srgbClr val="FF6600"/>
    <a:srgbClr val="9999FF"/>
    <a:srgbClr val="009999"/>
    <a:srgbClr val="00CC66"/>
    <a:srgbClr val="33CC33"/>
    <a:srgbClr val="0000E0"/>
    <a:srgbClr val="FFFF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48" autoAdjust="0"/>
    <p:restoredTop sz="94660"/>
  </p:normalViewPr>
  <p:slideViewPr>
    <p:cSldViewPr>
      <p:cViewPr varScale="1">
        <p:scale>
          <a:sx n="117" d="100"/>
          <a:sy n="117" d="100"/>
        </p:scale>
        <p:origin x="-149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handoutMaster" Target="handoutMasters/handoutMaster1.xml"/><Relationship Id="rId67" Type="http://schemas.openxmlformats.org/officeDocument/2006/relationships/printerSettings" Target="printerSettings/printerSettings1.bin"/><Relationship Id="rId68" Type="http://schemas.openxmlformats.org/officeDocument/2006/relationships/tags" Target="tags/tag1.xml"/><Relationship Id="rId69" Type="http://schemas.openxmlformats.org/officeDocument/2006/relationships/presProps" Target="pres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="0"/>
            </a:lvl1pPr>
          </a:lstStyle>
          <a:p>
            <a:endParaRPr lang="en-US"/>
          </a:p>
        </p:txBody>
      </p:sp>
      <p:sp>
        <p:nvSpPr>
          <p:cNvPr id="300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/>
            </a:lvl1pPr>
          </a:lstStyle>
          <a:p>
            <a:endParaRPr lang="en-US"/>
          </a:p>
        </p:txBody>
      </p:sp>
      <p:sp>
        <p:nvSpPr>
          <p:cNvPr id="300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="0"/>
            </a:lvl1pPr>
          </a:lstStyle>
          <a:p>
            <a:endParaRPr lang="en-US"/>
          </a:p>
        </p:txBody>
      </p:sp>
      <p:sp>
        <p:nvSpPr>
          <p:cNvPr id="300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/>
            </a:lvl1pPr>
          </a:lstStyle>
          <a:p>
            <a:fld id="{76B5CA37-EDAE-4F4C-824F-000168A4B0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024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="0"/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/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="0"/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/>
            </a:lvl1pPr>
          </a:lstStyle>
          <a:p>
            <a:fld id="{C9D69967-106B-45CA-8A62-977B1E72206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12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D84A01-1A03-46B9-B873-E5B3C63265DC}" type="slidenum">
              <a:rPr lang="en-US"/>
              <a:pPr/>
              <a:t>1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949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9967-106B-45CA-8A62-977B1E72206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713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9967-106B-45CA-8A62-977B1E72206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78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9967-106B-45CA-8A62-977B1E72206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01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9" name="Rectangle 21"/>
          <p:cNvSpPr>
            <a:spLocks noChangeArrowheads="1"/>
          </p:cNvSpPr>
          <p:nvPr userDrawn="1"/>
        </p:nvSpPr>
        <p:spPr bwMode="auto">
          <a:xfrm>
            <a:off x="0" y="4765"/>
            <a:ext cx="9144000" cy="30003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10" name="Rectangle 22"/>
          <p:cNvSpPr>
            <a:spLocks noChangeArrowheads="1"/>
          </p:cNvSpPr>
          <p:nvPr userDrawn="1"/>
        </p:nvSpPr>
        <p:spPr bwMode="auto">
          <a:xfrm>
            <a:off x="0" y="4765"/>
            <a:ext cx="609600" cy="300037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234950" indent="-234950" algn="ctr" eaLnBrk="0" hangingPunct="0">
              <a:spcBef>
                <a:spcPct val="50000"/>
              </a:spcBef>
              <a:buClr>
                <a:schemeClr val="accent1"/>
              </a:buClr>
              <a:buSzPct val="110000"/>
              <a:buFont typeface="Wingdings" pitchFamily="2" charset="2"/>
              <a:buNone/>
            </a:pPr>
            <a:endParaRPr lang="en-GB" sz="2400" b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90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7905" name="Rectangle 17"/>
          <p:cNvSpPr>
            <a:spLocks noGrp="1" noChangeArrowheads="1"/>
          </p:cNvSpPr>
          <p:nvPr>
            <p:ph type="ftr" sz="quarter" idx="3"/>
          </p:nvPr>
        </p:nvSpPr>
        <p:spPr>
          <a:xfrm>
            <a:off x="2590800" y="6248400"/>
            <a:ext cx="3962400" cy="457200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37906" name="Rectangle 18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 algn="r">
              <a:defRPr/>
            </a:lvl1pPr>
          </a:lstStyle>
          <a:p>
            <a:fld id="{8EF7DC02-4CF5-44D3-9FA7-9CDBF8B603F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790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8534400" cy="3352800"/>
          </a:xfrm>
        </p:spPr>
        <p:txBody>
          <a:bodyPr/>
          <a:lstStyle>
            <a:lvl1pPr algn="ctr"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90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457200" y="4267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6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  <a:lvl2pPr marL="742950" indent="-285750">
              <a:buFont typeface="Calibri" panose="020F0502020204030204" pitchFamily="34" charset="0"/>
              <a:buChar char="–"/>
              <a:defRPr>
                <a:latin typeface="Calibri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8691AAE-3C2A-4EFA-BA52-0DE96F085E6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DBC8D7-5445-4A79-A58F-3205404C791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B2B7B1-12CD-4489-A28F-2101427B6AB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673C4EE-648B-4BFC-91A4-0B5A9E466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500F3A-D141-4BF4-83E0-17F8730D83F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9BC4346-9CD8-4818-AA95-4BE042CE4F8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082FB60-0924-47D2-BFED-2E870398DD0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21AAD89-BFD9-458D-906E-C133483F60D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1C581E-41B2-41C7-A837-4D0DFD05ED6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304800"/>
            <a:ext cx="21717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3627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5E3421-50D8-48A6-9285-26FB1340AA5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62200" y="6324600"/>
            <a:ext cx="441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100" b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fld id="{5672554A-12DF-42AE-BD6A-02A7B7E96DB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687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687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688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36884" name="Rectangle 20"/>
          <p:cNvSpPr>
            <a:spLocks noChangeArrowheads="1"/>
          </p:cNvSpPr>
          <p:nvPr userDrawn="1"/>
        </p:nvSpPr>
        <p:spPr bwMode="auto">
          <a:xfrm>
            <a:off x="0" y="4765"/>
            <a:ext cx="9144000" cy="300037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85" name="Rectangle 21"/>
          <p:cNvSpPr>
            <a:spLocks noChangeArrowheads="1"/>
          </p:cNvSpPr>
          <p:nvPr userDrawn="1"/>
        </p:nvSpPr>
        <p:spPr bwMode="auto">
          <a:xfrm>
            <a:off x="0" y="4765"/>
            <a:ext cx="609600" cy="300037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234950" indent="-234950" algn="ctr" eaLnBrk="0" hangingPunct="0">
              <a:spcBef>
                <a:spcPct val="50000"/>
              </a:spcBef>
              <a:buClr>
                <a:schemeClr val="accent1"/>
              </a:buClr>
              <a:buSzPct val="110000"/>
              <a:buFont typeface="Wingdings" pitchFamily="2" charset="2"/>
              <a:buNone/>
            </a:pPr>
            <a:endParaRPr lang="en-GB" sz="2400" b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886" name="Line 22"/>
          <p:cNvSpPr>
            <a:spLocks noChangeShapeType="1"/>
          </p:cNvSpPr>
          <p:nvPr userDrawn="1"/>
        </p:nvSpPr>
        <p:spPr bwMode="auto">
          <a:xfrm>
            <a:off x="533400" y="1066800"/>
            <a:ext cx="8458200" cy="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itchFamily="34" charset="0"/>
          <a:ea typeface="+mj-ea"/>
          <a:cs typeface="Calibri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Futura Md B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Futura Md B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Futura Md B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Futura Md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Futura Md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Futura Md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Futura Md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Futura Md BT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SzPct val="80000"/>
        <a:buFont typeface="Arial" charset="0"/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Arial" panose="020B0604020202020204" pitchFamily="34" charset="0"/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m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mp"/><Relationship Id="rId3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png"/><Relationship Id="rId3" Type="http://schemas.openxmlformats.org/officeDocument/2006/relationships/image" Target="../media/image7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png"/><Relationship Id="rId3" Type="http://schemas.openxmlformats.org/officeDocument/2006/relationships/image" Target="../media/image8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9.tm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mp"/><Relationship Id="rId3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24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tmp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0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990602"/>
            <a:ext cx="9144000" cy="3167063"/>
          </a:xfrm>
        </p:spPr>
        <p:txBody>
          <a:bodyPr/>
          <a:lstStyle/>
          <a:p>
            <a:r>
              <a:rPr lang="en-US" sz="4000" dirty="0"/>
              <a:t>Random Sampling on Big Data: Techniques and Applications</a:t>
            </a:r>
            <a:endParaRPr lang="en-US" sz="4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2362200" y="4310065"/>
            <a:ext cx="44958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sz="2400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Ke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Yi</a:t>
            </a:r>
            <a:endParaRPr lang="en-US" b="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b="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Hong Kong University of Science and Technology</a:t>
            </a:r>
            <a:r>
              <a:rPr lang="en-US" b="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b="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b="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yike@ust.hk</a:t>
            </a:r>
            <a:endParaRPr lang="en-US" sz="900" b="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http://s2.quickmeme.com/img/6a/6a547725b38511b82db7840fed2bc6cd1042e4425cc4882bb72d30b222b87f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11" y="0"/>
            <a:ext cx="923561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470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“Big Data” in one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The 3 V’s</a:t>
            </a:r>
            <a:r>
              <a:rPr lang="en-US" dirty="0" smtClean="0"/>
              <a:t>: </a:t>
            </a:r>
          </a:p>
          <a:p>
            <a:r>
              <a:rPr lang="en-US" dirty="0" smtClean="0"/>
              <a:t>Volume</a:t>
            </a:r>
          </a:p>
          <a:p>
            <a:pPr lvl="1"/>
            <a:r>
              <a:rPr lang="en-HK" dirty="0"/>
              <a:t>External memory algorithms</a:t>
            </a:r>
            <a:endParaRPr lang="en-US" dirty="0"/>
          </a:p>
          <a:p>
            <a:pPr lvl="1"/>
            <a:r>
              <a:rPr lang="en-HK" dirty="0" smtClean="0"/>
              <a:t>Distributed data</a:t>
            </a:r>
          </a:p>
          <a:p>
            <a:r>
              <a:rPr lang="en-US" dirty="0" smtClean="0"/>
              <a:t>Velocity</a:t>
            </a:r>
          </a:p>
          <a:p>
            <a:pPr lvl="1"/>
            <a:r>
              <a:rPr lang="en-HK" dirty="0" smtClean="0"/>
              <a:t>Streaming data</a:t>
            </a:r>
            <a:endParaRPr lang="en-US" dirty="0" smtClean="0"/>
          </a:p>
          <a:p>
            <a:r>
              <a:rPr lang="en-US" dirty="0" smtClean="0"/>
              <a:t>Variety</a:t>
            </a:r>
          </a:p>
          <a:p>
            <a:pPr lvl="1"/>
            <a:r>
              <a:rPr lang="en-US" dirty="0" smtClean="0"/>
              <a:t>Integers, real numbers</a:t>
            </a:r>
          </a:p>
          <a:p>
            <a:pPr lvl="1"/>
            <a:r>
              <a:rPr lang="en-US" dirty="0" smtClean="0"/>
              <a:t>Points in a multi-dimensional space</a:t>
            </a:r>
          </a:p>
          <a:p>
            <a:pPr lvl="1"/>
            <a:r>
              <a:rPr lang="en-US" dirty="0" smtClean="0"/>
              <a:t>Records in relational database</a:t>
            </a:r>
          </a:p>
          <a:p>
            <a:pPr lvl="1"/>
            <a:r>
              <a:rPr lang="en-US" dirty="0" smtClean="0"/>
              <a:t>Graph-structured data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Random Sampling on Big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9C837DC-F3B4-4112-9D51-1B3B0462292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Picture 2" descr="http://blog.bostonfinancial.com/wp-content/uploads/2014/02/Big-Data-Magazine-covers-1024x8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981200"/>
            <a:ext cx="3581402" cy="29238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Dealing with Big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first approach: scale up / out the computation</a:t>
            </a:r>
          </a:p>
          <a:p>
            <a:r>
              <a:rPr lang="en-GB" dirty="0" smtClean="0"/>
              <a:t>Many great technical innovations:</a:t>
            </a:r>
          </a:p>
          <a:p>
            <a:pPr lvl="1"/>
            <a:r>
              <a:rPr lang="en-GB" dirty="0" smtClean="0"/>
              <a:t>Distributed/parallel systems</a:t>
            </a:r>
          </a:p>
          <a:p>
            <a:pPr lvl="2"/>
            <a:r>
              <a:rPr lang="en-GB" dirty="0" err="1"/>
              <a:t>MapReduce</a:t>
            </a:r>
            <a:r>
              <a:rPr lang="en-GB" dirty="0"/>
              <a:t>, </a:t>
            </a:r>
            <a:r>
              <a:rPr lang="en-GB" dirty="0" err="1"/>
              <a:t>Pregel</a:t>
            </a:r>
            <a:r>
              <a:rPr lang="en-GB" dirty="0"/>
              <a:t>, </a:t>
            </a:r>
            <a:r>
              <a:rPr lang="en-GB" dirty="0" err="1"/>
              <a:t>Dremel</a:t>
            </a:r>
            <a:r>
              <a:rPr lang="en-GB" dirty="0"/>
              <a:t>, Spark</a:t>
            </a:r>
            <a:r>
              <a:rPr lang="en-GB" dirty="0" smtClean="0"/>
              <a:t>…</a:t>
            </a:r>
          </a:p>
          <a:p>
            <a:pPr lvl="1"/>
            <a:r>
              <a:rPr lang="en-GB" dirty="0" smtClean="0"/>
              <a:t>New computational models</a:t>
            </a:r>
          </a:p>
          <a:p>
            <a:pPr lvl="2"/>
            <a:r>
              <a:rPr lang="en-GB" dirty="0" smtClean="0"/>
              <a:t>BSP, MPC, … </a:t>
            </a:r>
          </a:p>
          <a:p>
            <a:pPr lvl="1"/>
            <a:r>
              <a:rPr lang="en-GB" dirty="0" smtClean="0"/>
              <a:t>Dan </a:t>
            </a:r>
            <a:r>
              <a:rPr lang="en-GB" dirty="0" err="1" smtClean="0"/>
              <a:t>Suciu’s</a:t>
            </a:r>
            <a:r>
              <a:rPr lang="en-GB" dirty="0" smtClean="0"/>
              <a:t> tutorial tomorrow!</a:t>
            </a:r>
          </a:p>
          <a:p>
            <a:pPr lvl="1"/>
            <a:r>
              <a:rPr lang="en-GB" dirty="0" smtClean="0"/>
              <a:t>My </a:t>
            </a:r>
            <a:r>
              <a:rPr lang="en-GB" dirty="0" err="1" smtClean="0"/>
              <a:t>BeyondMR</a:t>
            </a:r>
            <a:r>
              <a:rPr lang="en-GB" dirty="0" smtClean="0"/>
              <a:t> talk of Friday</a:t>
            </a:r>
          </a:p>
          <a:p>
            <a:r>
              <a:rPr lang="en-GB" dirty="0" smtClean="0"/>
              <a:t>This talk is not about this approach!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2" descr="http://regmedia.co.uk/2011/10/17/sgi_hadoop_clus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24539" y="2028825"/>
            <a:ext cx="3133725" cy="2305050"/>
          </a:xfrm>
          <a:prstGeom prst="rect">
            <a:avLst/>
          </a:prstGeom>
          <a:noFill/>
        </p:spPr>
      </p:pic>
      <p:sp>
        <p:nvSpPr>
          <p:cNvPr id="7" name="Quad Arrow 6"/>
          <p:cNvSpPr/>
          <p:nvPr/>
        </p:nvSpPr>
        <p:spPr bwMode="auto">
          <a:xfrm>
            <a:off x="5943600" y="2190750"/>
            <a:ext cx="2895600" cy="1981200"/>
          </a:xfrm>
          <a:prstGeom prst="quad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regmedia.co.uk/2011/10/17/sgi_hadoop_clus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2" y="1283298"/>
            <a:ext cx="2295525" cy="1688502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Downsizing data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343400"/>
          </a:xfrm>
        </p:spPr>
        <p:txBody>
          <a:bodyPr/>
          <a:lstStyle/>
          <a:p>
            <a:r>
              <a:rPr lang="en-GB" dirty="0" smtClean="0"/>
              <a:t>A second approach to computational scalability: </a:t>
            </a:r>
            <a:br>
              <a:rPr lang="en-GB" dirty="0" smtClean="0"/>
            </a:br>
            <a:r>
              <a:rPr lang="en-GB" dirty="0" smtClean="0"/>
              <a:t>scale down the data!</a:t>
            </a:r>
          </a:p>
          <a:p>
            <a:pPr lvl="1"/>
            <a:r>
              <a:rPr lang="en-GB" dirty="0" smtClean="0"/>
              <a:t>Too much redundancy in big data anyway</a:t>
            </a:r>
          </a:p>
          <a:p>
            <a:pPr lvl="1"/>
            <a:r>
              <a:rPr lang="en-GB" dirty="0" smtClean="0"/>
              <a:t>100% accuracy is often not needed</a:t>
            </a:r>
          </a:p>
          <a:p>
            <a:pPr lvl="1"/>
            <a:r>
              <a:rPr lang="en-GB" dirty="0" smtClean="0"/>
              <a:t>What we finally want is small: human readable analysis / decisions</a:t>
            </a:r>
          </a:p>
          <a:p>
            <a:pPr lvl="1"/>
            <a:r>
              <a:rPr lang="en-GB" dirty="0" smtClean="0"/>
              <a:t>Examples: </a:t>
            </a:r>
            <a:r>
              <a:rPr lang="en-GB" dirty="0" smtClean="0">
                <a:solidFill>
                  <a:srgbClr val="C00000"/>
                </a:solidFill>
              </a:rPr>
              <a:t>samples</a:t>
            </a:r>
            <a:r>
              <a:rPr lang="en-GB" dirty="0" smtClean="0"/>
              <a:t>, sketches, histograms, various transforms</a:t>
            </a:r>
          </a:p>
          <a:p>
            <a:pPr lvl="2"/>
            <a:r>
              <a:rPr lang="en-GB" dirty="0" smtClean="0"/>
              <a:t>See tutorial by Graham </a:t>
            </a:r>
            <a:r>
              <a:rPr lang="en-GB" dirty="0" err="1" smtClean="0"/>
              <a:t>Cormode</a:t>
            </a:r>
            <a:r>
              <a:rPr lang="en-GB" dirty="0" smtClean="0"/>
              <a:t> for other data summaries</a:t>
            </a:r>
          </a:p>
          <a:p>
            <a:r>
              <a:rPr lang="en-GB" dirty="0" smtClean="0"/>
              <a:t>Complementary to the first approach</a:t>
            </a:r>
          </a:p>
          <a:p>
            <a:pPr lvl="1"/>
            <a:r>
              <a:rPr lang="en-GB" dirty="0" smtClean="0"/>
              <a:t>Can scale out computation and scale down data at the same time</a:t>
            </a:r>
          </a:p>
          <a:p>
            <a:pPr lvl="1"/>
            <a:r>
              <a:rPr lang="en-GB" dirty="0" smtClean="0"/>
              <a:t>Algorithms need to work under new system architectures</a:t>
            </a:r>
          </a:p>
          <a:p>
            <a:pPr lvl="2"/>
            <a:r>
              <a:rPr lang="en-GB" dirty="0" smtClean="0"/>
              <a:t>Good old RAM model no longer applies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Right Arrow 5"/>
          <p:cNvSpPr/>
          <p:nvPr/>
        </p:nvSpPr>
        <p:spPr bwMode="auto">
          <a:xfrm>
            <a:off x="7010400" y="1969098"/>
            <a:ext cx="533400" cy="304800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Right Arrow 7"/>
          <p:cNvSpPr/>
          <p:nvPr/>
        </p:nvSpPr>
        <p:spPr bwMode="auto">
          <a:xfrm rot="10800000">
            <a:off x="8458200" y="1969098"/>
            <a:ext cx="533400" cy="304800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Right Arrow 8"/>
          <p:cNvSpPr/>
          <p:nvPr/>
        </p:nvSpPr>
        <p:spPr bwMode="auto">
          <a:xfrm rot="5400000">
            <a:off x="7734300" y="1473798"/>
            <a:ext cx="533400" cy="304800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Right Arrow 9"/>
          <p:cNvSpPr/>
          <p:nvPr/>
        </p:nvSpPr>
        <p:spPr bwMode="auto">
          <a:xfrm rot="16200000">
            <a:off x="7734300" y="2540598"/>
            <a:ext cx="533400" cy="304800"/>
          </a:xfrm>
          <a:prstGeom prst="right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796" name="laptop"/>
          <p:cNvSpPr>
            <a:spLocks noEditPoints="1" noChangeArrowheads="1"/>
          </p:cNvSpPr>
          <p:nvPr/>
        </p:nvSpPr>
        <p:spPr bwMode="auto">
          <a:xfrm>
            <a:off x="7620002" y="1892898"/>
            <a:ext cx="752475" cy="566336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8" grpId="0" animBg="1"/>
      <p:bldP spid="9" grpId="0" animBg="1"/>
      <p:bldP spid="10" grpId="0" animBg="1"/>
      <p:bldP spid="3379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 of the talk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Stream sampling</a:t>
            </a:r>
          </a:p>
          <a:p>
            <a:r>
              <a:rPr lang="en-GB" dirty="0" smtClean="0"/>
              <a:t>Importance sampling</a:t>
            </a:r>
          </a:p>
          <a:p>
            <a:r>
              <a:rPr lang="en-GB" dirty="0" smtClean="0"/>
              <a:t>Merge-reduce sampling</a:t>
            </a:r>
          </a:p>
          <a:p>
            <a:r>
              <a:rPr lang="en-GB" dirty="0" smtClean="0"/>
              <a:t>Sampling for Approximate Query Processing</a:t>
            </a:r>
          </a:p>
          <a:p>
            <a:pPr lvl="1"/>
            <a:r>
              <a:rPr lang="en-GB" dirty="0" smtClean="0"/>
              <a:t>Sampling from one table</a:t>
            </a:r>
          </a:p>
          <a:p>
            <a:pPr lvl="1"/>
            <a:r>
              <a:rPr lang="en-GB" dirty="0" smtClean="0"/>
              <a:t>Sampling from multiple tables (joins)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Simple Random 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Sampling without replacement</a:t>
            </a:r>
          </a:p>
          <a:p>
            <a:pPr lvl="1"/>
            <a:r>
              <a:rPr lang="en-US" dirty="0" smtClean="0"/>
              <a:t>Randomly draw an element</a:t>
            </a:r>
          </a:p>
          <a:p>
            <a:pPr lvl="1"/>
            <a:r>
              <a:rPr lang="en-US" dirty="0" smtClean="0"/>
              <a:t>Don’t put it back</a:t>
            </a:r>
          </a:p>
          <a:p>
            <a:pPr lvl="1"/>
            <a:r>
              <a:rPr lang="en-US" dirty="0" smtClean="0"/>
              <a:t>Repeat s times</a:t>
            </a:r>
          </a:p>
          <a:p>
            <a:r>
              <a:rPr lang="en-US" dirty="0" smtClean="0"/>
              <a:t>Sampling with replacement</a:t>
            </a:r>
          </a:p>
          <a:p>
            <a:pPr lvl="1"/>
            <a:r>
              <a:rPr lang="en-US" dirty="0" smtClean="0"/>
              <a:t>Randomly draw an element</a:t>
            </a:r>
          </a:p>
          <a:p>
            <a:pPr lvl="1"/>
            <a:r>
              <a:rPr lang="en-US" dirty="0" smtClean="0"/>
              <a:t>Put it back</a:t>
            </a:r>
          </a:p>
          <a:p>
            <a:pPr lvl="1"/>
            <a:r>
              <a:rPr lang="en-US" dirty="0" smtClean="0"/>
              <a:t>Repeat s times</a:t>
            </a:r>
          </a:p>
          <a:p>
            <a:r>
              <a:rPr lang="en-US" dirty="0" smtClean="0"/>
              <a:t>Trivial in the RAM model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91100" y="2895602"/>
                <a:ext cx="3581400" cy="830997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libri" panose="020F0502020204030204" pitchFamily="34" charset="0"/>
                  </a:rPr>
                  <a:t>The statistical difference is very small, for </a:t>
                </a:r>
                <a14:m>
                  <m:oMath xmlns:m="http://schemas.openxmlformats.org/officeDocument/2006/math" xmlns="">
                    <m:r>
                      <a:rPr lang="en-US" sz="2400" b="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sz="2400" b="0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100" y="2895600"/>
                <a:ext cx="3581400" cy="830997"/>
              </a:xfrm>
              <a:prstGeom prst="rect">
                <a:avLst/>
              </a:prstGeom>
              <a:blipFill rotWithShape="0">
                <a:blip r:embed="rId2"/>
                <a:stretch>
                  <a:fillRect l="-2369" t="-4286" r="-508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2680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762000"/>
            <a:ext cx="8610600" cy="3352800"/>
          </a:xfrm>
        </p:spPr>
        <p:txBody>
          <a:bodyPr/>
          <a:lstStyle/>
          <a:p>
            <a:r>
              <a:rPr lang="en-US" dirty="0" smtClean="0"/>
              <a:t>Stream Sampling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648200" y="3706586"/>
            <a:ext cx="838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4038600" y="4663818"/>
            <a:ext cx="2057400" cy="39188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Memory</a:t>
            </a:r>
          </a:p>
        </p:txBody>
      </p:sp>
      <p:sp>
        <p:nvSpPr>
          <p:cNvPr id="11" name="Up-Down Arrow 10"/>
          <p:cNvSpPr/>
          <p:nvPr/>
        </p:nvSpPr>
        <p:spPr bwMode="auto">
          <a:xfrm>
            <a:off x="4824984" y="4087586"/>
            <a:ext cx="484632" cy="576232"/>
          </a:xfrm>
          <a:prstGeom prst="upDownArrow">
            <a:avLst>
              <a:gd name="adj1" fmla="val 28437"/>
              <a:gd name="adj2" fmla="val 3023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Arrow Connector 12"/>
          <p:cNvCxnSpPr>
            <a:endCxn id="10" idx="1"/>
          </p:cNvCxnSpPr>
          <p:nvPr/>
        </p:nvCxnSpPr>
        <p:spPr bwMode="auto">
          <a:xfrm>
            <a:off x="1828800" y="4859761"/>
            <a:ext cx="22098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3591408" y="4603429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3360624" y="4603429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3129840" y="4603429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2899056" y="4599790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2670989" y="4599790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2440205" y="4599790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2209421" y="4599790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978637" y="4596151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512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Content Placeholder 7" descr="Screen Clippi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584214"/>
            <a:ext cx="6934200" cy="5740386"/>
          </a:xfrm>
        </p:spPr>
      </p:pic>
    </p:spTree>
    <p:extLst>
      <p:ext uri="{BB962C8B-B14F-4D97-AF65-F5344CB8AC3E}">
        <p14:creationId xmlns:p14="http://schemas.microsoft.com/office/powerpoint/2010/main" val="3636656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Reservoir Sampling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Maintain a sample of size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drawn </a:t>
                </a:r>
                <a:r>
                  <a:rPr lang="en-US" dirty="0"/>
                  <a:t>(without replacement) from </a:t>
                </a:r>
                <a:r>
                  <a:rPr lang="en-US" dirty="0" smtClean="0"/>
                  <a:t>all elements in the stream so far</a:t>
                </a:r>
              </a:p>
              <a:p>
                <a:r>
                  <a:rPr lang="en-US" dirty="0" smtClean="0"/>
                  <a:t>Keep the first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elements in the stream, set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Algorithm for a new element</a:t>
                </a:r>
              </a:p>
              <a:p>
                <a:pPr lvl="1"/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/>
                  <a:t>With probability </a:t>
                </a:r>
                <a14:m>
                  <m:oMath xmlns:m="http://schemas.openxmlformats.org/officeDocument/2006/math" xmlns="">
                    <m:r>
                      <a:rPr lang="en-US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use it to replace an item in the current sample chosen uniformly at random</a:t>
                </a:r>
              </a:p>
              <a:p>
                <a:pPr lvl="1"/>
                <a:r>
                  <a:rPr lang="en-US" dirty="0"/>
                  <a:t>With probability </a:t>
                </a:r>
                <a14:m>
                  <m:oMath xmlns:m="http://schemas.openxmlformats.org/officeDocument/2006/math" xmlns="">
                    <m:r>
                      <a:rPr lang="en-US" dirty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throw it away</a:t>
                </a:r>
              </a:p>
              <a:p>
                <a:r>
                  <a:rPr lang="en-HK" dirty="0" smtClean="0"/>
                  <a:t>Space: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time: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Perhaps the first “streaming algorithm”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4" t="-1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477000" y="6079123"/>
            <a:ext cx="2607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latin typeface="Calibri" panose="020F0502020204030204" pitchFamily="34" charset="0"/>
              </a:rPr>
              <a:t>[Waterman ??; Knuth’s book]</a:t>
            </a:r>
          </a:p>
        </p:txBody>
      </p:sp>
    </p:spTree>
    <p:extLst>
      <p:ext uri="{BB962C8B-B14F-4D97-AF65-F5344CB8AC3E}">
        <p14:creationId xmlns:p14="http://schemas.microsoft.com/office/powerpoint/2010/main" val="2909750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Correctness Proof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295400"/>
                <a:ext cx="8534400" cy="4572000"/>
              </a:xfrm>
            </p:spPr>
            <p:txBody>
              <a:bodyPr/>
              <a:lstStyle/>
              <a:p>
                <a:r>
                  <a:rPr lang="en-US" dirty="0" smtClean="0"/>
                  <a:t>By </a:t>
                </a:r>
                <a:r>
                  <a:rPr lang="en-US" dirty="0"/>
                  <a:t>induction on </a:t>
                </a:r>
                <a14:m>
                  <m:oMath xmlns:m="http://schemas.openxmlformats.org/officeDocument/2006/math" xmlns="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: trivially correct</a:t>
                </a:r>
              </a:p>
              <a:p>
                <a:pPr lvl="1"/>
                <a:r>
                  <a:rPr lang="en-US" dirty="0" smtClean="0"/>
                  <a:t>Assume </a:t>
                </a:r>
                <a:r>
                  <a:rPr lang="en-US" dirty="0"/>
                  <a:t>each element </a:t>
                </a:r>
                <a:r>
                  <a:rPr lang="en-US" dirty="0" smtClean="0"/>
                  <a:t>so far is </a:t>
                </a:r>
                <a:r>
                  <a:rPr lang="en-US" dirty="0"/>
                  <a:t>sampled with probability </a:t>
                </a:r>
                <a14:m>
                  <m:oMath xmlns:m="http://schemas.openxmlformats.org/officeDocument/2006/math" xmlns="">
                    <m:r>
                      <a:rPr lang="en-US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smtClean="0"/>
                  <a:t>Consider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pPr lvl="2"/>
                <a:r>
                  <a:rPr lang="en-US" dirty="0" smtClean="0"/>
                  <a:t>The new element is sampled with probability </a:t>
                </a:r>
                <a14:m>
                  <m:oMath xmlns:m="http://schemas.openxmlformats.org/officeDocument/2006/math" xmlns="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dirty="0" smtClean="0"/>
              </a:p>
              <a:p>
                <a:pPr lvl="2"/>
                <a:r>
                  <a:rPr lang="en-US" dirty="0" smtClean="0"/>
                  <a:t>Any of the first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element is sampled with probability</a:t>
                </a:r>
                <a:br>
                  <a:rPr lang="en-US" dirty="0" smtClean="0"/>
                </a:br>
                <a:r>
                  <a:rPr lang="en-US" dirty="0" smtClean="0"/>
                  <a:t> </a:t>
                </a:r>
                <a14:m>
                  <m:oMath xmlns:m="http://schemas.openxmlformats.org/officeDocument/2006/math" xmlns="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smtClean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den>
                        </m:f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den>
                        </m:f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⋅</m:t>
                        </m: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den>
                        </m:f>
                      </m:e>
                    </m:d>
                    <m:r>
                      <a:rPr lang="en-US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dirty="0" smtClean="0"/>
                  <a:t>. </a:t>
                </a:r>
                <a:r>
                  <a:rPr lang="en-US" dirty="0"/>
                  <a:t> </a:t>
                </a:r>
                <a:r>
                  <a:rPr lang="en-US" dirty="0" smtClean="0"/>
                  <a:t>□</a:t>
                </a:r>
              </a:p>
              <a:p>
                <a:r>
                  <a:rPr lang="en-US" dirty="0" smtClean="0"/>
                  <a:t>This is a wrong (incomplete) proof</a:t>
                </a:r>
              </a:p>
              <a:p>
                <a:r>
                  <a:rPr lang="en-US" dirty="0" smtClean="0"/>
                  <a:t>Each element being sampled with probability </a:t>
                </a:r>
                <a14:m>
                  <m:oMath xmlns:m="http://schemas.openxmlformats.org/officeDocument/2006/math" xmlns="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dirty="0" smtClean="0"/>
                  <a:t> is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not</a:t>
                </a:r>
                <a:r>
                  <a:rPr lang="en-US" dirty="0" smtClean="0"/>
                  <a:t> a sufficient condition of random sampling</a:t>
                </a:r>
              </a:p>
              <a:p>
                <a:pPr lvl="1"/>
                <a:r>
                  <a:rPr lang="en-US" dirty="0" smtClean="0"/>
                  <a:t>Counter </a:t>
                </a:r>
                <a:r>
                  <a:rPr lang="en-US" dirty="0"/>
                  <a:t>e</a:t>
                </a:r>
                <a:r>
                  <a:rPr lang="en-US" dirty="0" smtClean="0"/>
                  <a:t>xample: Divide elements into groups of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and pick one group randomly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295400"/>
                <a:ext cx="8534400" cy="4572000"/>
              </a:xfrm>
              <a:blipFill>
                <a:blip r:embed="rId2"/>
                <a:stretch>
                  <a:fillRect l="-429" t="-1067" r="-1500" b="-1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901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443" y="0"/>
            <a:ext cx="4681117" cy="6858000"/>
          </a:xfrm>
          <a:prstGeom prst="rect">
            <a:avLst/>
          </a:prstGeom>
        </p:spPr>
      </p:pic>
      <p:pic>
        <p:nvPicPr>
          <p:cNvPr id="10" name="Picture 6" descr="http://www.bubblews.com/assets/images/news/1431189273_1368059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12685" r="50000" b="14261"/>
          <a:stretch/>
        </p:blipFill>
        <p:spPr bwMode="auto">
          <a:xfrm>
            <a:off x="6179457" y="838202"/>
            <a:ext cx="609600" cy="61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www.bubblews.com/assets/images/news/1431189273_1368059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12685" r="50000" b="14261"/>
          <a:stretch/>
        </p:blipFill>
        <p:spPr bwMode="auto">
          <a:xfrm>
            <a:off x="6179457" y="3414488"/>
            <a:ext cx="609600" cy="61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www.bubblews.com/assets/images/news/1431189273_1368059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12685" r="50000" b="14261"/>
          <a:stretch/>
        </p:blipFill>
        <p:spPr bwMode="auto">
          <a:xfrm>
            <a:off x="6170349" y="4064550"/>
            <a:ext cx="609600" cy="61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http://www.bubblews.com/assets/images/news/1431189273_1368059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634" r="5157" b="14423"/>
          <a:stretch/>
        </p:blipFill>
        <p:spPr bwMode="auto">
          <a:xfrm>
            <a:off x="6183085" y="1529118"/>
            <a:ext cx="605972" cy="59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http://www.bubblews.com/assets/images/news/1431189273_1368059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634" r="5157" b="14423"/>
          <a:stretch/>
        </p:blipFill>
        <p:spPr bwMode="auto">
          <a:xfrm>
            <a:off x="6197673" y="2189825"/>
            <a:ext cx="591384" cy="57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http://www.bubblews.com/assets/images/news/1431189273_1368059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634" r="5157" b="14423"/>
          <a:stretch/>
        </p:blipFill>
        <p:spPr bwMode="auto">
          <a:xfrm>
            <a:off x="6188565" y="2802155"/>
            <a:ext cx="591384" cy="57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://www.bubblews.com/assets/images/news/1431189273_1368059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634" r="5157" b="14423"/>
          <a:stretch/>
        </p:blipFill>
        <p:spPr bwMode="auto">
          <a:xfrm>
            <a:off x="6167025" y="5280230"/>
            <a:ext cx="591384" cy="57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http://www.bubblews.com/assets/images/news/1431189273_1368059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634" r="5157" b="14423"/>
          <a:stretch/>
        </p:blipFill>
        <p:spPr bwMode="auto">
          <a:xfrm>
            <a:off x="6157227" y="5855587"/>
            <a:ext cx="591384" cy="57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http://www.bubblews.com/assets/images/news/1431189273_1368059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3634" r="5157" b="14423"/>
          <a:stretch/>
        </p:blipFill>
        <p:spPr bwMode="auto">
          <a:xfrm>
            <a:off x="6140540" y="6430172"/>
            <a:ext cx="591384" cy="578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www.bubblews.com/assets/images/news/1431189273_136805934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7" t="12685" r="50000" b="14261"/>
          <a:stretch/>
        </p:blipFill>
        <p:spPr bwMode="auto">
          <a:xfrm>
            <a:off x="6167025" y="4673596"/>
            <a:ext cx="609600" cy="61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56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Reservoir </a:t>
            </a:r>
            <a:r>
              <a:rPr lang="en-US" dirty="0" smtClean="0"/>
              <a:t>Sampling Correctness Proof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229600" cy="4267200"/>
              </a:xfrm>
            </p:spPr>
            <p:txBody>
              <a:bodyPr/>
              <a:lstStyle/>
              <a:p>
                <a:r>
                  <a:rPr lang="en-US" dirty="0" smtClean="0"/>
                  <a:t>Correct proof relates with the </a:t>
                </a:r>
                <a:r>
                  <a:rPr lang="en-US" dirty="0">
                    <a:solidFill>
                      <a:schemeClr val="bg2"/>
                    </a:solidFill>
                  </a:rPr>
                  <a:t>Fisher-Yates </a:t>
                </a:r>
                <a:r>
                  <a:rPr lang="en-US" dirty="0" smtClean="0">
                    <a:solidFill>
                      <a:schemeClr val="bg2"/>
                    </a:solidFill>
                  </a:rPr>
                  <a:t>shuffle</a:t>
                </a:r>
                <a:endParaRPr lang="en-US" dirty="0">
                  <a:solidFill>
                    <a:schemeClr val="bg2"/>
                  </a:solidFill>
                </a:endParaRPr>
              </a:p>
              <a:p>
                <a:r>
                  <a:rPr lang="en-HK" dirty="0" smtClean="0"/>
                  <a:t>This algorithm returns a random permutation of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>
                    <a:solidFill>
                      <a:schemeClr val="bg2"/>
                    </a:solidFill>
                  </a:rPr>
                  <a:t> </a:t>
                </a:r>
                <a:r>
                  <a:rPr lang="en-US" dirty="0" smtClean="0"/>
                  <a:t>elements</a:t>
                </a:r>
              </a:p>
              <a:p>
                <a:endParaRPr lang="en-HK" dirty="0"/>
              </a:p>
              <a:p>
                <a:endParaRPr lang="en-HK" dirty="0" smtClean="0"/>
              </a:p>
              <a:p>
                <a:endParaRPr lang="en-HK" dirty="0"/>
              </a:p>
              <a:p>
                <a:endParaRPr lang="en-HK" dirty="0" smtClean="0"/>
              </a:p>
              <a:p>
                <a:endParaRPr lang="en-HK" dirty="0"/>
              </a:p>
              <a:p>
                <a:endParaRPr lang="en-HK" dirty="0" smtClean="0"/>
              </a:p>
              <a:p>
                <a:r>
                  <a:rPr lang="en-HK" dirty="0" smtClean="0"/>
                  <a:t>The </a:t>
                </a:r>
                <a:r>
                  <a:rPr lang="en-HK" dirty="0"/>
                  <a:t>r</a:t>
                </a:r>
                <a:r>
                  <a:rPr lang="en-HK" dirty="0" smtClean="0"/>
                  <a:t>eservoir sampling maintains the top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HK" dirty="0" smtClean="0"/>
                  <a:t> elements during the Fisher-Yates shuffle.</a:t>
                </a:r>
                <a:endParaRPr lang="en-HK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229600" cy="4267200"/>
              </a:xfrm>
              <a:blipFill>
                <a:blip r:embed="rId2"/>
                <a:stretch>
                  <a:fillRect l="-444" t="-1143" b="-4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971800" y="3142527"/>
            <a:ext cx="357052" cy="1663089"/>
            <a:chOff x="4258491" y="1584280"/>
            <a:chExt cx="357052" cy="1663089"/>
          </a:xfrm>
        </p:grpSpPr>
        <p:sp>
          <p:nvSpPr>
            <p:cNvPr id="7" name="Rectangle 6"/>
            <p:cNvSpPr/>
            <p:nvPr/>
          </p:nvSpPr>
          <p:spPr>
            <a:xfrm>
              <a:off x="4258491" y="1584280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258491" y="2045402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258491" y="2502694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258491" y="2959986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397410" y="3142573"/>
            <a:ext cx="357052" cy="1663043"/>
            <a:chOff x="4258491" y="1584326"/>
            <a:chExt cx="357052" cy="1663043"/>
          </a:xfrm>
        </p:grpSpPr>
        <p:sp>
          <p:nvSpPr>
            <p:cNvPr id="12" name="Rectangle 11"/>
            <p:cNvSpPr/>
            <p:nvPr/>
          </p:nvSpPr>
          <p:spPr>
            <a:xfrm>
              <a:off x="4258491" y="1584326"/>
              <a:ext cx="357052" cy="2873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258491" y="2045402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258491" y="2502694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58491" y="2959986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</p:grpSp>
      <p:cxnSp>
        <p:nvCxnSpPr>
          <p:cNvPr id="16" name="Straight Arrow Connector 15"/>
          <p:cNvCxnSpPr>
            <a:endCxn id="7" idx="1"/>
          </p:cNvCxnSpPr>
          <p:nvPr/>
        </p:nvCxnSpPr>
        <p:spPr>
          <a:xfrm>
            <a:off x="2719252" y="3286218"/>
            <a:ext cx="25254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3684605" y="3142527"/>
            <a:ext cx="357052" cy="1663089"/>
            <a:chOff x="4258491" y="1584280"/>
            <a:chExt cx="357052" cy="1663089"/>
          </a:xfrm>
        </p:grpSpPr>
        <p:sp>
          <p:nvSpPr>
            <p:cNvPr id="18" name="Rectangle 17"/>
            <p:cNvSpPr/>
            <p:nvPr/>
          </p:nvSpPr>
          <p:spPr>
            <a:xfrm>
              <a:off x="4258491" y="1584280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258491" y="2045402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258491" y="2502694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58491" y="2959986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>
            <a:off x="3432057" y="3747340"/>
            <a:ext cx="25254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8" idx="3"/>
            <a:endCxn id="19" idx="3"/>
          </p:cNvCxnSpPr>
          <p:nvPr/>
        </p:nvCxnSpPr>
        <p:spPr>
          <a:xfrm>
            <a:off x="4041657" y="3286217"/>
            <a:ext cx="12700" cy="461122"/>
          </a:xfrm>
          <a:prstGeom prst="bentConnector3">
            <a:avLst>
              <a:gd name="adj1" fmla="val 1800000"/>
            </a:avLst>
          </a:prstGeom>
          <a:ln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144862" y="4203611"/>
            <a:ext cx="25254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5097515" y="3142573"/>
            <a:ext cx="357052" cy="1663043"/>
            <a:chOff x="4258491" y="1584326"/>
            <a:chExt cx="357052" cy="1663043"/>
          </a:xfrm>
        </p:grpSpPr>
        <p:sp>
          <p:nvSpPr>
            <p:cNvPr id="26" name="Rectangle 25"/>
            <p:cNvSpPr/>
            <p:nvPr/>
          </p:nvSpPr>
          <p:spPr>
            <a:xfrm>
              <a:off x="4258491" y="1584326"/>
              <a:ext cx="357052" cy="2873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258491" y="2045402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58491" y="2502694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258491" y="2959986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</p:grpSp>
      <p:cxnSp>
        <p:nvCxnSpPr>
          <p:cNvPr id="30" name="Elbow Connector 29"/>
          <p:cNvCxnSpPr/>
          <p:nvPr/>
        </p:nvCxnSpPr>
        <p:spPr>
          <a:xfrm>
            <a:off x="4746813" y="3741548"/>
            <a:ext cx="12700" cy="461122"/>
          </a:xfrm>
          <a:prstGeom prst="bentConnector3">
            <a:avLst>
              <a:gd name="adj1" fmla="val 1800000"/>
            </a:avLst>
          </a:prstGeom>
          <a:ln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5803970" y="3142527"/>
            <a:ext cx="357052" cy="1663043"/>
            <a:chOff x="4258491" y="1584326"/>
            <a:chExt cx="357052" cy="1663043"/>
          </a:xfrm>
        </p:grpSpPr>
        <p:sp>
          <p:nvSpPr>
            <p:cNvPr id="32" name="Rectangle 31"/>
            <p:cNvSpPr/>
            <p:nvPr/>
          </p:nvSpPr>
          <p:spPr>
            <a:xfrm>
              <a:off x="4258491" y="1584326"/>
              <a:ext cx="357052" cy="28733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258491" y="2045402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58491" y="2502694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258491" y="2959986"/>
              <a:ext cx="357052" cy="287383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</p:grpSp>
      <p:cxnSp>
        <p:nvCxnSpPr>
          <p:cNvPr id="36" name="Elbow Connector 35"/>
          <p:cNvCxnSpPr/>
          <p:nvPr/>
        </p:nvCxnSpPr>
        <p:spPr>
          <a:xfrm rot="16200000" flipH="1">
            <a:off x="4980406" y="4209501"/>
            <a:ext cx="920329" cy="6350"/>
          </a:xfrm>
          <a:prstGeom prst="bentConnector4">
            <a:avLst>
              <a:gd name="adj1" fmla="val -388"/>
              <a:gd name="adj2" fmla="val 3700000"/>
            </a:avLst>
          </a:prstGeom>
          <a:ln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844967" y="4661878"/>
            <a:ext cx="25254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646354" y="3982866"/>
            <a:ext cx="3953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961044" y="3511964"/>
            <a:ext cx="3953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364210" y="4436480"/>
            <a:ext cx="3953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059264" y="4909817"/>
            <a:ext cx="3953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3459552" y="3020206"/>
            <a:ext cx="2891246" cy="966257"/>
          </a:xfrm>
          <a:prstGeom prst="roundRect">
            <a:avLst/>
          </a:prstGeom>
          <a:noFill/>
          <a:ln>
            <a:solidFill>
              <a:schemeClr val="accent2"/>
            </a:solidFill>
            <a:prstDash val="dash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776543" y="2553567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 = 2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594003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2" grpId="0" animBg="1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External Memory Stream Sampling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86200"/>
                <a:ext cx="8229600" cy="2083704"/>
              </a:xfrm>
            </p:spPr>
            <p:txBody>
              <a:bodyPr/>
              <a:lstStyle/>
              <a:p>
                <a:r>
                  <a:rPr lang="en-HK" dirty="0" smtClean="0"/>
                  <a:t>Sample size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HK" dirty="0" smtClean="0"/>
                  <a:t> (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HK" dirty="0" smtClean="0"/>
                  <a:t>: main memory size)</a:t>
                </a:r>
              </a:p>
              <a:p>
                <a:r>
                  <a:rPr lang="en-HK" dirty="0" smtClean="0"/>
                  <a:t>External memory size: unlimited</a:t>
                </a:r>
              </a:p>
              <a:p>
                <a:r>
                  <a:rPr lang="en-HK" dirty="0" smtClean="0"/>
                  <a:t>Stream goes to internal memory without cost</a:t>
                </a:r>
              </a:p>
              <a:p>
                <a:r>
                  <a:rPr lang="en-HK" dirty="0" smtClean="0"/>
                  <a:t>Reading/writing data on external memory costs I/O</a:t>
                </a:r>
              </a:p>
              <a:p>
                <a:r>
                  <a:rPr lang="en-HK" dirty="0" smtClean="0"/>
                  <a:t>Issue with the reservoir sampling algorithm: Deleting an element in the existing sample costs 1 I/O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86200"/>
                <a:ext cx="8229600" cy="2083704"/>
              </a:xfrm>
              <a:blipFill>
                <a:blip r:embed="rId2"/>
                <a:stretch>
                  <a:fillRect l="-444" t="-2346" b="-304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4114800" y="1264164"/>
            <a:ext cx="8382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505200" y="2221396"/>
            <a:ext cx="2057400" cy="39188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Internal Memory</a:t>
            </a:r>
          </a:p>
        </p:txBody>
      </p:sp>
      <p:sp>
        <p:nvSpPr>
          <p:cNvPr id="8" name="Up-Down Arrow 7"/>
          <p:cNvSpPr/>
          <p:nvPr/>
        </p:nvSpPr>
        <p:spPr bwMode="auto">
          <a:xfrm>
            <a:off x="4291584" y="1645164"/>
            <a:ext cx="484632" cy="576232"/>
          </a:xfrm>
          <a:prstGeom prst="upDownArrow">
            <a:avLst>
              <a:gd name="adj1" fmla="val 28437"/>
              <a:gd name="adj2" fmla="val 3023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Arrow Connector 8"/>
          <p:cNvCxnSpPr>
            <a:endCxn id="7" idx="1"/>
          </p:cNvCxnSpPr>
          <p:nvPr/>
        </p:nvCxnSpPr>
        <p:spPr bwMode="auto">
          <a:xfrm>
            <a:off x="1295400" y="2417339"/>
            <a:ext cx="2209800" cy="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Oval 9"/>
          <p:cNvSpPr/>
          <p:nvPr/>
        </p:nvSpPr>
        <p:spPr bwMode="auto">
          <a:xfrm>
            <a:off x="3058008" y="2161007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827224" y="2161007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596440" y="2161007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365656" y="2157368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137589" y="2157368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1906805" y="2157368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1676021" y="2157368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1445237" y="2153729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437630" y="3189514"/>
            <a:ext cx="6066763" cy="39188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External memory</a:t>
            </a:r>
          </a:p>
        </p:txBody>
      </p:sp>
      <p:sp>
        <p:nvSpPr>
          <p:cNvPr id="20" name="Up-Down Arrow 19"/>
          <p:cNvSpPr/>
          <p:nvPr/>
        </p:nvSpPr>
        <p:spPr bwMode="auto">
          <a:xfrm>
            <a:off x="4291584" y="2616845"/>
            <a:ext cx="484632" cy="576232"/>
          </a:xfrm>
          <a:prstGeom prst="upDownArrow">
            <a:avLst>
              <a:gd name="adj1" fmla="val 28437"/>
              <a:gd name="adj2" fmla="val 3023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 bwMode="auto">
              <a:xfrm>
                <a:off x="4953000" y="2710898"/>
                <a:ext cx="1752600" cy="381000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Block</a:t>
                </a:r>
                <a:r>
                  <a:rPr kumimoji="0" lang="en-US" sz="1800" b="1" i="0" u="none" strike="noStrike" cap="none" normalizeH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 size: </a:t>
                </a:r>
                <a14:m>
                  <m:oMath xmlns:m="http://schemas.openxmlformats.org/officeDocument/2006/math" xmlns="">
                    <m:r>
                      <a:rPr kumimoji="0" lang="en-US" sz="1800" b="0" i="1" u="none" strike="noStrike" cap="none" normalizeH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kumimoji="0" lang="en-US" sz="18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0" y="2710898"/>
                <a:ext cx="1752600" cy="381000"/>
              </a:xfrm>
              <a:prstGeom prst="rect">
                <a:avLst/>
              </a:prstGeom>
              <a:blipFill>
                <a:blip r:embed="rId3"/>
                <a:stretch>
                  <a:fillRect t="-7813" b="-20313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8199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External Memory Stream Sampling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4419600"/>
              </a:xfrm>
            </p:spPr>
            <p:txBody>
              <a:bodyPr/>
              <a:lstStyle/>
              <a:p>
                <a:r>
                  <a:rPr lang="en-HK" dirty="0" smtClean="0"/>
                  <a:t>Idea: Lazy deletion</a:t>
                </a:r>
              </a:p>
              <a:p>
                <a:r>
                  <a:rPr lang="en-HK" dirty="0" smtClean="0"/>
                  <a:t>Store the first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elements on disk</a:t>
                </a:r>
              </a:p>
              <a:p>
                <a:r>
                  <a:rPr lang="en-US" dirty="0" smtClean="0"/>
                  <a:t>Algorithm </a:t>
                </a:r>
                <a:r>
                  <a:rPr lang="en-US" dirty="0"/>
                  <a:t>for a new element</a:t>
                </a:r>
              </a:p>
              <a:p>
                <a:pPr lvl="1"/>
                <a14:m>
                  <m:oMath xmlns:m="http://schemas.openxmlformats.org/officeDocument/2006/math" xmlns=""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With probability </a:t>
                </a:r>
                <a14:m>
                  <m:oMath xmlns:m="http://schemas.openxmlformats.org/officeDocument/2006/math" xmlns="">
                    <m:r>
                      <a:rPr lang="en-US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:</a:t>
                </a:r>
                <a:r>
                  <a:rPr lang="en-US" dirty="0"/>
                  <a:t> </a:t>
                </a:r>
                <a:endParaRPr lang="en-US" dirty="0" smtClean="0"/>
              </a:p>
              <a:p>
                <a:pPr lvl="2"/>
                <a:r>
                  <a:rPr lang="en-US" dirty="0" smtClean="0"/>
                  <a:t>Add new element to buffer </a:t>
                </a:r>
              </a:p>
              <a:p>
                <a:pPr lvl="2"/>
                <a:r>
                  <a:rPr lang="en-HK" dirty="0" smtClean="0"/>
                  <a:t>If buffer is full, write to disk</a:t>
                </a:r>
                <a:endParaRPr lang="en-US" dirty="0"/>
              </a:p>
              <a:p>
                <a:pPr lvl="1"/>
                <a:r>
                  <a:rPr lang="en-US" dirty="0"/>
                  <a:t>With probability </a:t>
                </a:r>
                <a14:m>
                  <m:oMath xmlns:m="http://schemas.openxmlformats.org/officeDocument/2006/math" xmlns="">
                    <m:r>
                      <a:rPr lang="en-US" dirty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throw it away</a:t>
                </a:r>
              </a:p>
              <a:p>
                <a:r>
                  <a:rPr lang="en-HK" dirty="0" smtClean="0"/>
                  <a:t>When # elements stored in external memory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HK" dirty="0" smtClean="0"/>
                  <a:t>, perform a clean-up step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4419600"/>
              </a:xfrm>
              <a:blipFill>
                <a:blip r:embed="rId2"/>
                <a:stretch>
                  <a:fillRect l="-444" t="-1103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179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Clean-up Step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369135"/>
                <a:ext cx="8229600" cy="3271781"/>
              </a:xfrm>
            </p:spPr>
            <p:txBody>
              <a:bodyPr/>
              <a:lstStyle/>
              <a:p>
                <a:r>
                  <a:rPr lang="en-HK" dirty="0" smtClean="0"/>
                  <a:t>Idea: </a:t>
                </a:r>
              </a:p>
              <a:p>
                <a:pPr lvl="1"/>
                <a:r>
                  <a:rPr lang="en-HK" dirty="0" smtClean="0"/>
                  <a:t>Consider the elements in reserve order</a:t>
                </a:r>
              </a:p>
              <a:p>
                <a:pPr lvl="1"/>
                <a:r>
                  <a:rPr lang="en-HK" dirty="0" smtClean="0"/>
                  <a:t>The principle of deferred decisions </a:t>
                </a:r>
              </a:p>
              <a:p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HK" dirty="0" smtClean="0"/>
                  <a:t> must stay</a:t>
                </a:r>
              </a:p>
              <a:p>
                <a:pPr lvl="1"/>
                <a:r>
                  <a:rPr lang="en-HK" dirty="0" smtClean="0"/>
                  <a:t>Which element it kicks out will be decided later</a:t>
                </a:r>
              </a:p>
              <a:p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HK" dirty="0" smtClean="0"/>
                  <a:t> stays if it is not kicked out by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HK" dirty="0" smtClean="0"/>
                  <a:t>, which happens with prob.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HK" dirty="0" smtClean="0"/>
              </a:p>
              <a:p>
                <a:pPr lvl="1"/>
                <a:r>
                  <a:rPr lang="en-HK" dirty="0" smtClean="0"/>
                  <a:t>At this point, just decide if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HK" dirty="0" smtClean="0"/>
                  <a:t> kicks out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HK" dirty="0" smtClean="0"/>
                  <a:t> or not.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369135"/>
                <a:ext cx="8229600" cy="3271781"/>
              </a:xfrm>
              <a:blipFill>
                <a:blip r:embed="rId2"/>
                <a:stretch>
                  <a:fillRect l="-444" t="-1493" b="-5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6248400" y="1771474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017616" y="1771474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5786832" y="1771474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56048" y="1767835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327981" y="1767835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097197" y="1767835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866413" y="1767835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643021" y="1755900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404845" y="1759878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174061" y="1759878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943277" y="1759878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712493" y="1756239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484426" y="1756239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253642" y="1756239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22858" y="1756239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2792074" y="1752600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6" name="Curved Connector 25"/>
          <p:cNvCxnSpPr>
            <a:stCxn id="13" idx="0"/>
            <a:endCxn id="19" idx="0"/>
          </p:cNvCxnSpPr>
          <p:nvPr/>
        </p:nvCxnSpPr>
        <p:spPr bwMode="auto">
          <a:xfrm rot="16200000" flipH="1" flipV="1">
            <a:off x="4002162" y="1061379"/>
            <a:ext cx="339" cy="1389379"/>
          </a:xfrm>
          <a:prstGeom prst="curvedConnector3">
            <a:avLst>
              <a:gd name="adj1" fmla="val -6743362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Curved Connector 31"/>
          <p:cNvCxnSpPr>
            <a:stCxn id="12" idx="0"/>
            <a:endCxn id="20" idx="0"/>
          </p:cNvCxnSpPr>
          <p:nvPr/>
        </p:nvCxnSpPr>
        <p:spPr bwMode="auto">
          <a:xfrm rot="16200000" flipV="1">
            <a:off x="3992838" y="840259"/>
            <a:ext cx="11596" cy="1843555"/>
          </a:xfrm>
          <a:prstGeom prst="curvedConnector3">
            <a:avLst>
              <a:gd name="adj1" fmla="val 314276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Curved Connector 37"/>
          <p:cNvCxnSpPr>
            <a:stCxn id="10" idx="0"/>
            <a:endCxn id="13" idx="0"/>
          </p:cNvCxnSpPr>
          <p:nvPr/>
        </p:nvCxnSpPr>
        <p:spPr bwMode="auto">
          <a:xfrm rot="16200000" flipV="1">
            <a:off x="5033534" y="1419388"/>
            <a:ext cx="11935" cy="684960"/>
          </a:xfrm>
          <a:prstGeom prst="curvedConnector3">
            <a:avLst>
              <a:gd name="adj1" fmla="val 143241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Curved Connector 46"/>
          <p:cNvCxnSpPr>
            <a:stCxn id="9" idx="0"/>
            <a:endCxn id="12" idx="0"/>
          </p:cNvCxnSpPr>
          <p:nvPr/>
        </p:nvCxnSpPr>
        <p:spPr bwMode="auto">
          <a:xfrm rot="16200000" flipV="1">
            <a:off x="5265231" y="1423017"/>
            <a:ext cx="12700" cy="689635"/>
          </a:xfrm>
          <a:prstGeom prst="curvedConnector3">
            <a:avLst>
              <a:gd name="adj1" fmla="val 180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Curved Connector 51"/>
          <p:cNvCxnSpPr>
            <a:stCxn id="8" idx="0"/>
            <a:endCxn id="11" idx="0"/>
          </p:cNvCxnSpPr>
          <p:nvPr/>
        </p:nvCxnSpPr>
        <p:spPr bwMode="auto">
          <a:xfrm rot="16200000" flipV="1">
            <a:off x="5494196" y="1424837"/>
            <a:ext cx="3639" cy="689635"/>
          </a:xfrm>
          <a:prstGeom prst="curvedConnector3">
            <a:avLst>
              <a:gd name="adj1" fmla="val 638194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Curved Connector 56"/>
          <p:cNvCxnSpPr>
            <a:stCxn id="7" idx="0"/>
            <a:endCxn id="16" idx="0"/>
          </p:cNvCxnSpPr>
          <p:nvPr/>
        </p:nvCxnSpPr>
        <p:spPr bwMode="auto">
          <a:xfrm rot="16200000" flipV="1">
            <a:off x="5028649" y="728506"/>
            <a:ext cx="11596" cy="2074339"/>
          </a:xfrm>
          <a:prstGeom prst="curvedConnector3">
            <a:avLst>
              <a:gd name="adj1" fmla="val 335704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Curved Connector 60"/>
          <p:cNvCxnSpPr>
            <a:stCxn id="6" idx="0"/>
            <a:endCxn id="9" idx="0"/>
          </p:cNvCxnSpPr>
          <p:nvPr/>
        </p:nvCxnSpPr>
        <p:spPr bwMode="auto">
          <a:xfrm rot="16200000" flipV="1">
            <a:off x="5954405" y="1423479"/>
            <a:ext cx="3639" cy="692352"/>
          </a:xfrm>
          <a:prstGeom prst="curvedConnector3">
            <a:avLst>
              <a:gd name="adj1" fmla="val 638194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4" name="Left Brace 63"/>
          <p:cNvSpPr/>
          <p:nvPr/>
        </p:nvSpPr>
        <p:spPr bwMode="auto">
          <a:xfrm rot="16200000">
            <a:off x="3587262" y="1158324"/>
            <a:ext cx="126342" cy="174952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Left Brace 64"/>
          <p:cNvSpPr/>
          <p:nvPr/>
        </p:nvSpPr>
        <p:spPr bwMode="auto">
          <a:xfrm rot="16200000">
            <a:off x="5430817" y="1165947"/>
            <a:ext cx="126342" cy="174952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492707" y="2056364"/>
                <a:ext cx="2197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707" y="2056364"/>
                <a:ext cx="219786" cy="400110"/>
              </a:xfrm>
              <a:prstGeom prst="rect">
                <a:avLst/>
              </a:prstGeom>
              <a:blipFill>
                <a:blip r:embed="rId3"/>
                <a:stretch>
                  <a:fillRect r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353057" y="2057759"/>
                <a:ext cx="2197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057" y="2057759"/>
                <a:ext cx="219786" cy="400110"/>
              </a:xfrm>
              <a:prstGeom prst="rect">
                <a:avLst/>
              </a:prstGeom>
              <a:blipFill>
                <a:blip r:embed="rId4"/>
                <a:stretch>
                  <a:fillRect r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Curved Connector 67"/>
          <p:cNvCxnSpPr>
            <a:stCxn id="11" idx="0"/>
            <a:endCxn id="17" idx="0"/>
          </p:cNvCxnSpPr>
          <p:nvPr/>
        </p:nvCxnSpPr>
        <p:spPr bwMode="auto">
          <a:xfrm rot="16200000" flipV="1">
            <a:off x="4453047" y="1069685"/>
            <a:ext cx="11596" cy="1384704"/>
          </a:xfrm>
          <a:prstGeom prst="curvedConnector3">
            <a:avLst>
              <a:gd name="adj1" fmla="val 309991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101482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Clean-up Step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309947"/>
                <a:ext cx="8229600" cy="4548054"/>
              </a:xfrm>
            </p:spPr>
            <p:txBody>
              <a:bodyPr/>
              <a:lstStyle/>
              <a:p>
                <a:r>
                  <a:rPr lang="en-HK" b="0" dirty="0" smtClean="0"/>
                  <a:t>Consider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HK" dirty="0" smtClean="0"/>
                  <a:t>. Suppose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HK" dirty="0" smtClean="0"/>
                  <a:t> elements after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HK" dirty="0" smtClean="0"/>
                  <a:t> have stayed.</a:t>
                </a:r>
              </a:p>
              <a:p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HK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HK" dirty="0" smtClean="0"/>
                  <a:t>elements have been kicked out</a:t>
                </a:r>
              </a:p>
              <a:p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HK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HK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HK" dirty="0" smtClean="0"/>
                  <a:t>arrows after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HK" dirty="0" smtClean="0"/>
                  <a:t> haven’t been decided, only knowing that they point to some elements before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HK" b="0" i="1" dirty="0" smtClean="0">
                    <a:latin typeface="Cambria Math" panose="02040503050406030204" pitchFamily="18" charset="0"/>
                  </a:rPr>
                  <a:t> </a:t>
                </a:r>
                <a:r>
                  <a:rPr lang="en-HK" dirty="0" smtClean="0"/>
                  <a:t>(including)</a:t>
                </a:r>
                <a:endParaRPr lang="en-HK" b="0" i="1" dirty="0" smtClean="0">
                  <a:latin typeface="Cambria Math" panose="02040503050406030204" pitchFamily="18" charset="0"/>
                </a:endParaRPr>
              </a:p>
              <a:p>
                <a:r>
                  <a:rPr lang="en-HK" dirty="0" smtClean="0"/>
                  <a:t>These arrows cannot point to the same elements</a:t>
                </a:r>
              </a:p>
              <a:p>
                <a:r>
                  <a:rPr lang="en-HK" dirty="0"/>
                  <a:t>These arrows can only point to alive elements</a:t>
                </a:r>
              </a:p>
              <a:p>
                <a:pPr lvl="1"/>
                <a:r>
                  <a:rPr lang="en-HK" dirty="0"/>
                  <a:t>There are </a:t>
                </a:r>
                <a14:m>
                  <m:oMath xmlns:m="http://schemas.openxmlformats.org/officeDocument/2006/math" xmlns="">
                    <m:r>
                      <a:rPr lang="en-HK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HK" dirty="0"/>
                  <a:t> alive elements</a:t>
                </a:r>
              </a:p>
              <a:p>
                <a:r>
                  <a:rPr lang="en-HK" dirty="0" smtClean="0"/>
                  <a:t>So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HK" dirty="0" smtClean="0"/>
                  <a:t> is pointed by one of them with probability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HK" dirty="0" smtClean="0"/>
                  <a:t>.</a:t>
                </a:r>
              </a:p>
              <a:p>
                <a:pPr lvl="1"/>
                <a:r>
                  <a:rPr lang="en-HK" dirty="0" smtClean="0"/>
                  <a:t>Just need to remember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HK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309947"/>
                <a:ext cx="8229600" cy="4548054"/>
              </a:xfrm>
              <a:blipFill>
                <a:blip r:embed="rId2"/>
                <a:stretch>
                  <a:fillRect l="-444" t="-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6248400" y="1771474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017616" y="1771474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5786832" y="1771474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56048" y="1767835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327981" y="1767835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097197" y="1767835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866413" y="1767835"/>
            <a:ext cx="108000" cy="108000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643021" y="1755900"/>
            <a:ext cx="108000" cy="1080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404845" y="1759878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174061" y="1759878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943277" y="1759878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712493" y="1756239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484426" y="1756239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253642" y="1756239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22858" y="1756239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2792074" y="1752600"/>
            <a:ext cx="108000" cy="108000"/>
          </a:xfrm>
          <a:prstGeom prst="ellips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" name="Curved Connector 37"/>
          <p:cNvCxnSpPr>
            <a:stCxn id="10" idx="0"/>
          </p:cNvCxnSpPr>
          <p:nvPr/>
        </p:nvCxnSpPr>
        <p:spPr bwMode="auto">
          <a:xfrm rot="16200000" flipV="1">
            <a:off x="4771248" y="1157101"/>
            <a:ext cx="314359" cy="907109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7" name="Curved Connector 46"/>
          <p:cNvCxnSpPr>
            <a:stCxn id="9" idx="0"/>
          </p:cNvCxnSpPr>
          <p:nvPr/>
        </p:nvCxnSpPr>
        <p:spPr bwMode="auto">
          <a:xfrm rot="16200000" flipV="1">
            <a:off x="4839403" y="997189"/>
            <a:ext cx="395143" cy="1146149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2" name="Curved Connector 51"/>
          <p:cNvCxnSpPr>
            <a:stCxn id="8" idx="0"/>
            <a:endCxn id="11" idx="0"/>
          </p:cNvCxnSpPr>
          <p:nvPr/>
        </p:nvCxnSpPr>
        <p:spPr bwMode="auto">
          <a:xfrm rot="16200000" flipV="1">
            <a:off x="5494196" y="1424837"/>
            <a:ext cx="3639" cy="689635"/>
          </a:xfrm>
          <a:prstGeom prst="curvedConnector3">
            <a:avLst>
              <a:gd name="adj1" fmla="val 638194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Curved Connector 56"/>
          <p:cNvCxnSpPr>
            <a:stCxn id="7" idx="0"/>
          </p:cNvCxnSpPr>
          <p:nvPr/>
        </p:nvCxnSpPr>
        <p:spPr bwMode="auto">
          <a:xfrm rot="16200000" flipV="1">
            <a:off x="5025121" y="724978"/>
            <a:ext cx="480221" cy="1612771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1" name="Curved Connector 60"/>
          <p:cNvCxnSpPr>
            <a:stCxn id="6" idx="0"/>
            <a:endCxn id="9" idx="0"/>
          </p:cNvCxnSpPr>
          <p:nvPr/>
        </p:nvCxnSpPr>
        <p:spPr bwMode="auto">
          <a:xfrm rot="16200000" flipV="1">
            <a:off x="5954405" y="1423479"/>
            <a:ext cx="3639" cy="692352"/>
          </a:xfrm>
          <a:prstGeom prst="curvedConnector3">
            <a:avLst>
              <a:gd name="adj1" fmla="val 6381946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4" name="Left Brace 63"/>
          <p:cNvSpPr/>
          <p:nvPr/>
        </p:nvSpPr>
        <p:spPr bwMode="auto">
          <a:xfrm rot="16200000">
            <a:off x="3587262" y="1158324"/>
            <a:ext cx="126342" cy="174952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5" name="Left Brace 64"/>
          <p:cNvSpPr/>
          <p:nvPr/>
        </p:nvSpPr>
        <p:spPr bwMode="auto">
          <a:xfrm rot="16200000">
            <a:off x="5430817" y="1165947"/>
            <a:ext cx="126342" cy="1749527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3492707" y="2056364"/>
                <a:ext cx="2197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707" y="2056364"/>
                <a:ext cx="219786" cy="400110"/>
              </a:xfrm>
              <a:prstGeom prst="rect">
                <a:avLst/>
              </a:prstGeom>
              <a:blipFill>
                <a:blip r:embed="rId3"/>
                <a:stretch>
                  <a:fillRect r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353057" y="2057759"/>
                <a:ext cx="2197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3057" y="2057759"/>
                <a:ext cx="219786" cy="400110"/>
              </a:xfrm>
              <a:prstGeom prst="rect">
                <a:avLst/>
              </a:prstGeom>
              <a:blipFill>
                <a:blip r:embed="rId4"/>
                <a:stretch>
                  <a:fillRect r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Curved Connector 43"/>
          <p:cNvCxnSpPr>
            <a:stCxn id="11" idx="0"/>
          </p:cNvCxnSpPr>
          <p:nvPr/>
        </p:nvCxnSpPr>
        <p:spPr bwMode="auto">
          <a:xfrm rot="16200000" flipV="1">
            <a:off x="4701475" y="1318113"/>
            <a:ext cx="230841" cy="668604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012970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External Memory Stream Sampling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1"/>
                <a:ext cx="8229600" cy="4572000"/>
              </a:xfrm>
            </p:spPr>
            <p:txBody>
              <a:bodyPr/>
              <a:lstStyle/>
              <a:p>
                <a:r>
                  <a:rPr lang="en-HK" dirty="0" smtClean="0"/>
                  <a:t>Each clean-up step can be done by one scan: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e>
                    </m:d>
                  </m:oMath>
                </a14:m>
                <a:r>
                  <a:rPr lang="en-HK" dirty="0" smtClean="0"/>
                  <a:t> I/Os</a:t>
                </a:r>
              </a:p>
              <a:p>
                <a:r>
                  <a:rPr lang="en-HK" dirty="0" smtClean="0"/>
                  <a:t>Each clean-up step removes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HK" dirty="0" smtClean="0"/>
                  <a:t> elements</a:t>
                </a:r>
              </a:p>
              <a:p>
                <a:r>
                  <a:rPr lang="en-HK" dirty="0" smtClean="0"/>
                  <a:t>Number of elements ever kept (in expectation)</a:t>
                </a:r>
                <a:br>
                  <a:rPr lang="en-HK" dirty="0" smtClean="0"/>
                </a:b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HK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HK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HK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HK" i="1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  <m:r>
                      <a:rPr lang="en-HK" b="0" i="1" smtClean="0">
                        <a:latin typeface="Cambria Math" panose="02040503050406030204" pitchFamily="18" charset="0"/>
                      </a:rPr>
                      <m:t>+…+</m:t>
                    </m:r>
                    <m:f>
                      <m:fPr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HK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HK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func>
                          <m:func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HK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den>
                            </m:f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e>
                    </m:d>
                  </m:oMath>
                </a14:m>
                <a:endParaRPr lang="en-HK" dirty="0" smtClean="0"/>
              </a:p>
              <a:p>
                <a:r>
                  <a:rPr lang="en-HK" dirty="0" smtClean="0"/>
                  <a:t>Total I/O </a:t>
                </a:r>
                <a:r>
                  <a:rPr lang="en-HK" dirty="0"/>
                  <a:t>cost: </a:t>
                </a:r>
                <a14:m>
                  <m:oMath xmlns:m="http://schemas.openxmlformats.org/officeDocument/2006/math" xmlns="">
                    <m:f>
                      <m:f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r>
                      <a:rPr lang="en-HK" b="0" i="1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func>
                          <m:func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HK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den>
                            </m:f>
                          </m:e>
                        </m:func>
                      </m:num>
                      <m:den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HK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HK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num>
                          <m:den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  <m:func>
                          <m:func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HK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HK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HK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HK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den>
                            </m:f>
                          </m:e>
                        </m:func>
                      </m:e>
                    </m:d>
                  </m:oMath>
                </a14:m>
                <a:endParaRPr lang="en-US" dirty="0" smtClean="0"/>
              </a:p>
              <a:p>
                <a:r>
                  <a:rPr lang="en-HK" dirty="0" smtClean="0"/>
                  <a:t>A matching lower bound</a:t>
                </a:r>
              </a:p>
              <a:p>
                <a:r>
                  <a:rPr lang="en-HK" dirty="0" smtClean="0"/>
                  <a:t>Sliding windows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1"/>
                <a:ext cx="8229600" cy="4572000"/>
              </a:xfrm>
              <a:blipFill>
                <a:blip r:embed="rId2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43400" y="5903051"/>
            <a:ext cx="4240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Calibri" panose="020F0502020204030204" pitchFamily="34" charset="0"/>
              </a:rPr>
              <a:t>[</a:t>
            </a:r>
            <a:r>
              <a:rPr lang="en-US" b="0" dirty="0" err="1">
                <a:latin typeface="Calibri" panose="020F0502020204030204" pitchFamily="34" charset="0"/>
              </a:rPr>
              <a:t>Gemulla</a:t>
            </a:r>
            <a:r>
              <a:rPr lang="en-US" b="0" dirty="0">
                <a:latin typeface="Calibri" panose="020F0502020204030204" pitchFamily="34" charset="0"/>
              </a:rPr>
              <a:t> and </a:t>
            </a:r>
            <a:r>
              <a:rPr lang="en-US" b="0" dirty="0" err="1" smtClean="0">
                <a:latin typeface="Calibri" panose="020F0502020204030204" pitchFamily="34" charset="0"/>
              </a:rPr>
              <a:t>Lehner</a:t>
            </a:r>
            <a:r>
              <a:rPr lang="en-US" b="0" dirty="0" smtClean="0">
                <a:latin typeface="Calibri" panose="020F0502020204030204" pitchFamily="34" charset="0"/>
              </a:rPr>
              <a:t> 06] [Hu, </a:t>
            </a:r>
            <a:r>
              <a:rPr lang="en-US" b="0" dirty="0" err="1" smtClean="0">
                <a:latin typeface="Calibri" panose="020F0502020204030204" pitchFamily="34" charset="0"/>
              </a:rPr>
              <a:t>Qiao</a:t>
            </a:r>
            <a:r>
              <a:rPr lang="en-US" b="0" dirty="0" smtClean="0">
                <a:latin typeface="Calibri" panose="020F0502020204030204" pitchFamily="34" charset="0"/>
              </a:rPr>
              <a:t>, Tao 15]</a:t>
            </a:r>
            <a:endParaRPr lang="en-US" b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371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from Distributed Streams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114800" y="1295400"/>
                <a:ext cx="4724400" cy="4572000"/>
              </a:xfrm>
            </p:spPr>
            <p:txBody>
              <a:bodyPr/>
              <a:lstStyle/>
              <a:p>
                <a:r>
                  <a:rPr lang="en-US" dirty="0" smtClean="0"/>
                  <a:t>One coordinator and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sites</a:t>
                </a:r>
              </a:p>
              <a:p>
                <a:r>
                  <a:rPr lang="en-US" dirty="0" smtClean="0"/>
                  <a:t>Each site can communicate with the coordinator</a:t>
                </a:r>
              </a:p>
              <a:p>
                <a:r>
                  <a:rPr lang="en-US" dirty="0" smtClean="0"/>
                  <a:t>Goal: Maintain a random sample of size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over the union of all streams with minimum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communication</a:t>
                </a:r>
              </a:p>
              <a:p>
                <a:r>
                  <a:rPr lang="en-US" dirty="0" smtClean="0"/>
                  <a:t>Difficulty: Don’t know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, so can’t run reservoir sampling algorithm</a:t>
                </a:r>
              </a:p>
              <a:p>
                <a:r>
                  <a:rPr lang="en-US" dirty="0" smtClean="0"/>
                  <a:t>Key observation: Don’t have to know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in order to sample!</a:t>
                </a:r>
              </a:p>
              <a:p>
                <a:pPr lvl="1"/>
                <a:r>
                  <a:rPr lang="en-HK" dirty="0" smtClean="0"/>
                  <a:t>Sampling is easier than counting</a:t>
                </a:r>
                <a:endParaRPr lang="en-US" dirty="0" smtClean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14800" y="1295400"/>
                <a:ext cx="4724400" cy="4572000"/>
              </a:xfrm>
              <a:blipFill>
                <a:blip r:embed="rId2"/>
                <a:stretch>
                  <a:fillRect l="-774" t="-1067" r="-258" b="-7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BC4346-9CD8-4818-AA95-4BE042CE4F8D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741715"/>
            <a:ext cx="3334246" cy="333465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 flipH="1" flipV="1">
            <a:off x="1447800" y="5410200"/>
            <a:ext cx="1676400" cy="2723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04811" y="6117622"/>
            <a:ext cx="8005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0" dirty="0">
                <a:latin typeface="Calibri" panose="020F0502020204030204" pitchFamily="34" charset="0"/>
              </a:rPr>
              <a:t>[</a:t>
            </a:r>
            <a:r>
              <a:rPr lang="en-US" sz="1600" b="0" dirty="0" err="1">
                <a:latin typeface="Calibri" panose="020F0502020204030204" pitchFamily="34" charset="0"/>
              </a:rPr>
              <a:t>Cormode</a:t>
            </a:r>
            <a:r>
              <a:rPr lang="en-US" sz="1600" b="0" dirty="0">
                <a:latin typeface="Calibri" panose="020F0502020204030204" pitchFamily="34" charset="0"/>
              </a:rPr>
              <a:t>, </a:t>
            </a:r>
            <a:r>
              <a:rPr lang="en-US" sz="1600" b="0" dirty="0" err="1">
                <a:latin typeface="Calibri" panose="020F0502020204030204" pitchFamily="34" charset="0"/>
              </a:rPr>
              <a:t>Muthukrishnan</a:t>
            </a:r>
            <a:r>
              <a:rPr lang="en-US" sz="1600" b="0" dirty="0">
                <a:latin typeface="Calibri" panose="020F0502020204030204" pitchFamily="34" charset="0"/>
              </a:rPr>
              <a:t>, Yi, </a:t>
            </a:r>
            <a:r>
              <a:rPr lang="en-US" sz="1600" b="0" dirty="0" smtClean="0">
                <a:latin typeface="Calibri" panose="020F0502020204030204" pitchFamily="34" charset="0"/>
              </a:rPr>
              <a:t>Zhang 09] [</a:t>
            </a:r>
            <a:r>
              <a:rPr lang="en-US" sz="1600" b="0" dirty="0">
                <a:latin typeface="Calibri" panose="020F0502020204030204" pitchFamily="34" charset="0"/>
              </a:rPr>
              <a:t>Woodruff, </a:t>
            </a:r>
            <a:r>
              <a:rPr lang="en-US" sz="1600" b="0" dirty="0" err="1" smtClean="0">
                <a:latin typeface="Calibri" panose="020F0502020204030204" pitchFamily="34" charset="0"/>
              </a:rPr>
              <a:t>Tirthapura</a:t>
            </a:r>
            <a:r>
              <a:rPr lang="en-US" sz="1600" b="0" dirty="0" smtClean="0">
                <a:latin typeface="Calibri" panose="020F0502020204030204" pitchFamily="34" charset="0"/>
              </a:rPr>
              <a:t> 11</a:t>
            </a:r>
            <a:r>
              <a:rPr lang="en-US" sz="1600" b="0" dirty="0">
                <a:latin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807963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Reduction from Coin Flip Sampling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505201"/>
                <a:ext cx="8229600" cy="2362199"/>
              </a:xfrm>
            </p:spPr>
            <p:txBody>
              <a:bodyPr/>
              <a:lstStyle/>
              <a:p>
                <a:r>
                  <a:rPr lang="en-US" dirty="0" smtClean="0"/>
                  <a:t>Flip a fair coin for each element until we get “1”</a:t>
                </a:r>
              </a:p>
              <a:p>
                <a:r>
                  <a:rPr lang="en-US" dirty="0" smtClean="0"/>
                  <a:t>An element is active on a level if it is “0”</a:t>
                </a:r>
              </a:p>
              <a:p>
                <a:r>
                  <a:rPr lang="en-US" dirty="0" smtClean="0"/>
                  <a:t>If a level has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active elements, we can draw a sample from those active elements</a:t>
                </a:r>
              </a:p>
              <a:p>
                <a:r>
                  <a:rPr lang="en-US" dirty="0" smtClean="0"/>
                  <a:t>Key: The coordinator does not want all the active elements,  which are too many!</a:t>
                </a:r>
              </a:p>
              <a:p>
                <a:pPr lvl="1"/>
                <a:r>
                  <a:rPr lang="en-US" dirty="0" smtClean="0"/>
                  <a:t>Choose a level appropriately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505201"/>
                <a:ext cx="8229600" cy="2362199"/>
              </a:xfrm>
              <a:blipFill rotWithShape="0">
                <a:blip r:embed="rId2"/>
                <a:stretch>
                  <a:fillRect l="-444" t="-2062" r="-1185" b="-28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" y="1263791"/>
            <a:ext cx="8581293" cy="216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33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Initialize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←0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In round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Sites send in every item </a:t>
                </a:r>
                <a:r>
                  <a:rPr lang="en-US" dirty="0" err="1"/>
                  <a:t>w.p</a:t>
                </a:r>
                <a:r>
                  <a:rPr lang="en-US" dirty="0"/>
                  <a:t>. </a:t>
                </a:r>
                <a14:m>
                  <m:oMath xmlns:m="http://schemas.openxmlformats.org/officeDocument/2006/math" xmlns="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:r>
                  <a:rPr lang="en-US" dirty="0"/>
                  <a:t>This is a </a:t>
                </a:r>
                <a:r>
                  <a:rPr lang="en-US" dirty="0" smtClean="0"/>
                  <a:t>coin-flip sample </a:t>
                </a:r>
                <a:r>
                  <a:rPr lang="en-US" dirty="0"/>
                  <a:t>with prob. </a:t>
                </a:r>
                <a14:m>
                  <m:oMath xmlns:m="http://schemas.openxmlformats.org/officeDocument/2006/math" xmlns="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dirty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dirty="0" smtClean="0"/>
                  <a:t>)</a:t>
                </a:r>
                <a:endParaRPr lang="en-US" dirty="0"/>
              </a:p>
              <a:p>
                <a:pPr lvl="1"/>
                <a:r>
                  <a:rPr lang="en-US" dirty="0"/>
                  <a:t>Coordinator maintains a lower sample </a:t>
                </a:r>
                <a:r>
                  <a:rPr lang="en-US" dirty="0" smtClean="0"/>
                  <a:t>and a </a:t>
                </a:r>
                <a:r>
                  <a:rPr lang="en-US" dirty="0"/>
                  <a:t>higher sample: each received item </a:t>
                </a:r>
                <a:r>
                  <a:rPr lang="en-US" dirty="0" smtClean="0"/>
                  <a:t>goes to </a:t>
                </a:r>
                <a:r>
                  <a:rPr lang="en-US" dirty="0"/>
                  <a:t>either with equal prob</a:t>
                </a:r>
                <a:r>
                  <a:rPr lang="en-US" dirty="0" smtClean="0"/>
                  <a:t>.</a:t>
                </a:r>
                <a:br>
                  <a:rPr lang="en-US" dirty="0" smtClean="0"/>
                </a:br>
                <a:r>
                  <a:rPr lang="en-US" dirty="0" smtClean="0"/>
                  <a:t>(</a:t>
                </a:r>
                <a:r>
                  <a:rPr lang="en-US" dirty="0"/>
                  <a:t>The lower sample is a sample with prob. </a:t>
                </a:r>
                <a14:m>
                  <m:oMath xmlns:m="http://schemas.openxmlformats.org/officeDocument/2006/math" xmlns="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−(</m:t>
                        </m:r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When the lower sample reaches size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smtClean="0"/>
                  <a:t>the coordinator </a:t>
                </a:r>
                <a:r>
                  <a:rPr lang="en-US" dirty="0"/>
                  <a:t>broadcasts to advance </a:t>
                </a:r>
                <a:r>
                  <a:rPr lang="en-US" dirty="0" smtClean="0"/>
                  <a:t>to round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Discard the upper sample</a:t>
                </a:r>
              </a:p>
              <a:p>
                <a:pPr lvl="1"/>
                <a:r>
                  <a:rPr lang="en-US" dirty="0"/>
                  <a:t>Split the lower sample into a new </a:t>
                </a:r>
                <a:r>
                  <a:rPr lang="en-US" dirty="0" smtClean="0"/>
                  <a:t>lower sample </a:t>
                </a:r>
                <a:r>
                  <a:rPr lang="en-US" dirty="0"/>
                  <a:t>and a higher sample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2600" y="1371600"/>
                <a:ext cx="8229600" cy="4343400"/>
              </a:xfrm>
              <a:blipFill rotWithShape="0">
                <a:blip r:embed="rId2"/>
                <a:stretch>
                  <a:fillRect l="-444" t="-1122" b="-9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04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Communication Cost of Algorithm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Communication cost of each round: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Expect to receive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sampled items before round </a:t>
                </a:r>
                <a:r>
                  <a:rPr lang="en-US" dirty="0" smtClean="0"/>
                  <a:t>ends</a:t>
                </a:r>
              </a:p>
              <a:p>
                <a:pPr lvl="1"/>
                <a:r>
                  <a:rPr lang="en-US" dirty="0" smtClean="0"/>
                  <a:t>Broadcast </a:t>
                </a:r>
                <a:r>
                  <a:rPr lang="en-US" dirty="0"/>
                  <a:t>to end round: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Number of rounds: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In </a:t>
                </a:r>
                <a:r>
                  <a:rPr lang="en-US" dirty="0" smtClean="0"/>
                  <a:t>each round, </a:t>
                </a:r>
                <a:r>
                  <a:rPr lang="en-US" dirty="0"/>
                  <a:t>need </a:t>
                </a:r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US" dirty="0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items being sampled to end round</a:t>
                </a:r>
              </a:p>
              <a:p>
                <a:pPr lvl="1"/>
                <a:r>
                  <a:rPr lang="en-US" dirty="0" smtClean="0"/>
                  <a:t>Each </a:t>
                </a:r>
                <a:r>
                  <a:rPr lang="en-US" dirty="0"/>
                  <a:t>item has prob. </a:t>
                </a:r>
                <a14:m>
                  <m:oMath xmlns:m="http://schemas.openxmlformats.org/officeDocument/2006/math" xmlns="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to contribute: need </a:t>
                </a:r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US" dirty="0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items</a:t>
                </a:r>
              </a:p>
              <a:p>
                <a:r>
                  <a:rPr lang="en-US" dirty="0" smtClean="0"/>
                  <a:t>Total communication</a:t>
                </a:r>
                <a:r>
                  <a:rPr lang="en-US" dirty="0"/>
                  <a:t>: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 err="1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Can be improved to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𝑠</m:t>
                    </m:r>
                    <m:func>
                      <m:func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dirty="0" err="1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 matching lower </a:t>
                </a:r>
                <a:r>
                  <a:rPr lang="en-US" dirty="0" smtClean="0"/>
                  <a:t>bound</a:t>
                </a:r>
              </a:p>
              <a:p>
                <a:r>
                  <a:rPr lang="en-US" dirty="0" smtClean="0"/>
                  <a:t>Sliding windows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33" t="-1122" b="-25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86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Importance Sampling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57200" y="3124200"/>
            <a:ext cx="8229600" cy="2895600"/>
          </a:xfrm>
        </p:spPr>
        <p:txBody>
          <a:bodyPr/>
          <a:lstStyle/>
          <a:p>
            <a:r>
              <a:rPr lang="en-HK" dirty="0" smtClean="0">
                <a:latin typeface="Calibri" panose="020F0502020204030204" pitchFamily="34" charset="0"/>
                <a:cs typeface="Calibri" panose="020F0502020204030204" pitchFamily="34" charset="0"/>
              </a:rPr>
              <a:t>Sampling probability depends on how important data is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27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Frequency Estimation on Distributed Data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858228"/>
                <a:ext cx="8001000" cy="3009172"/>
              </a:xfrm>
            </p:spPr>
            <p:txBody>
              <a:bodyPr/>
              <a:lstStyle/>
              <a:p>
                <a:r>
                  <a:rPr lang="en-US" dirty="0" smtClean="0"/>
                  <a:t>Given: A multiset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 smtClean="0"/>
                  <a:t> of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items drawn from the universe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For example: IP addresses of network packets</a:t>
                </a:r>
              </a:p>
              <a:p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 smtClean="0"/>
                  <a:t> is partitioned arbitrarily and stored </a:t>
                </a:r>
                <a:r>
                  <a:rPr lang="en-US" dirty="0"/>
                  <a:t>o</a:t>
                </a:r>
                <a:r>
                  <a:rPr lang="en-US" dirty="0" smtClean="0"/>
                  <a:t>n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nodes</a:t>
                </a:r>
              </a:p>
              <a:p>
                <a:pPr lvl="1"/>
                <a:r>
                  <a:rPr lang="en-US" dirty="0" smtClean="0"/>
                  <a:t>Local </a:t>
                </a:r>
                <a:r>
                  <a:rPr lang="en-US" dirty="0"/>
                  <a:t>count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dirty="0" smtClean="0"/>
                  <a:t>: frequency of item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on node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Global </a:t>
                </a:r>
                <a:r>
                  <a:rPr lang="en-US" dirty="0"/>
                  <a:t>count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HK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  <a:p>
                <a:r>
                  <a:rPr lang="en-US" dirty="0" smtClean="0"/>
                  <a:t>Goal: </a:t>
                </a:r>
                <a:r>
                  <a:rPr lang="en-US" dirty="0"/>
                  <a:t>Estimate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with </a:t>
                </a:r>
                <a:r>
                  <a:rPr lang="en-US" dirty="0" smtClean="0"/>
                  <a:t>absolute error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 xmlns="">
                    <m:r>
                      <a:rPr lang="en-US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Can’t hope for small relative error for all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Heavy hitters are estimated well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858228"/>
                <a:ext cx="8001000" cy="3009172"/>
              </a:xfrm>
              <a:blipFill>
                <a:blip r:embed="rId2"/>
                <a:stretch>
                  <a:fillRect l="-457" t="-1619" b="-17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4FAF2C-959D-40A8-B386-6EBAA6BBFDC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8" name="Content Placeholder 5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90" b="65317"/>
          <a:stretch/>
        </p:blipFill>
        <p:spPr bwMode="auto">
          <a:xfrm>
            <a:off x="2019300" y="1143002"/>
            <a:ext cx="5105400" cy="171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267200" y="6214646"/>
            <a:ext cx="46716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 smtClean="0">
                <a:latin typeface="Calibri" panose="020F0502020204030204" pitchFamily="34" charset="0"/>
              </a:rPr>
              <a:t>[Zhao</a:t>
            </a:r>
            <a:r>
              <a:rPr lang="en-US" sz="1600" b="0" dirty="0">
                <a:latin typeface="Calibri" panose="020F0502020204030204" pitchFamily="34" charset="0"/>
              </a:rPr>
              <a:t>, </a:t>
            </a:r>
            <a:r>
              <a:rPr lang="en-US" sz="1600" b="0" dirty="0" err="1" smtClean="0">
                <a:latin typeface="Calibri" panose="020F0502020204030204" pitchFamily="34" charset="0"/>
              </a:rPr>
              <a:t>Ogihara</a:t>
            </a:r>
            <a:r>
              <a:rPr lang="en-US" sz="1600" b="0" dirty="0">
                <a:latin typeface="Calibri" panose="020F0502020204030204" pitchFamily="34" charset="0"/>
              </a:rPr>
              <a:t>, </a:t>
            </a:r>
            <a:r>
              <a:rPr lang="en-US" sz="1600" b="0" dirty="0" smtClean="0">
                <a:latin typeface="Calibri" panose="020F0502020204030204" pitchFamily="34" charset="0"/>
              </a:rPr>
              <a:t>Wang</a:t>
            </a:r>
            <a:r>
              <a:rPr lang="en-US" sz="1600" b="0" dirty="0">
                <a:latin typeface="Calibri" panose="020F0502020204030204" pitchFamily="34" charset="0"/>
              </a:rPr>
              <a:t>, </a:t>
            </a:r>
            <a:r>
              <a:rPr lang="en-US" sz="1600" b="0" dirty="0" smtClean="0">
                <a:latin typeface="Calibri" panose="020F0502020204030204" pitchFamily="34" charset="0"/>
              </a:rPr>
              <a:t>Xu 06] [Huang</a:t>
            </a:r>
            <a:r>
              <a:rPr lang="en-US" sz="1600" b="0" dirty="0">
                <a:latin typeface="Calibri" panose="020F0502020204030204" pitchFamily="34" charset="0"/>
              </a:rPr>
              <a:t>, Yi, Liu, </a:t>
            </a:r>
            <a:r>
              <a:rPr lang="en-US" sz="1600" b="0" dirty="0" smtClean="0">
                <a:latin typeface="Calibri" panose="020F0502020204030204" pitchFamily="34" charset="0"/>
              </a:rPr>
              <a:t>Chen 11</a:t>
            </a:r>
            <a:r>
              <a:rPr lang="en-US" sz="1600" b="0" dirty="0">
                <a:latin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852615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Estimation: Standard Solutions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295400"/>
                <a:ext cx="8305800" cy="4572000"/>
              </a:xfrm>
            </p:spPr>
            <p:txBody>
              <a:bodyPr/>
              <a:lstStyle/>
              <a:p>
                <a:r>
                  <a:rPr lang="en-US" sz="2000" dirty="0"/>
                  <a:t>Local heavy hitters</a:t>
                </a:r>
              </a:p>
              <a:p>
                <a:pPr lvl="1"/>
                <a:r>
                  <a:rPr lang="en-US" sz="2000" dirty="0"/>
                  <a:t>Let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00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000" dirty="0"/>
                  <a:t> be the data size at node </a:t>
                </a:r>
                <a14:m>
                  <m:oMath xmlns:m="http://schemas.openxmlformats.org/officeDocument/2006/math" xmlns="">
                    <m:r>
                      <a:rPr lang="en-US" sz="200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Node </a:t>
                </a:r>
                <a14:m>
                  <m:oMath xmlns:m="http://schemas.openxmlformats.org/officeDocument/2006/math" xmlns="">
                    <m:r>
                      <a:rPr lang="en-US" sz="200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sz="2000" dirty="0"/>
                  <a:t> sends in all items with frequency </a:t>
                </a:r>
                <a14:m>
                  <m:oMath xmlns:m="http://schemas.openxmlformats.org/officeDocument/2006/math" xmlns="">
                    <m:r>
                      <a:rPr lang="en-US" sz="200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𝜀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Total error is at most </a:t>
                </a:r>
                <a14:m>
                  <m:oMath xmlns:m="http://schemas.openxmlformats.org/officeDocument/2006/math" xmlns="">
                    <m:nary>
                      <m:naryPr>
                        <m:chr m:val="∑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𝜀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𝜀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nary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Communication cost: </a:t>
                </a:r>
                <a14:m>
                  <m:oMath xmlns:m="http://schemas.openxmlformats.org/officeDocument/2006/math" xmlns="">
                    <m:r>
                      <a:rPr lang="en-US" sz="200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Simple random sampling</a:t>
                </a:r>
              </a:p>
              <a:p>
                <a:pPr lvl="1"/>
                <a:r>
                  <a:rPr lang="en-US" sz="2000" dirty="0"/>
                  <a:t>A simple random sample of size </a:t>
                </a:r>
                <a14:m>
                  <m:oMath xmlns:m="http://schemas.openxmlformats.org/officeDocument/2006/math" xmlns="">
                    <m:r>
                      <a:rPr lang="en-US" sz="200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(1/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US" sz="20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can be used to estimate the frequency of any item with error </a:t>
                </a:r>
                <a14:m>
                  <m:oMath xmlns:m="http://schemas.openxmlformats.org/officeDocument/2006/math" xmlns="">
                    <m:r>
                      <a:rPr lang="en-US" sz="200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 smtClean="0"/>
                  <a:t>Algorithm</a:t>
                </a:r>
                <a:endParaRPr lang="en-US" sz="2000" dirty="0"/>
              </a:p>
              <a:p>
                <a:pPr lvl="2"/>
                <a:r>
                  <a:rPr lang="en-US" sz="2000" dirty="0"/>
                  <a:t>Coordinator first gets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000" dirty="0"/>
                  <a:t> for all </a:t>
                </a:r>
                <a14:m>
                  <m:oMath xmlns:m="http://schemas.openxmlformats.org/officeDocument/2006/math" xmlns="">
                    <m:r>
                      <a:rPr lang="en-US" sz="200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000" dirty="0"/>
              </a:p>
              <a:p>
                <a:pPr lvl="2"/>
                <a:r>
                  <a:rPr lang="en-US" sz="2000" dirty="0"/>
                  <a:t>Decides how many samples to get from each </a:t>
                </a:r>
                <a14:m>
                  <m:oMath xmlns:m="http://schemas.openxmlformats.org/officeDocument/2006/math" xmlns="">
                    <m:r>
                      <a:rPr lang="en-US" sz="200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lang="en-US" sz="2000" dirty="0"/>
              </a:p>
              <a:p>
                <a:pPr lvl="2"/>
                <a:r>
                  <a:rPr lang="en-US" sz="2000" dirty="0"/>
                  <a:t>Get the samples from the nodes</a:t>
                </a:r>
              </a:p>
              <a:p>
                <a:pPr lvl="1"/>
                <a:r>
                  <a:rPr lang="en-US" sz="2000" dirty="0"/>
                  <a:t>Communication cost: </a:t>
                </a:r>
                <a14:m>
                  <m:oMath xmlns:m="http://schemas.openxmlformats.org/officeDocument/2006/math" xmlns="">
                    <m:r>
                      <a:rPr lang="en-US" sz="200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+1/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US" sz="20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295400"/>
                <a:ext cx="8305800" cy="4572000"/>
              </a:xfrm>
              <a:blipFill>
                <a:blip r:embed="rId2"/>
                <a:stretch>
                  <a:fillRect l="-220" t="-2667" b="-8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Random Sampling on Big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847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Sampling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Random Sampling on Big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4FAF2C-959D-40A8-B386-6EBAA6BBFDC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79" r="-2135"/>
          <a:stretch/>
        </p:blipFill>
        <p:spPr>
          <a:xfrm>
            <a:off x="76200" y="1371600"/>
            <a:ext cx="8001000" cy="38697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29200" y="2286000"/>
                <a:ext cx="3886200" cy="35814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>
                    <a:solidFill>
                      <a:srgbClr val="C00000"/>
                    </a:solidFill>
                  </a:rPr>
                  <a:t>Horvitz–Thompson estimator:</a:t>
                </a:r>
                <a:br>
                  <a:rPr lang="en-US" dirty="0" smtClean="0">
                    <a:solidFill>
                      <a:srgbClr val="C00000"/>
                    </a:solidFill>
                  </a:rPr>
                </a:b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     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𝑖𝑓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m:rPr>
                                    <m:brk m:alnAt="7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m:rPr>
                                <m:brk m:alnAt="7"/>
                              </m:rP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𝑠𝑎𝑚𝑝𝑙𝑒𝑑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mr>
                        <m:m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𝑒𝑙𝑠𝑒</m:t>
                            </m:r>
                          </m:e>
                        </m:mr>
                      </m:m>
                    </m:oMath>
                  </m:oMathPara>
                </a14:m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HK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HK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HK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HK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r>
                        <a:rPr lang="en-HK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HK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HK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HK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rgbClr val="C00000"/>
                    </a:solidFill>
                  </a:rPr>
                  <a:t>Estimator for global count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C00000"/>
                    </a:solidFill>
                  </a:rPr>
                  <a:t>:</a:t>
                </a:r>
                <a:br>
                  <a:rPr lang="en-US" dirty="0" smtClean="0">
                    <a:solidFill>
                      <a:srgbClr val="C00000"/>
                    </a:solidFill>
                  </a:rPr>
                </a:b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29200" y="2286000"/>
                <a:ext cx="3886200" cy="3581400"/>
              </a:xfrm>
              <a:blipFill>
                <a:blip r:embed="rId3"/>
                <a:stretch>
                  <a:fillRect l="-2351" t="-1361" r="-2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7131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Importance Sampling: What is a Good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05" r="-1614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7772400" cy="4724400"/>
              </a:xfrm>
            </p:spPr>
            <p:txBody>
              <a:bodyPr/>
              <a:lstStyle/>
              <a:p>
                <a:r>
                  <a:rPr lang="en-US" dirty="0" smtClean="0"/>
                  <a:t>Natural choice: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rad>
                      </m:num>
                      <m:den>
                        <m:r>
                          <a:rPr lang="en-US">
                            <a:latin typeface="Cambria Math" panose="02040503050406030204" pitchFamily="18" charset="0"/>
                          </a:rPr>
                          <m:t>𝜀</m:t>
                        </m:r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/>
                  <a:t>M</a:t>
                </a:r>
                <a:r>
                  <a:rPr lang="en-US" dirty="0" smtClean="0"/>
                  <a:t>ore precisely: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,1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  <a:p>
                <a:pPr lvl="1"/>
                <a:r>
                  <a:rPr lang="en-US" dirty="0" smtClean="0"/>
                  <a:t>Can show: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  <m:sup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 smtClean="0"/>
                  <a:t> for any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 smtClean="0"/>
                  <a:t> </a:t>
                </a:r>
              </a:p>
              <a:p>
                <a:pPr lvl="1"/>
                <a:r>
                  <a:rPr lang="en-US" dirty="0" smtClean="0"/>
                  <a:t>Communication cost: </a:t>
                </a:r>
                <a14:m>
                  <m:oMath xmlns:m="http://schemas.openxmlformats.org/officeDocument/2006/math" xmlns="">
                    <m:r>
                      <a:rPr lang="en-US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rad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This is (worst-case) optimal</a:t>
                </a:r>
              </a:p>
              <a:p>
                <a:r>
                  <a:rPr lang="en-US" dirty="0" smtClean="0"/>
                  <a:t>Interesting discovery: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Also has </a:t>
                </a:r>
                <a14:m>
                  <m:oMath xmlns:m="http://schemas.openxmlformats.org/officeDocument/2006/math" xmlns="">
                    <m:r>
                      <a:rPr lang="en-US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𝜀</m:t>
                                </m:r>
                                <m:r>
                                  <a:rPr lang="en-US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  <m:sup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for any </a:t>
                </a:r>
                <a14:m>
                  <m:oMath xmlns:m="http://schemas.openxmlformats.org/officeDocument/2006/math" xmlns="">
                    <m:r>
                      <a:rPr lang="en-US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 smtClean="0"/>
                  <a:t>Also has communication cost </a:t>
                </a:r>
                <a14:m>
                  <m:oMath xmlns:m="http://schemas.openxmlformats.org/officeDocument/2006/math" xmlns="">
                    <m:r>
                      <a:rPr lang="en-US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rad>
                        <m:r>
                          <a:rPr lang="en-US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</m:oMath>
                </a14:m>
                <a:r>
                  <a:rPr lang="en-US" dirty="0" smtClean="0"/>
                  <a:t> in the worst case</a:t>
                </a:r>
                <a:br>
                  <a:rPr lang="en-US" dirty="0" smtClean="0"/>
                </a:br>
                <a:r>
                  <a:rPr lang="en-US" dirty="0" smtClean="0"/>
                  <a:t>when </a:t>
                </a:r>
                <a14:m>
                  <m:oMath xmlns:m="http://schemas.openxmlformats.org/officeDocument/2006/math" xmlns="">
                    <m:f>
                      <m:f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rad>
                      </m:num>
                      <m:den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den>
                    </m:f>
                  </m:oMath>
                </a14:m>
                <a:r>
                  <a:rPr lang="en-US" dirty="0" smtClean="0"/>
                  <a:t> local counts are </a:t>
                </a:r>
                <a14:m>
                  <m:oMath xmlns:m="http://schemas.openxmlformats.org/officeDocument/2006/math" xmlns="">
                    <m:f>
                      <m:f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dirty="0" smtClean="0"/>
                  <a:t>, the rest are zero.</a:t>
                </a:r>
              </a:p>
              <a:p>
                <a:pPr lvl="1"/>
                <a:r>
                  <a:rPr lang="en-US" dirty="0" smtClean="0"/>
                  <a:t>But can be much lower than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on some inputs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7772400" cy="4724400"/>
              </a:xfrm>
              <a:blipFill>
                <a:blip r:embed="rId3"/>
                <a:stretch>
                  <a:fillRect l="-471" b="-1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04FAF2C-959D-40A8-B386-6EBAA6BBFDC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475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 xmlns="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en-US" dirty="0"/>
                  <a:t> is Instance-Optimal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28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1752600" y="5486400"/>
            <a:ext cx="59436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1752600" y="2057400"/>
            <a:ext cx="0" cy="3429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1752600" y="2514600"/>
            <a:ext cx="5791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Freeform 16"/>
          <p:cNvSpPr/>
          <p:nvPr/>
        </p:nvSpPr>
        <p:spPr bwMode="auto">
          <a:xfrm>
            <a:off x="1744317" y="2524375"/>
            <a:ext cx="5844209" cy="2137077"/>
          </a:xfrm>
          <a:custGeom>
            <a:avLst/>
            <a:gdLst>
              <a:gd name="connsiteX0" fmla="*/ 0 w 5844209"/>
              <a:gd name="connsiteY0" fmla="*/ 2137077 h 2137077"/>
              <a:gd name="connsiteX1" fmla="*/ 611257 w 5844209"/>
              <a:gd name="connsiteY1" fmla="*/ 1212738 h 2137077"/>
              <a:gd name="connsiteX2" fmla="*/ 1903344 w 5844209"/>
              <a:gd name="connsiteY2" fmla="*/ 1182921 h 2137077"/>
              <a:gd name="connsiteX3" fmla="*/ 2390361 w 5844209"/>
              <a:gd name="connsiteY3" fmla="*/ 203916 h 2137077"/>
              <a:gd name="connsiteX4" fmla="*/ 2946953 w 5844209"/>
              <a:gd name="connsiteY4" fmla="*/ 164 h 2137077"/>
              <a:gd name="connsiteX5" fmla="*/ 3443909 w 5844209"/>
              <a:gd name="connsiteY5" fmla="*/ 189008 h 2137077"/>
              <a:gd name="connsiteX6" fmla="*/ 4124740 w 5844209"/>
              <a:gd name="connsiteY6" fmla="*/ 1004016 h 2137077"/>
              <a:gd name="connsiteX7" fmla="*/ 5277679 w 5844209"/>
              <a:gd name="connsiteY7" fmla="*/ 964260 h 2137077"/>
              <a:gd name="connsiteX8" fmla="*/ 5844209 w 5844209"/>
              <a:gd name="connsiteY8" fmla="*/ 1197829 h 2137077"/>
              <a:gd name="connsiteX9" fmla="*/ 5844209 w 5844209"/>
              <a:gd name="connsiteY9" fmla="*/ 1197829 h 213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44209" h="2137077">
                <a:moveTo>
                  <a:pt x="0" y="2137077"/>
                </a:moveTo>
                <a:cubicBezTo>
                  <a:pt x="147016" y="1754420"/>
                  <a:pt x="294033" y="1371764"/>
                  <a:pt x="611257" y="1212738"/>
                </a:cubicBezTo>
                <a:cubicBezTo>
                  <a:pt x="928481" y="1053712"/>
                  <a:pt x="1606827" y="1351058"/>
                  <a:pt x="1903344" y="1182921"/>
                </a:cubicBezTo>
                <a:cubicBezTo>
                  <a:pt x="2199861" y="1014784"/>
                  <a:pt x="2216426" y="401042"/>
                  <a:pt x="2390361" y="203916"/>
                </a:cubicBezTo>
                <a:cubicBezTo>
                  <a:pt x="2564296" y="6790"/>
                  <a:pt x="2771362" y="2649"/>
                  <a:pt x="2946953" y="164"/>
                </a:cubicBezTo>
                <a:cubicBezTo>
                  <a:pt x="3122544" y="-2321"/>
                  <a:pt x="3247611" y="21699"/>
                  <a:pt x="3443909" y="189008"/>
                </a:cubicBezTo>
                <a:cubicBezTo>
                  <a:pt x="3640207" y="356317"/>
                  <a:pt x="3819112" y="874807"/>
                  <a:pt x="4124740" y="1004016"/>
                </a:cubicBezTo>
                <a:cubicBezTo>
                  <a:pt x="4430368" y="1133225"/>
                  <a:pt x="4991101" y="931958"/>
                  <a:pt x="5277679" y="964260"/>
                </a:cubicBezTo>
                <a:cubicBezTo>
                  <a:pt x="5564257" y="996562"/>
                  <a:pt x="5844209" y="1197829"/>
                  <a:pt x="5844209" y="1197829"/>
                </a:cubicBezTo>
                <a:lnTo>
                  <a:pt x="5844209" y="1197829"/>
                </a:ln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Freeform 18"/>
          <p:cNvSpPr/>
          <p:nvPr/>
        </p:nvSpPr>
        <p:spPr bwMode="auto">
          <a:xfrm>
            <a:off x="1739348" y="2516743"/>
            <a:ext cx="5804452" cy="798390"/>
          </a:xfrm>
          <a:custGeom>
            <a:avLst/>
            <a:gdLst>
              <a:gd name="connsiteX0" fmla="*/ 0 w 1466022"/>
              <a:gd name="connsiteY0" fmla="*/ 342900 h 480329"/>
              <a:gd name="connsiteX1" fmla="*/ 526774 w 1466022"/>
              <a:gd name="connsiteY1" fmla="*/ 462169 h 480329"/>
              <a:gd name="connsiteX2" fmla="*/ 1466022 w 1466022"/>
              <a:gd name="connsiteY2" fmla="*/ 0 h 480329"/>
              <a:gd name="connsiteX3" fmla="*/ 1466022 w 1466022"/>
              <a:gd name="connsiteY3" fmla="*/ 0 h 480329"/>
              <a:gd name="connsiteX0" fmla="*/ 0 w 2131943"/>
              <a:gd name="connsiteY0" fmla="*/ 397565 h 534994"/>
              <a:gd name="connsiteX1" fmla="*/ 526774 w 2131943"/>
              <a:gd name="connsiteY1" fmla="*/ 516834 h 534994"/>
              <a:gd name="connsiteX2" fmla="*/ 1466022 w 2131943"/>
              <a:gd name="connsiteY2" fmla="*/ 54665 h 534994"/>
              <a:gd name="connsiteX3" fmla="*/ 2131943 w 2131943"/>
              <a:gd name="connsiteY3" fmla="*/ 0 h 534994"/>
              <a:gd name="connsiteX0" fmla="*/ 0 w 2559325"/>
              <a:gd name="connsiteY0" fmla="*/ 636104 h 773533"/>
              <a:gd name="connsiteX1" fmla="*/ 526774 w 2559325"/>
              <a:gd name="connsiteY1" fmla="*/ 755373 h 773533"/>
              <a:gd name="connsiteX2" fmla="*/ 1466022 w 2559325"/>
              <a:gd name="connsiteY2" fmla="*/ 293204 h 773533"/>
              <a:gd name="connsiteX3" fmla="*/ 2559325 w 2559325"/>
              <a:gd name="connsiteY3" fmla="*/ 0 h 773533"/>
              <a:gd name="connsiteX0" fmla="*/ 0 w 3786808"/>
              <a:gd name="connsiteY0" fmla="*/ 417443 h 554872"/>
              <a:gd name="connsiteX1" fmla="*/ 526774 w 3786808"/>
              <a:gd name="connsiteY1" fmla="*/ 536712 h 554872"/>
              <a:gd name="connsiteX2" fmla="*/ 1466022 w 3786808"/>
              <a:gd name="connsiteY2" fmla="*/ 74543 h 554872"/>
              <a:gd name="connsiteX3" fmla="*/ 3786808 w 3786808"/>
              <a:gd name="connsiteY3" fmla="*/ 0 h 554872"/>
              <a:gd name="connsiteX0" fmla="*/ 0 w 3786808"/>
              <a:gd name="connsiteY0" fmla="*/ 575570 h 712999"/>
              <a:gd name="connsiteX1" fmla="*/ 526774 w 3786808"/>
              <a:gd name="connsiteY1" fmla="*/ 694839 h 712999"/>
              <a:gd name="connsiteX2" fmla="*/ 1466022 w 3786808"/>
              <a:gd name="connsiteY2" fmla="*/ 232670 h 712999"/>
              <a:gd name="connsiteX3" fmla="*/ 3786808 w 3786808"/>
              <a:gd name="connsiteY3" fmla="*/ 158127 h 712999"/>
              <a:gd name="connsiteX0" fmla="*/ 0 w 3786808"/>
              <a:gd name="connsiteY0" fmla="*/ 663910 h 801339"/>
              <a:gd name="connsiteX1" fmla="*/ 526774 w 3786808"/>
              <a:gd name="connsiteY1" fmla="*/ 783179 h 801339"/>
              <a:gd name="connsiteX2" fmla="*/ 1466022 w 3786808"/>
              <a:gd name="connsiteY2" fmla="*/ 321010 h 801339"/>
              <a:gd name="connsiteX3" fmla="*/ 3786808 w 3786808"/>
              <a:gd name="connsiteY3" fmla="*/ 246467 h 801339"/>
              <a:gd name="connsiteX0" fmla="*/ 0 w 3786808"/>
              <a:gd name="connsiteY0" fmla="*/ 417480 h 554909"/>
              <a:gd name="connsiteX1" fmla="*/ 526774 w 3786808"/>
              <a:gd name="connsiteY1" fmla="*/ 536749 h 554909"/>
              <a:gd name="connsiteX2" fmla="*/ 1466022 w 3786808"/>
              <a:gd name="connsiteY2" fmla="*/ 74580 h 554909"/>
              <a:gd name="connsiteX3" fmla="*/ 2136912 w 3786808"/>
              <a:gd name="connsiteY3" fmla="*/ 233607 h 554909"/>
              <a:gd name="connsiteX4" fmla="*/ 3786808 w 3786808"/>
              <a:gd name="connsiteY4" fmla="*/ 37 h 554909"/>
              <a:gd name="connsiteX0" fmla="*/ 0 w 3786808"/>
              <a:gd name="connsiteY0" fmla="*/ 664349 h 801778"/>
              <a:gd name="connsiteX1" fmla="*/ 526774 w 3786808"/>
              <a:gd name="connsiteY1" fmla="*/ 783618 h 801778"/>
              <a:gd name="connsiteX2" fmla="*/ 1466022 w 3786808"/>
              <a:gd name="connsiteY2" fmla="*/ 321449 h 801778"/>
              <a:gd name="connsiteX3" fmla="*/ 2136912 w 3786808"/>
              <a:gd name="connsiteY3" fmla="*/ 480476 h 801778"/>
              <a:gd name="connsiteX4" fmla="*/ 2857499 w 3786808"/>
              <a:gd name="connsiteY4" fmla="*/ 3397 h 801778"/>
              <a:gd name="connsiteX5" fmla="*/ 3786808 w 3786808"/>
              <a:gd name="connsiteY5" fmla="*/ 246906 h 801778"/>
              <a:gd name="connsiteX0" fmla="*/ 0 w 3786808"/>
              <a:gd name="connsiteY0" fmla="*/ 664349 h 801778"/>
              <a:gd name="connsiteX1" fmla="*/ 526774 w 3786808"/>
              <a:gd name="connsiteY1" fmla="*/ 783618 h 801778"/>
              <a:gd name="connsiteX2" fmla="*/ 1466022 w 3786808"/>
              <a:gd name="connsiteY2" fmla="*/ 321449 h 801778"/>
              <a:gd name="connsiteX3" fmla="*/ 2136912 w 3786808"/>
              <a:gd name="connsiteY3" fmla="*/ 480476 h 801778"/>
              <a:gd name="connsiteX4" fmla="*/ 2320786 w 3786808"/>
              <a:gd name="connsiteY4" fmla="*/ 157454 h 801778"/>
              <a:gd name="connsiteX5" fmla="*/ 2857499 w 3786808"/>
              <a:gd name="connsiteY5" fmla="*/ 3397 h 801778"/>
              <a:gd name="connsiteX6" fmla="*/ 3786808 w 3786808"/>
              <a:gd name="connsiteY6" fmla="*/ 246906 h 801778"/>
              <a:gd name="connsiteX0" fmla="*/ 0 w 5804452"/>
              <a:gd name="connsiteY0" fmla="*/ 663103 h 800532"/>
              <a:gd name="connsiteX1" fmla="*/ 526774 w 5804452"/>
              <a:gd name="connsiteY1" fmla="*/ 782372 h 800532"/>
              <a:gd name="connsiteX2" fmla="*/ 1466022 w 5804452"/>
              <a:gd name="connsiteY2" fmla="*/ 320203 h 800532"/>
              <a:gd name="connsiteX3" fmla="*/ 2136912 w 5804452"/>
              <a:gd name="connsiteY3" fmla="*/ 479230 h 800532"/>
              <a:gd name="connsiteX4" fmla="*/ 2320786 w 5804452"/>
              <a:gd name="connsiteY4" fmla="*/ 156208 h 800532"/>
              <a:gd name="connsiteX5" fmla="*/ 2857499 w 5804452"/>
              <a:gd name="connsiteY5" fmla="*/ 2151 h 800532"/>
              <a:gd name="connsiteX6" fmla="*/ 5804452 w 5804452"/>
              <a:gd name="connsiteY6" fmla="*/ 439473 h 800532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586909 w 5804452"/>
              <a:gd name="connsiteY6" fmla="*/ 248060 h 800114"/>
              <a:gd name="connsiteX7" fmla="*/ 5804452 w 5804452"/>
              <a:gd name="connsiteY7" fmla="*/ 439055 h 800114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870174 w 5804452"/>
              <a:gd name="connsiteY6" fmla="*/ 153639 h 800114"/>
              <a:gd name="connsiteX7" fmla="*/ 5804452 w 5804452"/>
              <a:gd name="connsiteY7" fmla="*/ 439055 h 800114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870174 w 5804452"/>
              <a:gd name="connsiteY6" fmla="*/ 153639 h 800114"/>
              <a:gd name="connsiteX7" fmla="*/ 5391978 w 5804452"/>
              <a:gd name="connsiteY7" fmla="*/ 670473 h 800114"/>
              <a:gd name="connsiteX8" fmla="*/ 5804452 w 5804452"/>
              <a:gd name="connsiteY8" fmla="*/ 439055 h 800114"/>
              <a:gd name="connsiteX0" fmla="*/ 0 w 5804452"/>
              <a:gd name="connsiteY0" fmla="*/ 661478 h 798907"/>
              <a:gd name="connsiteX1" fmla="*/ 526774 w 5804452"/>
              <a:gd name="connsiteY1" fmla="*/ 780747 h 798907"/>
              <a:gd name="connsiteX2" fmla="*/ 1466022 w 5804452"/>
              <a:gd name="connsiteY2" fmla="*/ 318578 h 798907"/>
              <a:gd name="connsiteX3" fmla="*/ 2136912 w 5804452"/>
              <a:gd name="connsiteY3" fmla="*/ 477605 h 798907"/>
              <a:gd name="connsiteX4" fmla="*/ 2320786 w 5804452"/>
              <a:gd name="connsiteY4" fmla="*/ 154583 h 798907"/>
              <a:gd name="connsiteX5" fmla="*/ 2857499 w 5804452"/>
              <a:gd name="connsiteY5" fmla="*/ 526 h 798907"/>
              <a:gd name="connsiteX6" fmla="*/ 4040256 w 5804452"/>
              <a:gd name="connsiteY6" fmla="*/ 405879 h 798907"/>
              <a:gd name="connsiteX7" fmla="*/ 4870174 w 5804452"/>
              <a:gd name="connsiteY7" fmla="*/ 152432 h 798907"/>
              <a:gd name="connsiteX8" fmla="*/ 5391978 w 5804452"/>
              <a:gd name="connsiteY8" fmla="*/ 669266 h 798907"/>
              <a:gd name="connsiteX9" fmla="*/ 5804452 w 5804452"/>
              <a:gd name="connsiteY9" fmla="*/ 437848 h 798907"/>
              <a:gd name="connsiteX0" fmla="*/ 0 w 5804452"/>
              <a:gd name="connsiteY0" fmla="*/ 660961 h 798390"/>
              <a:gd name="connsiteX1" fmla="*/ 526774 w 5804452"/>
              <a:gd name="connsiteY1" fmla="*/ 780230 h 798390"/>
              <a:gd name="connsiteX2" fmla="*/ 1466022 w 5804452"/>
              <a:gd name="connsiteY2" fmla="*/ 318061 h 798390"/>
              <a:gd name="connsiteX3" fmla="*/ 2136912 w 5804452"/>
              <a:gd name="connsiteY3" fmla="*/ 477088 h 798390"/>
              <a:gd name="connsiteX4" fmla="*/ 2320786 w 5804452"/>
              <a:gd name="connsiteY4" fmla="*/ 154066 h 798390"/>
              <a:gd name="connsiteX5" fmla="*/ 2857499 w 5804452"/>
              <a:gd name="connsiteY5" fmla="*/ 9 h 798390"/>
              <a:gd name="connsiteX6" fmla="*/ 3508513 w 5804452"/>
              <a:gd name="connsiteY6" fmla="*/ 77371 h 798390"/>
              <a:gd name="connsiteX7" fmla="*/ 4040256 w 5804452"/>
              <a:gd name="connsiteY7" fmla="*/ 405362 h 798390"/>
              <a:gd name="connsiteX8" fmla="*/ 4870174 w 5804452"/>
              <a:gd name="connsiteY8" fmla="*/ 151915 h 798390"/>
              <a:gd name="connsiteX9" fmla="*/ 5391978 w 5804452"/>
              <a:gd name="connsiteY9" fmla="*/ 668749 h 798390"/>
              <a:gd name="connsiteX10" fmla="*/ 5804452 w 5804452"/>
              <a:gd name="connsiteY10" fmla="*/ 437331 h 79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04452" h="798390">
                <a:moveTo>
                  <a:pt x="0" y="660961"/>
                </a:moveTo>
                <a:cubicBezTo>
                  <a:pt x="141218" y="749170"/>
                  <a:pt x="282437" y="837380"/>
                  <a:pt x="526774" y="780230"/>
                </a:cubicBezTo>
                <a:cubicBezTo>
                  <a:pt x="771111" y="723080"/>
                  <a:pt x="1197666" y="368585"/>
                  <a:pt x="1466022" y="318061"/>
                </a:cubicBezTo>
                <a:cubicBezTo>
                  <a:pt x="1734378" y="267537"/>
                  <a:pt x="1962149" y="490340"/>
                  <a:pt x="2136912" y="477088"/>
                </a:cubicBezTo>
                <a:cubicBezTo>
                  <a:pt x="2311675" y="463836"/>
                  <a:pt x="2200688" y="233579"/>
                  <a:pt x="2320786" y="154066"/>
                </a:cubicBezTo>
                <a:cubicBezTo>
                  <a:pt x="2440884" y="74553"/>
                  <a:pt x="2686049" y="367"/>
                  <a:pt x="2857499" y="9"/>
                </a:cubicBezTo>
                <a:cubicBezTo>
                  <a:pt x="3028949" y="-349"/>
                  <a:pt x="3311387" y="9812"/>
                  <a:pt x="3508513" y="77371"/>
                </a:cubicBezTo>
                <a:cubicBezTo>
                  <a:pt x="3705639" y="144930"/>
                  <a:pt x="3786808" y="405362"/>
                  <a:pt x="4040256" y="405362"/>
                </a:cubicBezTo>
                <a:cubicBezTo>
                  <a:pt x="4293704" y="405362"/>
                  <a:pt x="4645715" y="49211"/>
                  <a:pt x="4870174" y="151915"/>
                </a:cubicBezTo>
                <a:cubicBezTo>
                  <a:pt x="5015948" y="198297"/>
                  <a:pt x="5246204" y="622367"/>
                  <a:pt x="5391978" y="668749"/>
                </a:cubicBezTo>
                <a:lnTo>
                  <a:pt x="5804452" y="437331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Freeform 19"/>
          <p:cNvSpPr/>
          <p:nvPr/>
        </p:nvSpPr>
        <p:spPr bwMode="auto">
          <a:xfrm>
            <a:off x="1759227" y="2509666"/>
            <a:ext cx="5804452" cy="1258260"/>
          </a:xfrm>
          <a:custGeom>
            <a:avLst/>
            <a:gdLst>
              <a:gd name="connsiteX0" fmla="*/ 0 w 1466022"/>
              <a:gd name="connsiteY0" fmla="*/ 342900 h 480329"/>
              <a:gd name="connsiteX1" fmla="*/ 526774 w 1466022"/>
              <a:gd name="connsiteY1" fmla="*/ 462169 h 480329"/>
              <a:gd name="connsiteX2" fmla="*/ 1466022 w 1466022"/>
              <a:gd name="connsiteY2" fmla="*/ 0 h 480329"/>
              <a:gd name="connsiteX3" fmla="*/ 1466022 w 1466022"/>
              <a:gd name="connsiteY3" fmla="*/ 0 h 480329"/>
              <a:gd name="connsiteX0" fmla="*/ 0 w 2131943"/>
              <a:gd name="connsiteY0" fmla="*/ 397565 h 534994"/>
              <a:gd name="connsiteX1" fmla="*/ 526774 w 2131943"/>
              <a:gd name="connsiteY1" fmla="*/ 516834 h 534994"/>
              <a:gd name="connsiteX2" fmla="*/ 1466022 w 2131943"/>
              <a:gd name="connsiteY2" fmla="*/ 54665 h 534994"/>
              <a:gd name="connsiteX3" fmla="*/ 2131943 w 2131943"/>
              <a:gd name="connsiteY3" fmla="*/ 0 h 534994"/>
              <a:gd name="connsiteX0" fmla="*/ 0 w 2559325"/>
              <a:gd name="connsiteY0" fmla="*/ 636104 h 773533"/>
              <a:gd name="connsiteX1" fmla="*/ 526774 w 2559325"/>
              <a:gd name="connsiteY1" fmla="*/ 755373 h 773533"/>
              <a:gd name="connsiteX2" fmla="*/ 1466022 w 2559325"/>
              <a:gd name="connsiteY2" fmla="*/ 293204 h 773533"/>
              <a:gd name="connsiteX3" fmla="*/ 2559325 w 2559325"/>
              <a:gd name="connsiteY3" fmla="*/ 0 h 773533"/>
              <a:gd name="connsiteX0" fmla="*/ 0 w 3786808"/>
              <a:gd name="connsiteY0" fmla="*/ 417443 h 554872"/>
              <a:gd name="connsiteX1" fmla="*/ 526774 w 3786808"/>
              <a:gd name="connsiteY1" fmla="*/ 536712 h 554872"/>
              <a:gd name="connsiteX2" fmla="*/ 1466022 w 3786808"/>
              <a:gd name="connsiteY2" fmla="*/ 74543 h 554872"/>
              <a:gd name="connsiteX3" fmla="*/ 3786808 w 3786808"/>
              <a:gd name="connsiteY3" fmla="*/ 0 h 554872"/>
              <a:gd name="connsiteX0" fmla="*/ 0 w 3786808"/>
              <a:gd name="connsiteY0" fmla="*/ 575570 h 712999"/>
              <a:gd name="connsiteX1" fmla="*/ 526774 w 3786808"/>
              <a:gd name="connsiteY1" fmla="*/ 694839 h 712999"/>
              <a:gd name="connsiteX2" fmla="*/ 1466022 w 3786808"/>
              <a:gd name="connsiteY2" fmla="*/ 232670 h 712999"/>
              <a:gd name="connsiteX3" fmla="*/ 3786808 w 3786808"/>
              <a:gd name="connsiteY3" fmla="*/ 158127 h 712999"/>
              <a:gd name="connsiteX0" fmla="*/ 0 w 3786808"/>
              <a:gd name="connsiteY0" fmla="*/ 663910 h 801339"/>
              <a:gd name="connsiteX1" fmla="*/ 526774 w 3786808"/>
              <a:gd name="connsiteY1" fmla="*/ 783179 h 801339"/>
              <a:gd name="connsiteX2" fmla="*/ 1466022 w 3786808"/>
              <a:gd name="connsiteY2" fmla="*/ 321010 h 801339"/>
              <a:gd name="connsiteX3" fmla="*/ 3786808 w 3786808"/>
              <a:gd name="connsiteY3" fmla="*/ 246467 h 801339"/>
              <a:gd name="connsiteX0" fmla="*/ 0 w 3786808"/>
              <a:gd name="connsiteY0" fmla="*/ 417480 h 554909"/>
              <a:gd name="connsiteX1" fmla="*/ 526774 w 3786808"/>
              <a:gd name="connsiteY1" fmla="*/ 536749 h 554909"/>
              <a:gd name="connsiteX2" fmla="*/ 1466022 w 3786808"/>
              <a:gd name="connsiteY2" fmla="*/ 74580 h 554909"/>
              <a:gd name="connsiteX3" fmla="*/ 2136912 w 3786808"/>
              <a:gd name="connsiteY3" fmla="*/ 233607 h 554909"/>
              <a:gd name="connsiteX4" fmla="*/ 3786808 w 3786808"/>
              <a:gd name="connsiteY4" fmla="*/ 37 h 554909"/>
              <a:gd name="connsiteX0" fmla="*/ 0 w 3786808"/>
              <a:gd name="connsiteY0" fmla="*/ 664349 h 801778"/>
              <a:gd name="connsiteX1" fmla="*/ 526774 w 3786808"/>
              <a:gd name="connsiteY1" fmla="*/ 783618 h 801778"/>
              <a:gd name="connsiteX2" fmla="*/ 1466022 w 3786808"/>
              <a:gd name="connsiteY2" fmla="*/ 321449 h 801778"/>
              <a:gd name="connsiteX3" fmla="*/ 2136912 w 3786808"/>
              <a:gd name="connsiteY3" fmla="*/ 480476 h 801778"/>
              <a:gd name="connsiteX4" fmla="*/ 2857499 w 3786808"/>
              <a:gd name="connsiteY4" fmla="*/ 3397 h 801778"/>
              <a:gd name="connsiteX5" fmla="*/ 3786808 w 3786808"/>
              <a:gd name="connsiteY5" fmla="*/ 246906 h 801778"/>
              <a:gd name="connsiteX0" fmla="*/ 0 w 3786808"/>
              <a:gd name="connsiteY0" fmla="*/ 664349 h 801778"/>
              <a:gd name="connsiteX1" fmla="*/ 526774 w 3786808"/>
              <a:gd name="connsiteY1" fmla="*/ 783618 h 801778"/>
              <a:gd name="connsiteX2" fmla="*/ 1466022 w 3786808"/>
              <a:gd name="connsiteY2" fmla="*/ 321449 h 801778"/>
              <a:gd name="connsiteX3" fmla="*/ 2136912 w 3786808"/>
              <a:gd name="connsiteY3" fmla="*/ 480476 h 801778"/>
              <a:gd name="connsiteX4" fmla="*/ 2320786 w 3786808"/>
              <a:gd name="connsiteY4" fmla="*/ 157454 h 801778"/>
              <a:gd name="connsiteX5" fmla="*/ 2857499 w 3786808"/>
              <a:gd name="connsiteY5" fmla="*/ 3397 h 801778"/>
              <a:gd name="connsiteX6" fmla="*/ 3786808 w 3786808"/>
              <a:gd name="connsiteY6" fmla="*/ 246906 h 801778"/>
              <a:gd name="connsiteX0" fmla="*/ 0 w 5804452"/>
              <a:gd name="connsiteY0" fmla="*/ 663103 h 800532"/>
              <a:gd name="connsiteX1" fmla="*/ 526774 w 5804452"/>
              <a:gd name="connsiteY1" fmla="*/ 782372 h 800532"/>
              <a:gd name="connsiteX2" fmla="*/ 1466022 w 5804452"/>
              <a:gd name="connsiteY2" fmla="*/ 320203 h 800532"/>
              <a:gd name="connsiteX3" fmla="*/ 2136912 w 5804452"/>
              <a:gd name="connsiteY3" fmla="*/ 479230 h 800532"/>
              <a:gd name="connsiteX4" fmla="*/ 2320786 w 5804452"/>
              <a:gd name="connsiteY4" fmla="*/ 156208 h 800532"/>
              <a:gd name="connsiteX5" fmla="*/ 2857499 w 5804452"/>
              <a:gd name="connsiteY5" fmla="*/ 2151 h 800532"/>
              <a:gd name="connsiteX6" fmla="*/ 5804452 w 5804452"/>
              <a:gd name="connsiteY6" fmla="*/ 439473 h 800532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586909 w 5804452"/>
              <a:gd name="connsiteY6" fmla="*/ 248060 h 800114"/>
              <a:gd name="connsiteX7" fmla="*/ 5804452 w 5804452"/>
              <a:gd name="connsiteY7" fmla="*/ 439055 h 800114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870174 w 5804452"/>
              <a:gd name="connsiteY6" fmla="*/ 153639 h 800114"/>
              <a:gd name="connsiteX7" fmla="*/ 5804452 w 5804452"/>
              <a:gd name="connsiteY7" fmla="*/ 439055 h 800114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870174 w 5804452"/>
              <a:gd name="connsiteY6" fmla="*/ 153639 h 800114"/>
              <a:gd name="connsiteX7" fmla="*/ 5391978 w 5804452"/>
              <a:gd name="connsiteY7" fmla="*/ 670473 h 800114"/>
              <a:gd name="connsiteX8" fmla="*/ 5804452 w 5804452"/>
              <a:gd name="connsiteY8" fmla="*/ 439055 h 800114"/>
              <a:gd name="connsiteX0" fmla="*/ 0 w 5804452"/>
              <a:gd name="connsiteY0" fmla="*/ 661478 h 798907"/>
              <a:gd name="connsiteX1" fmla="*/ 526774 w 5804452"/>
              <a:gd name="connsiteY1" fmla="*/ 780747 h 798907"/>
              <a:gd name="connsiteX2" fmla="*/ 1466022 w 5804452"/>
              <a:gd name="connsiteY2" fmla="*/ 318578 h 798907"/>
              <a:gd name="connsiteX3" fmla="*/ 2136912 w 5804452"/>
              <a:gd name="connsiteY3" fmla="*/ 477605 h 798907"/>
              <a:gd name="connsiteX4" fmla="*/ 2320786 w 5804452"/>
              <a:gd name="connsiteY4" fmla="*/ 154583 h 798907"/>
              <a:gd name="connsiteX5" fmla="*/ 2857499 w 5804452"/>
              <a:gd name="connsiteY5" fmla="*/ 526 h 798907"/>
              <a:gd name="connsiteX6" fmla="*/ 4040256 w 5804452"/>
              <a:gd name="connsiteY6" fmla="*/ 405879 h 798907"/>
              <a:gd name="connsiteX7" fmla="*/ 4870174 w 5804452"/>
              <a:gd name="connsiteY7" fmla="*/ 152432 h 798907"/>
              <a:gd name="connsiteX8" fmla="*/ 5391978 w 5804452"/>
              <a:gd name="connsiteY8" fmla="*/ 669266 h 798907"/>
              <a:gd name="connsiteX9" fmla="*/ 5804452 w 5804452"/>
              <a:gd name="connsiteY9" fmla="*/ 437848 h 798907"/>
              <a:gd name="connsiteX0" fmla="*/ 0 w 5804452"/>
              <a:gd name="connsiteY0" fmla="*/ 660961 h 798390"/>
              <a:gd name="connsiteX1" fmla="*/ 526774 w 5804452"/>
              <a:gd name="connsiteY1" fmla="*/ 780230 h 798390"/>
              <a:gd name="connsiteX2" fmla="*/ 1466022 w 5804452"/>
              <a:gd name="connsiteY2" fmla="*/ 318061 h 798390"/>
              <a:gd name="connsiteX3" fmla="*/ 2136912 w 5804452"/>
              <a:gd name="connsiteY3" fmla="*/ 477088 h 798390"/>
              <a:gd name="connsiteX4" fmla="*/ 2320786 w 5804452"/>
              <a:gd name="connsiteY4" fmla="*/ 154066 h 798390"/>
              <a:gd name="connsiteX5" fmla="*/ 2857499 w 5804452"/>
              <a:gd name="connsiteY5" fmla="*/ 9 h 798390"/>
              <a:gd name="connsiteX6" fmla="*/ 3508513 w 5804452"/>
              <a:gd name="connsiteY6" fmla="*/ 77371 h 798390"/>
              <a:gd name="connsiteX7" fmla="*/ 4040256 w 5804452"/>
              <a:gd name="connsiteY7" fmla="*/ 405362 h 798390"/>
              <a:gd name="connsiteX8" fmla="*/ 4870174 w 5804452"/>
              <a:gd name="connsiteY8" fmla="*/ 151915 h 798390"/>
              <a:gd name="connsiteX9" fmla="*/ 5391978 w 5804452"/>
              <a:gd name="connsiteY9" fmla="*/ 668749 h 798390"/>
              <a:gd name="connsiteX10" fmla="*/ 5804452 w 5804452"/>
              <a:gd name="connsiteY10" fmla="*/ 437331 h 798390"/>
              <a:gd name="connsiteX0" fmla="*/ 0 w 5804452"/>
              <a:gd name="connsiteY0" fmla="*/ 877073 h 1051967"/>
              <a:gd name="connsiteX1" fmla="*/ 526774 w 5804452"/>
              <a:gd name="connsiteY1" fmla="*/ 996342 h 1051967"/>
              <a:gd name="connsiteX2" fmla="*/ 1182757 w 5804452"/>
              <a:gd name="connsiteY2" fmla="*/ 2429 h 1051967"/>
              <a:gd name="connsiteX3" fmla="*/ 2136912 w 5804452"/>
              <a:gd name="connsiteY3" fmla="*/ 693200 h 1051967"/>
              <a:gd name="connsiteX4" fmla="*/ 2320786 w 5804452"/>
              <a:gd name="connsiteY4" fmla="*/ 370178 h 1051967"/>
              <a:gd name="connsiteX5" fmla="*/ 2857499 w 5804452"/>
              <a:gd name="connsiteY5" fmla="*/ 216121 h 1051967"/>
              <a:gd name="connsiteX6" fmla="*/ 3508513 w 5804452"/>
              <a:gd name="connsiteY6" fmla="*/ 293483 h 1051967"/>
              <a:gd name="connsiteX7" fmla="*/ 4040256 w 5804452"/>
              <a:gd name="connsiteY7" fmla="*/ 621474 h 1051967"/>
              <a:gd name="connsiteX8" fmla="*/ 4870174 w 5804452"/>
              <a:gd name="connsiteY8" fmla="*/ 368027 h 1051967"/>
              <a:gd name="connsiteX9" fmla="*/ 5391978 w 5804452"/>
              <a:gd name="connsiteY9" fmla="*/ 884861 h 1051967"/>
              <a:gd name="connsiteX10" fmla="*/ 5804452 w 5804452"/>
              <a:gd name="connsiteY10" fmla="*/ 653443 h 1051967"/>
              <a:gd name="connsiteX0" fmla="*/ 0 w 5804452"/>
              <a:gd name="connsiteY0" fmla="*/ 881431 h 1056325"/>
              <a:gd name="connsiteX1" fmla="*/ 526774 w 5804452"/>
              <a:gd name="connsiteY1" fmla="*/ 1000700 h 1056325"/>
              <a:gd name="connsiteX2" fmla="*/ 1182757 w 5804452"/>
              <a:gd name="connsiteY2" fmla="*/ 6787 h 1056325"/>
              <a:gd name="connsiteX3" fmla="*/ 1838738 w 5804452"/>
              <a:gd name="connsiteY3" fmla="*/ 533563 h 1056325"/>
              <a:gd name="connsiteX4" fmla="*/ 2320786 w 5804452"/>
              <a:gd name="connsiteY4" fmla="*/ 374536 h 1056325"/>
              <a:gd name="connsiteX5" fmla="*/ 2857499 w 5804452"/>
              <a:gd name="connsiteY5" fmla="*/ 220479 h 1056325"/>
              <a:gd name="connsiteX6" fmla="*/ 3508513 w 5804452"/>
              <a:gd name="connsiteY6" fmla="*/ 297841 h 1056325"/>
              <a:gd name="connsiteX7" fmla="*/ 4040256 w 5804452"/>
              <a:gd name="connsiteY7" fmla="*/ 625832 h 1056325"/>
              <a:gd name="connsiteX8" fmla="*/ 4870174 w 5804452"/>
              <a:gd name="connsiteY8" fmla="*/ 372385 h 1056325"/>
              <a:gd name="connsiteX9" fmla="*/ 5391978 w 5804452"/>
              <a:gd name="connsiteY9" fmla="*/ 889219 h 1056325"/>
              <a:gd name="connsiteX10" fmla="*/ 5804452 w 5804452"/>
              <a:gd name="connsiteY10" fmla="*/ 657801 h 1056325"/>
              <a:gd name="connsiteX0" fmla="*/ 0 w 5804452"/>
              <a:gd name="connsiteY0" fmla="*/ 1053548 h 1228442"/>
              <a:gd name="connsiteX1" fmla="*/ 526774 w 5804452"/>
              <a:gd name="connsiteY1" fmla="*/ 1172817 h 1228442"/>
              <a:gd name="connsiteX2" fmla="*/ 1182757 w 5804452"/>
              <a:gd name="connsiteY2" fmla="*/ 178904 h 1228442"/>
              <a:gd name="connsiteX3" fmla="*/ 1838738 w 5804452"/>
              <a:gd name="connsiteY3" fmla="*/ 705680 h 1228442"/>
              <a:gd name="connsiteX4" fmla="*/ 2320786 w 5804452"/>
              <a:gd name="connsiteY4" fmla="*/ 546653 h 1228442"/>
              <a:gd name="connsiteX5" fmla="*/ 2703442 w 5804452"/>
              <a:gd name="connsiteY5" fmla="*/ 0 h 1228442"/>
              <a:gd name="connsiteX6" fmla="*/ 3508513 w 5804452"/>
              <a:gd name="connsiteY6" fmla="*/ 469958 h 1228442"/>
              <a:gd name="connsiteX7" fmla="*/ 4040256 w 5804452"/>
              <a:gd name="connsiteY7" fmla="*/ 797949 h 1228442"/>
              <a:gd name="connsiteX8" fmla="*/ 4870174 w 5804452"/>
              <a:gd name="connsiteY8" fmla="*/ 544502 h 1228442"/>
              <a:gd name="connsiteX9" fmla="*/ 5391978 w 5804452"/>
              <a:gd name="connsiteY9" fmla="*/ 1061336 h 1228442"/>
              <a:gd name="connsiteX10" fmla="*/ 5804452 w 5804452"/>
              <a:gd name="connsiteY10" fmla="*/ 829918 h 1228442"/>
              <a:gd name="connsiteX0" fmla="*/ 0 w 5804452"/>
              <a:gd name="connsiteY0" fmla="*/ 1053548 h 1228442"/>
              <a:gd name="connsiteX1" fmla="*/ 526774 w 5804452"/>
              <a:gd name="connsiteY1" fmla="*/ 1172817 h 1228442"/>
              <a:gd name="connsiteX2" fmla="*/ 1182757 w 5804452"/>
              <a:gd name="connsiteY2" fmla="*/ 178904 h 1228442"/>
              <a:gd name="connsiteX3" fmla="*/ 1838738 w 5804452"/>
              <a:gd name="connsiteY3" fmla="*/ 705680 h 1228442"/>
              <a:gd name="connsiteX4" fmla="*/ 2231334 w 5804452"/>
              <a:gd name="connsiteY4" fmla="*/ 109331 h 1228442"/>
              <a:gd name="connsiteX5" fmla="*/ 2703442 w 5804452"/>
              <a:gd name="connsiteY5" fmla="*/ 0 h 1228442"/>
              <a:gd name="connsiteX6" fmla="*/ 3508513 w 5804452"/>
              <a:gd name="connsiteY6" fmla="*/ 469958 h 1228442"/>
              <a:gd name="connsiteX7" fmla="*/ 4040256 w 5804452"/>
              <a:gd name="connsiteY7" fmla="*/ 797949 h 1228442"/>
              <a:gd name="connsiteX8" fmla="*/ 4870174 w 5804452"/>
              <a:gd name="connsiteY8" fmla="*/ 544502 h 1228442"/>
              <a:gd name="connsiteX9" fmla="*/ 5391978 w 5804452"/>
              <a:gd name="connsiteY9" fmla="*/ 1061336 h 1228442"/>
              <a:gd name="connsiteX10" fmla="*/ 5804452 w 5804452"/>
              <a:gd name="connsiteY10" fmla="*/ 829918 h 1228442"/>
              <a:gd name="connsiteX0" fmla="*/ 0 w 5804452"/>
              <a:gd name="connsiteY0" fmla="*/ 1083366 h 1258260"/>
              <a:gd name="connsiteX1" fmla="*/ 526774 w 5804452"/>
              <a:gd name="connsiteY1" fmla="*/ 1202635 h 1258260"/>
              <a:gd name="connsiteX2" fmla="*/ 1182757 w 5804452"/>
              <a:gd name="connsiteY2" fmla="*/ 208722 h 1258260"/>
              <a:gd name="connsiteX3" fmla="*/ 1838738 w 5804452"/>
              <a:gd name="connsiteY3" fmla="*/ 735498 h 1258260"/>
              <a:gd name="connsiteX4" fmla="*/ 2231334 w 5804452"/>
              <a:gd name="connsiteY4" fmla="*/ 139149 h 1258260"/>
              <a:gd name="connsiteX5" fmla="*/ 2922103 w 5804452"/>
              <a:gd name="connsiteY5" fmla="*/ 0 h 1258260"/>
              <a:gd name="connsiteX6" fmla="*/ 3508513 w 5804452"/>
              <a:gd name="connsiteY6" fmla="*/ 499776 h 1258260"/>
              <a:gd name="connsiteX7" fmla="*/ 4040256 w 5804452"/>
              <a:gd name="connsiteY7" fmla="*/ 827767 h 1258260"/>
              <a:gd name="connsiteX8" fmla="*/ 4870174 w 5804452"/>
              <a:gd name="connsiteY8" fmla="*/ 574320 h 1258260"/>
              <a:gd name="connsiteX9" fmla="*/ 5391978 w 5804452"/>
              <a:gd name="connsiteY9" fmla="*/ 1091154 h 1258260"/>
              <a:gd name="connsiteX10" fmla="*/ 5804452 w 5804452"/>
              <a:gd name="connsiteY10" fmla="*/ 859736 h 1258260"/>
              <a:gd name="connsiteX0" fmla="*/ 0 w 5804452"/>
              <a:gd name="connsiteY0" fmla="*/ 1083366 h 1258260"/>
              <a:gd name="connsiteX1" fmla="*/ 526774 w 5804452"/>
              <a:gd name="connsiteY1" fmla="*/ 1202635 h 1258260"/>
              <a:gd name="connsiteX2" fmla="*/ 1182757 w 5804452"/>
              <a:gd name="connsiteY2" fmla="*/ 208722 h 1258260"/>
              <a:gd name="connsiteX3" fmla="*/ 1838738 w 5804452"/>
              <a:gd name="connsiteY3" fmla="*/ 735498 h 1258260"/>
              <a:gd name="connsiteX4" fmla="*/ 2231334 w 5804452"/>
              <a:gd name="connsiteY4" fmla="*/ 139149 h 1258260"/>
              <a:gd name="connsiteX5" fmla="*/ 2922103 w 5804452"/>
              <a:gd name="connsiteY5" fmla="*/ 0 h 1258260"/>
              <a:gd name="connsiteX6" fmla="*/ 3906078 w 5804452"/>
              <a:gd name="connsiteY6" fmla="*/ 196632 h 1258260"/>
              <a:gd name="connsiteX7" fmla="*/ 4040256 w 5804452"/>
              <a:gd name="connsiteY7" fmla="*/ 827767 h 1258260"/>
              <a:gd name="connsiteX8" fmla="*/ 4870174 w 5804452"/>
              <a:gd name="connsiteY8" fmla="*/ 574320 h 1258260"/>
              <a:gd name="connsiteX9" fmla="*/ 5391978 w 5804452"/>
              <a:gd name="connsiteY9" fmla="*/ 1091154 h 1258260"/>
              <a:gd name="connsiteX10" fmla="*/ 5804452 w 5804452"/>
              <a:gd name="connsiteY10" fmla="*/ 859736 h 1258260"/>
              <a:gd name="connsiteX0" fmla="*/ 0 w 5804452"/>
              <a:gd name="connsiteY0" fmla="*/ 1083366 h 1258260"/>
              <a:gd name="connsiteX1" fmla="*/ 526774 w 5804452"/>
              <a:gd name="connsiteY1" fmla="*/ 1202635 h 1258260"/>
              <a:gd name="connsiteX2" fmla="*/ 1182757 w 5804452"/>
              <a:gd name="connsiteY2" fmla="*/ 208722 h 1258260"/>
              <a:gd name="connsiteX3" fmla="*/ 1838738 w 5804452"/>
              <a:gd name="connsiteY3" fmla="*/ 735498 h 1258260"/>
              <a:gd name="connsiteX4" fmla="*/ 2231334 w 5804452"/>
              <a:gd name="connsiteY4" fmla="*/ 139149 h 1258260"/>
              <a:gd name="connsiteX5" fmla="*/ 2922103 w 5804452"/>
              <a:gd name="connsiteY5" fmla="*/ 0 h 1258260"/>
              <a:gd name="connsiteX6" fmla="*/ 3906078 w 5804452"/>
              <a:gd name="connsiteY6" fmla="*/ 196632 h 1258260"/>
              <a:gd name="connsiteX7" fmla="*/ 4288734 w 5804452"/>
              <a:gd name="connsiteY7" fmla="*/ 703528 h 1258260"/>
              <a:gd name="connsiteX8" fmla="*/ 4870174 w 5804452"/>
              <a:gd name="connsiteY8" fmla="*/ 574320 h 1258260"/>
              <a:gd name="connsiteX9" fmla="*/ 5391978 w 5804452"/>
              <a:gd name="connsiteY9" fmla="*/ 1091154 h 1258260"/>
              <a:gd name="connsiteX10" fmla="*/ 5804452 w 5804452"/>
              <a:gd name="connsiteY10" fmla="*/ 859736 h 1258260"/>
              <a:gd name="connsiteX0" fmla="*/ 0 w 5804452"/>
              <a:gd name="connsiteY0" fmla="*/ 1083366 h 1258260"/>
              <a:gd name="connsiteX1" fmla="*/ 526774 w 5804452"/>
              <a:gd name="connsiteY1" fmla="*/ 1202635 h 1258260"/>
              <a:gd name="connsiteX2" fmla="*/ 1182757 w 5804452"/>
              <a:gd name="connsiteY2" fmla="*/ 208722 h 1258260"/>
              <a:gd name="connsiteX3" fmla="*/ 1838738 w 5804452"/>
              <a:gd name="connsiteY3" fmla="*/ 735498 h 1258260"/>
              <a:gd name="connsiteX4" fmla="*/ 2231334 w 5804452"/>
              <a:gd name="connsiteY4" fmla="*/ 139149 h 1258260"/>
              <a:gd name="connsiteX5" fmla="*/ 2922103 w 5804452"/>
              <a:gd name="connsiteY5" fmla="*/ 0 h 1258260"/>
              <a:gd name="connsiteX6" fmla="*/ 3906078 w 5804452"/>
              <a:gd name="connsiteY6" fmla="*/ 196632 h 1258260"/>
              <a:gd name="connsiteX7" fmla="*/ 4288734 w 5804452"/>
              <a:gd name="connsiteY7" fmla="*/ 703528 h 1258260"/>
              <a:gd name="connsiteX8" fmla="*/ 4870174 w 5804452"/>
              <a:gd name="connsiteY8" fmla="*/ 574320 h 1258260"/>
              <a:gd name="connsiteX9" fmla="*/ 5531125 w 5804452"/>
              <a:gd name="connsiteY9" fmla="*/ 479898 h 1258260"/>
              <a:gd name="connsiteX10" fmla="*/ 5804452 w 5804452"/>
              <a:gd name="connsiteY10" fmla="*/ 859736 h 125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04452" h="1258260">
                <a:moveTo>
                  <a:pt x="0" y="1083366"/>
                </a:moveTo>
                <a:cubicBezTo>
                  <a:pt x="141218" y="1171575"/>
                  <a:pt x="329648" y="1348409"/>
                  <a:pt x="526774" y="1202635"/>
                </a:cubicBezTo>
                <a:cubicBezTo>
                  <a:pt x="723900" y="1056861"/>
                  <a:pt x="964096" y="286578"/>
                  <a:pt x="1182757" y="208722"/>
                </a:cubicBezTo>
                <a:cubicBezTo>
                  <a:pt x="1401418" y="130866"/>
                  <a:pt x="1663975" y="748750"/>
                  <a:pt x="1838738" y="735498"/>
                </a:cubicBezTo>
                <a:cubicBezTo>
                  <a:pt x="2013501" y="722246"/>
                  <a:pt x="2111236" y="218662"/>
                  <a:pt x="2231334" y="139149"/>
                </a:cubicBezTo>
                <a:cubicBezTo>
                  <a:pt x="2351432" y="59636"/>
                  <a:pt x="2750653" y="358"/>
                  <a:pt x="2922103" y="0"/>
                </a:cubicBezTo>
                <a:cubicBezTo>
                  <a:pt x="3093553" y="-358"/>
                  <a:pt x="3708952" y="129073"/>
                  <a:pt x="3906078" y="196632"/>
                </a:cubicBezTo>
                <a:cubicBezTo>
                  <a:pt x="4103204" y="264191"/>
                  <a:pt x="4035286" y="703528"/>
                  <a:pt x="4288734" y="703528"/>
                </a:cubicBezTo>
                <a:cubicBezTo>
                  <a:pt x="4542182" y="703528"/>
                  <a:pt x="4645715" y="471616"/>
                  <a:pt x="4870174" y="574320"/>
                </a:cubicBezTo>
                <a:cubicBezTo>
                  <a:pt x="5015948" y="620702"/>
                  <a:pt x="5385351" y="433516"/>
                  <a:pt x="5531125" y="479898"/>
                </a:cubicBezTo>
                <a:lnTo>
                  <a:pt x="5804452" y="859736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557088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/>
              <a:t>All possible inputs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09600" y="1631493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/>
              <a:t>Communication cost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162800" y="2299424"/>
                <a:ext cx="1295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HK" sz="20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HK" sz="20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en-HK" sz="20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2299424"/>
                <a:ext cx="1295400" cy="400110"/>
              </a:xfrm>
              <a:prstGeom prst="rect">
                <a:avLst/>
              </a:prstGeom>
              <a:blipFill>
                <a:blip r:embed="rId3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162800" y="3480438"/>
                <a:ext cx="1295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HK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HK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en-HK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480438"/>
                <a:ext cx="1295400" cy="400110"/>
              </a:xfrm>
              <a:prstGeom prst="rect">
                <a:avLst/>
              </a:prstGeom>
              <a:blipFill>
                <a:blip r:embed="rId4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09600" y="2072673"/>
                <a:ext cx="1252330" cy="786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sz="2000" b="1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d>
                        <m:dPr>
                          <m:ctrlPr>
                            <a:rPr lang="en-HK" sz="20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HK" sz="2000" b="1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HK" sz="2000" b="1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HK" sz="2000" b="1" i="1" smtClean="0">
                                      <a:solidFill>
                                        <a:schemeClr val="bg2"/>
                                      </a:solidFill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HK" sz="2000" b="1" i="1" smtClean="0">
                                  <a:solidFill>
                                    <a:schemeClr val="bg2"/>
                                  </a:solidFill>
                                  <a:latin typeface="Cambria Math" panose="02040503050406030204" pitchFamily="18" charset="0"/>
                                </a:rPr>
                                <m:t>𝜺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072673"/>
                <a:ext cx="1252330" cy="7862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1337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What Happened?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552700" y="1295400"/>
                <a:ext cx="4038600" cy="43434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sz="2400" b="0" i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begChr m:val="["/>
                          <m:endChr m:val="]"/>
                          <m:ctrlPr>
                            <a:rPr lang="en-HK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H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HK" sz="2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HK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HK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HK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HK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HK" sz="2400" i="1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HK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HK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HK" sz="2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HK" sz="24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  <m:oMath xmlns:m="http://schemas.openxmlformats.org/officeDocument/2006/math">
                      <m:r>
                        <a:rPr lang="en-HK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HK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HK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HK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HK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HK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HK" sz="24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HK" sz="24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en-HK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</m:oMath>
                    <m:oMath xmlns:m="http://schemas.openxmlformats.org/officeDocument/2006/math">
                      <m:r>
                        <a:rPr lang="en-HK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HK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HK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HK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H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HK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HK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HK" sz="2400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HK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HK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HK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HK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HK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HK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HK" sz="2400" b="0" i="1" smtClean="0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HK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HK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HK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HK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𝑖𝑗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HK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  <m:oMath xmlns:m="http://schemas.openxmlformats.org/officeDocument/2006/math">
                      <m:r>
                        <a:rPr lang="en-HK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HK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HK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HK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HK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HK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HK" sz="24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r>
                                    <a:rPr lang="en-HK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HK" sz="2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HK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HK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HK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HK" sz="2400" i="1"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r>
                  <a:rPr lang="en-HK" sz="2400" dirty="0"/>
                  <a:t/>
                </a:r>
                <a:br>
                  <a:rPr lang="en-HK" sz="2400" dirty="0"/>
                </a:br>
                <a:endParaRPr lang="en-HK" sz="2400" b="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552700" y="1295400"/>
                <a:ext cx="4038600" cy="43434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sz="half" idx="2"/>
              </p:nvPr>
            </p:nvSpPr>
            <p:spPr>
              <a:xfrm>
                <a:off x="1371600" y="5632174"/>
                <a:ext cx="6858000" cy="54002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HK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Making </a:t>
                </a:r>
                <a14:m>
                  <m:oMath xmlns:m="http://schemas.openxmlformats.org/officeDocument/2006/math" xmlns="">
                    <m:r>
                      <a:rPr lang="en-HK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𝑔</m:t>
                    </m:r>
                    <m:d>
                      <m:dPr>
                        <m:ctrlPr>
                          <a:rPr lang="en-HK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HK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HK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𝑖𝑗</m:t>
                            </m:r>
                          </m:sub>
                        </m:sSub>
                      </m:e>
                    </m:d>
                    <m:r>
                      <a:rPr lang="en-HK" sz="240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∝</m:t>
                    </m:r>
                    <m:sSubSup>
                      <m:sSubSupPr>
                        <m:ctrlPr>
                          <a:rPr lang="en-HK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HK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en-HK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𝑖𝑗</m:t>
                        </m:r>
                      </m:sub>
                      <m:sup>
                        <m:r>
                          <a:rPr lang="en-HK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 removes all effects of the input</a:t>
                </a:r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1371600" y="5632174"/>
                <a:ext cx="6858000" cy="540026"/>
              </a:xfrm>
              <a:blipFill>
                <a:blip r:embed="rId3"/>
                <a:stretch>
                  <a:fillRect l="-1333" t="-3371" b="-15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138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Variance-Communication Duality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30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1752600" y="5486400"/>
            <a:ext cx="59436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1752600" y="2057400"/>
            <a:ext cx="0" cy="342900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1752600" y="2514600"/>
            <a:ext cx="579120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Freeform 16"/>
          <p:cNvSpPr/>
          <p:nvPr/>
        </p:nvSpPr>
        <p:spPr bwMode="auto">
          <a:xfrm>
            <a:off x="1744317" y="2524375"/>
            <a:ext cx="5844209" cy="2137077"/>
          </a:xfrm>
          <a:custGeom>
            <a:avLst/>
            <a:gdLst>
              <a:gd name="connsiteX0" fmla="*/ 0 w 5844209"/>
              <a:gd name="connsiteY0" fmla="*/ 2137077 h 2137077"/>
              <a:gd name="connsiteX1" fmla="*/ 611257 w 5844209"/>
              <a:gd name="connsiteY1" fmla="*/ 1212738 h 2137077"/>
              <a:gd name="connsiteX2" fmla="*/ 1903344 w 5844209"/>
              <a:gd name="connsiteY2" fmla="*/ 1182921 h 2137077"/>
              <a:gd name="connsiteX3" fmla="*/ 2390361 w 5844209"/>
              <a:gd name="connsiteY3" fmla="*/ 203916 h 2137077"/>
              <a:gd name="connsiteX4" fmla="*/ 2946953 w 5844209"/>
              <a:gd name="connsiteY4" fmla="*/ 164 h 2137077"/>
              <a:gd name="connsiteX5" fmla="*/ 3443909 w 5844209"/>
              <a:gd name="connsiteY5" fmla="*/ 189008 h 2137077"/>
              <a:gd name="connsiteX6" fmla="*/ 4124740 w 5844209"/>
              <a:gd name="connsiteY6" fmla="*/ 1004016 h 2137077"/>
              <a:gd name="connsiteX7" fmla="*/ 5277679 w 5844209"/>
              <a:gd name="connsiteY7" fmla="*/ 964260 h 2137077"/>
              <a:gd name="connsiteX8" fmla="*/ 5844209 w 5844209"/>
              <a:gd name="connsiteY8" fmla="*/ 1197829 h 2137077"/>
              <a:gd name="connsiteX9" fmla="*/ 5844209 w 5844209"/>
              <a:gd name="connsiteY9" fmla="*/ 1197829 h 213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44209" h="2137077">
                <a:moveTo>
                  <a:pt x="0" y="2137077"/>
                </a:moveTo>
                <a:cubicBezTo>
                  <a:pt x="147016" y="1754420"/>
                  <a:pt x="294033" y="1371764"/>
                  <a:pt x="611257" y="1212738"/>
                </a:cubicBezTo>
                <a:cubicBezTo>
                  <a:pt x="928481" y="1053712"/>
                  <a:pt x="1606827" y="1351058"/>
                  <a:pt x="1903344" y="1182921"/>
                </a:cubicBezTo>
                <a:cubicBezTo>
                  <a:pt x="2199861" y="1014784"/>
                  <a:pt x="2216426" y="401042"/>
                  <a:pt x="2390361" y="203916"/>
                </a:cubicBezTo>
                <a:cubicBezTo>
                  <a:pt x="2564296" y="6790"/>
                  <a:pt x="2771362" y="2649"/>
                  <a:pt x="2946953" y="164"/>
                </a:cubicBezTo>
                <a:cubicBezTo>
                  <a:pt x="3122544" y="-2321"/>
                  <a:pt x="3247611" y="21699"/>
                  <a:pt x="3443909" y="189008"/>
                </a:cubicBezTo>
                <a:cubicBezTo>
                  <a:pt x="3640207" y="356317"/>
                  <a:pt x="3819112" y="874807"/>
                  <a:pt x="4124740" y="1004016"/>
                </a:cubicBezTo>
                <a:cubicBezTo>
                  <a:pt x="4430368" y="1133225"/>
                  <a:pt x="4991101" y="931958"/>
                  <a:pt x="5277679" y="964260"/>
                </a:cubicBezTo>
                <a:cubicBezTo>
                  <a:pt x="5564257" y="996562"/>
                  <a:pt x="5844209" y="1197829"/>
                  <a:pt x="5844209" y="1197829"/>
                </a:cubicBezTo>
                <a:lnTo>
                  <a:pt x="5844209" y="1197829"/>
                </a:lnTo>
              </a:path>
            </a:pathLst>
          </a:custGeom>
          <a:noFill/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Freeform 18"/>
          <p:cNvSpPr/>
          <p:nvPr/>
        </p:nvSpPr>
        <p:spPr bwMode="auto">
          <a:xfrm>
            <a:off x="1739348" y="2516743"/>
            <a:ext cx="5804452" cy="798390"/>
          </a:xfrm>
          <a:custGeom>
            <a:avLst/>
            <a:gdLst>
              <a:gd name="connsiteX0" fmla="*/ 0 w 1466022"/>
              <a:gd name="connsiteY0" fmla="*/ 342900 h 480329"/>
              <a:gd name="connsiteX1" fmla="*/ 526774 w 1466022"/>
              <a:gd name="connsiteY1" fmla="*/ 462169 h 480329"/>
              <a:gd name="connsiteX2" fmla="*/ 1466022 w 1466022"/>
              <a:gd name="connsiteY2" fmla="*/ 0 h 480329"/>
              <a:gd name="connsiteX3" fmla="*/ 1466022 w 1466022"/>
              <a:gd name="connsiteY3" fmla="*/ 0 h 480329"/>
              <a:gd name="connsiteX0" fmla="*/ 0 w 2131943"/>
              <a:gd name="connsiteY0" fmla="*/ 397565 h 534994"/>
              <a:gd name="connsiteX1" fmla="*/ 526774 w 2131943"/>
              <a:gd name="connsiteY1" fmla="*/ 516834 h 534994"/>
              <a:gd name="connsiteX2" fmla="*/ 1466022 w 2131943"/>
              <a:gd name="connsiteY2" fmla="*/ 54665 h 534994"/>
              <a:gd name="connsiteX3" fmla="*/ 2131943 w 2131943"/>
              <a:gd name="connsiteY3" fmla="*/ 0 h 534994"/>
              <a:gd name="connsiteX0" fmla="*/ 0 w 2559325"/>
              <a:gd name="connsiteY0" fmla="*/ 636104 h 773533"/>
              <a:gd name="connsiteX1" fmla="*/ 526774 w 2559325"/>
              <a:gd name="connsiteY1" fmla="*/ 755373 h 773533"/>
              <a:gd name="connsiteX2" fmla="*/ 1466022 w 2559325"/>
              <a:gd name="connsiteY2" fmla="*/ 293204 h 773533"/>
              <a:gd name="connsiteX3" fmla="*/ 2559325 w 2559325"/>
              <a:gd name="connsiteY3" fmla="*/ 0 h 773533"/>
              <a:gd name="connsiteX0" fmla="*/ 0 w 3786808"/>
              <a:gd name="connsiteY0" fmla="*/ 417443 h 554872"/>
              <a:gd name="connsiteX1" fmla="*/ 526774 w 3786808"/>
              <a:gd name="connsiteY1" fmla="*/ 536712 h 554872"/>
              <a:gd name="connsiteX2" fmla="*/ 1466022 w 3786808"/>
              <a:gd name="connsiteY2" fmla="*/ 74543 h 554872"/>
              <a:gd name="connsiteX3" fmla="*/ 3786808 w 3786808"/>
              <a:gd name="connsiteY3" fmla="*/ 0 h 554872"/>
              <a:gd name="connsiteX0" fmla="*/ 0 w 3786808"/>
              <a:gd name="connsiteY0" fmla="*/ 575570 h 712999"/>
              <a:gd name="connsiteX1" fmla="*/ 526774 w 3786808"/>
              <a:gd name="connsiteY1" fmla="*/ 694839 h 712999"/>
              <a:gd name="connsiteX2" fmla="*/ 1466022 w 3786808"/>
              <a:gd name="connsiteY2" fmla="*/ 232670 h 712999"/>
              <a:gd name="connsiteX3" fmla="*/ 3786808 w 3786808"/>
              <a:gd name="connsiteY3" fmla="*/ 158127 h 712999"/>
              <a:gd name="connsiteX0" fmla="*/ 0 w 3786808"/>
              <a:gd name="connsiteY0" fmla="*/ 663910 h 801339"/>
              <a:gd name="connsiteX1" fmla="*/ 526774 w 3786808"/>
              <a:gd name="connsiteY1" fmla="*/ 783179 h 801339"/>
              <a:gd name="connsiteX2" fmla="*/ 1466022 w 3786808"/>
              <a:gd name="connsiteY2" fmla="*/ 321010 h 801339"/>
              <a:gd name="connsiteX3" fmla="*/ 3786808 w 3786808"/>
              <a:gd name="connsiteY3" fmla="*/ 246467 h 801339"/>
              <a:gd name="connsiteX0" fmla="*/ 0 w 3786808"/>
              <a:gd name="connsiteY0" fmla="*/ 417480 h 554909"/>
              <a:gd name="connsiteX1" fmla="*/ 526774 w 3786808"/>
              <a:gd name="connsiteY1" fmla="*/ 536749 h 554909"/>
              <a:gd name="connsiteX2" fmla="*/ 1466022 w 3786808"/>
              <a:gd name="connsiteY2" fmla="*/ 74580 h 554909"/>
              <a:gd name="connsiteX3" fmla="*/ 2136912 w 3786808"/>
              <a:gd name="connsiteY3" fmla="*/ 233607 h 554909"/>
              <a:gd name="connsiteX4" fmla="*/ 3786808 w 3786808"/>
              <a:gd name="connsiteY4" fmla="*/ 37 h 554909"/>
              <a:gd name="connsiteX0" fmla="*/ 0 w 3786808"/>
              <a:gd name="connsiteY0" fmla="*/ 664349 h 801778"/>
              <a:gd name="connsiteX1" fmla="*/ 526774 w 3786808"/>
              <a:gd name="connsiteY1" fmla="*/ 783618 h 801778"/>
              <a:gd name="connsiteX2" fmla="*/ 1466022 w 3786808"/>
              <a:gd name="connsiteY2" fmla="*/ 321449 h 801778"/>
              <a:gd name="connsiteX3" fmla="*/ 2136912 w 3786808"/>
              <a:gd name="connsiteY3" fmla="*/ 480476 h 801778"/>
              <a:gd name="connsiteX4" fmla="*/ 2857499 w 3786808"/>
              <a:gd name="connsiteY4" fmla="*/ 3397 h 801778"/>
              <a:gd name="connsiteX5" fmla="*/ 3786808 w 3786808"/>
              <a:gd name="connsiteY5" fmla="*/ 246906 h 801778"/>
              <a:gd name="connsiteX0" fmla="*/ 0 w 3786808"/>
              <a:gd name="connsiteY0" fmla="*/ 664349 h 801778"/>
              <a:gd name="connsiteX1" fmla="*/ 526774 w 3786808"/>
              <a:gd name="connsiteY1" fmla="*/ 783618 h 801778"/>
              <a:gd name="connsiteX2" fmla="*/ 1466022 w 3786808"/>
              <a:gd name="connsiteY2" fmla="*/ 321449 h 801778"/>
              <a:gd name="connsiteX3" fmla="*/ 2136912 w 3786808"/>
              <a:gd name="connsiteY3" fmla="*/ 480476 h 801778"/>
              <a:gd name="connsiteX4" fmla="*/ 2320786 w 3786808"/>
              <a:gd name="connsiteY4" fmla="*/ 157454 h 801778"/>
              <a:gd name="connsiteX5" fmla="*/ 2857499 w 3786808"/>
              <a:gd name="connsiteY5" fmla="*/ 3397 h 801778"/>
              <a:gd name="connsiteX6" fmla="*/ 3786808 w 3786808"/>
              <a:gd name="connsiteY6" fmla="*/ 246906 h 801778"/>
              <a:gd name="connsiteX0" fmla="*/ 0 w 5804452"/>
              <a:gd name="connsiteY0" fmla="*/ 663103 h 800532"/>
              <a:gd name="connsiteX1" fmla="*/ 526774 w 5804452"/>
              <a:gd name="connsiteY1" fmla="*/ 782372 h 800532"/>
              <a:gd name="connsiteX2" fmla="*/ 1466022 w 5804452"/>
              <a:gd name="connsiteY2" fmla="*/ 320203 h 800532"/>
              <a:gd name="connsiteX3" fmla="*/ 2136912 w 5804452"/>
              <a:gd name="connsiteY3" fmla="*/ 479230 h 800532"/>
              <a:gd name="connsiteX4" fmla="*/ 2320786 w 5804452"/>
              <a:gd name="connsiteY4" fmla="*/ 156208 h 800532"/>
              <a:gd name="connsiteX5" fmla="*/ 2857499 w 5804452"/>
              <a:gd name="connsiteY5" fmla="*/ 2151 h 800532"/>
              <a:gd name="connsiteX6" fmla="*/ 5804452 w 5804452"/>
              <a:gd name="connsiteY6" fmla="*/ 439473 h 800532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586909 w 5804452"/>
              <a:gd name="connsiteY6" fmla="*/ 248060 h 800114"/>
              <a:gd name="connsiteX7" fmla="*/ 5804452 w 5804452"/>
              <a:gd name="connsiteY7" fmla="*/ 439055 h 800114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870174 w 5804452"/>
              <a:gd name="connsiteY6" fmla="*/ 153639 h 800114"/>
              <a:gd name="connsiteX7" fmla="*/ 5804452 w 5804452"/>
              <a:gd name="connsiteY7" fmla="*/ 439055 h 800114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870174 w 5804452"/>
              <a:gd name="connsiteY6" fmla="*/ 153639 h 800114"/>
              <a:gd name="connsiteX7" fmla="*/ 5391978 w 5804452"/>
              <a:gd name="connsiteY7" fmla="*/ 670473 h 800114"/>
              <a:gd name="connsiteX8" fmla="*/ 5804452 w 5804452"/>
              <a:gd name="connsiteY8" fmla="*/ 439055 h 800114"/>
              <a:gd name="connsiteX0" fmla="*/ 0 w 5804452"/>
              <a:gd name="connsiteY0" fmla="*/ 661478 h 798907"/>
              <a:gd name="connsiteX1" fmla="*/ 526774 w 5804452"/>
              <a:gd name="connsiteY1" fmla="*/ 780747 h 798907"/>
              <a:gd name="connsiteX2" fmla="*/ 1466022 w 5804452"/>
              <a:gd name="connsiteY2" fmla="*/ 318578 h 798907"/>
              <a:gd name="connsiteX3" fmla="*/ 2136912 w 5804452"/>
              <a:gd name="connsiteY3" fmla="*/ 477605 h 798907"/>
              <a:gd name="connsiteX4" fmla="*/ 2320786 w 5804452"/>
              <a:gd name="connsiteY4" fmla="*/ 154583 h 798907"/>
              <a:gd name="connsiteX5" fmla="*/ 2857499 w 5804452"/>
              <a:gd name="connsiteY5" fmla="*/ 526 h 798907"/>
              <a:gd name="connsiteX6" fmla="*/ 4040256 w 5804452"/>
              <a:gd name="connsiteY6" fmla="*/ 405879 h 798907"/>
              <a:gd name="connsiteX7" fmla="*/ 4870174 w 5804452"/>
              <a:gd name="connsiteY7" fmla="*/ 152432 h 798907"/>
              <a:gd name="connsiteX8" fmla="*/ 5391978 w 5804452"/>
              <a:gd name="connsiteY8" fmla="*/ 669266 h 798907"/>
              <a:gd name="connsiteX9" fmla="*/ 5804452 w 5804452"/>
              <a:gd name="connsiteY9" fmla="*/ 437848 h 798907"/>
              <a:gd name="connsiteX0" fmla="*/ 0 w 5804452"/>
              <a:gd name="connsiteY0" fmla="*/ 660961 h 798390"/>
              <a:gd name="connsiteX1" fmla="*/ 526774 w 5804452"/>
              <a:gd name="connsiteY1" fmla="*/ 780230 h 798390"/>
              <a:gd name="connsiteX2" fmla="*/ 1466022 w 5804452"/>
              <a:gd name="connsiteY2" fmla="*/ 318061 h 798390"/>
              <a:gd name="connsiteX3" fmla="*/ 2136912 w 5804452"/>
              <a:gd name="connsiteY3" fmla="*/ 477088 h 798390"/>
              <a:gd name="connsiteX4" fmla="*/ 2320786 w 5804452"/>
              <a:gd name="connsiteY4" fmla="*/ 154066 h 798390"/>
              <a:gd name="connsiteX5" fmla="*/ 2857499 w 5804452"/>
              <a:gd name="connsiteY5" fmla="*/ 9 h 798390"/>
              <a:gd name="connsiteX6" fmla="*/ 3508513 w 5804452"/>
              <a:gd name="connsiteY6" fmla="*/ 77371 h 798390"/>
              <a:gd name="connsiteX7" fmla="*/ 4040256 w 5804452"/>
              <a:gd name="connsiteY7" fmla="*/ 405362 h 798390"/>
              <a:gd name="connsiteX8" fmla="*/ 4870174 w 5804452"/>
              <a:gd name="connsiteY8" fmla="*/ 151915 h 798390"/>
              <a:gd name="connsiteX9" fmla="*/ 5391978 w 5804452"/>
              <a:gd name="connsiteY9" fmla="*/ 668749 h 798390"/>
              <a:gd name="connsiteX10" fmla="*/ 5804452 w 5804452"/>
              <a:gd name="connsiteY10" fmla="*/ 437331 h 79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04452" h="798390">
                <a:moveTo>
                  <a:pt x="0" y="660961"/>
                </a:moveTo>
                <a:cubicBezTo>
                  <a:pt x="141218" y="749170"/>
                  <a:pt x="282437" y="837380"/>
                  <a:pt x="526774" y="780230"/>
                </a:cubicBezTo>
                <a:cubicBezTo>
                  <a:pt x="771111" y="723080"/>
                  <a:pt x="1197666" y="368585"/>
                  <a:pt x="1466022" y="318061"/>
                </a:cubicBezTo>
                <a:cubicBezTo>
                  <a:pt x="1734378" y="267537"/>
                  <a:pt x="1962149" y="490340"/>
                  <a:pt x="2136912" y="477088"/>
                </a:cubicBezTo>
                <a:cubicBezTo>
                  <a:pt x="2311675" y="463836"/>
                  <a:pt x="2200688" y="233579"/>
                  <a:pt x="2320786" y="154066"/>
                </a:cubicBezTo>
                <a:cubicBezTo>
                  <a:pt x="2440884" y="74553"/>
                  <a:pt x="2686049" y="367"/>
                  <a:pt x="2857499" y="9"/>
                </a:cubicBezTo>
                <a:cubicBezTo>
                  <a:pt x="3028949" y="-349"/>
                  <a:pt x="3311387" y="9812"/>
                  <a:pt x="3508513" y="77371"/>
                </a:cubicBezTo>
                <a:cubicBezTo>
                  <a:pt x="3705639" y="144930"/>
                  <a:pt x="3786808" y="405362"/>
                  <a:pt x="4040256" y="405362"/>
                </a:cubicBezTo>
                <a:cubicBezTo>
                  <a:pt x="4293704" y="405362"/>
                  <a:pt x="4645715" y="49211"/>
                  <a:pt x="4870174" y="151915"/>
                </a:cubicBezTo>
                <a:cubicBezTo>
                  <a:pt x="5015948" y="198297"/>
                  <a:pt x="5246204" y="622367"/>
                  <a:pt x="5391978" y="668749"/>
                </a:cubicBezTo>
                <a:lnTo>
                  <a:pt x="5804452" y="437331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Freeform 19"/>
          <p:cNvSpPr/>
          <p:nvPr/>
        </p:nvSpPr>
        <p:spPr bwMode="auto">
          <a:xfrm>
            <a:off x="1759227" y="2509666"/>
            <a:ext cx="5804452" cy="1258260"/>
          </a:xfrm>
          <a:custGeom>
            <a:avLst/>
            <a:gdLst>
              <a:gd name="connsiteX0" fmla="*/ 0 w 1466022"/>
              <a:gd name="connsiteY0" fmla="*/ 342900 h 480329"/>
              <a:gd name="connsiteX1" fmla="*/ 526774 w 1466022"/>
              <a:gd name="connsiteY1" fmla="*/ 462169 h 480329"/>
              <a:gd name="connsiteX2" fmla="*/ 1466022 w 1466022"/>
              <a:gd name="connsiteY2" fmla="*/ 0 h 480329"/>
              <a:gd name="connsiteX3" fmla="*/ 1466022 w 1466022"/>
              <a:gd name="connsiteY3" fmla="*/ 0 h 480329"/>
              <a:gd name="connsiteX0" fmla="*/ 0 w 2131943"/>
              <a:gd name="connsiteY0" fmla="*/ 397565 h 534994"/>
              <a:gd name="connsiteX1" fmla="*/ 526774 w 2131943"/>
              <a:gd name="connsiteY1" fmla="*/ 516834 h 534994"/>
              <a:gd name="connsiteX2" fmla="*/ 1466022 w 2131943"/>
              <a:gd name="connsiteY2" fmla="*/ 54665 h 534994"/>
              <a:gd name="connsiteX3" fmla="*/ 2131943 w 2131943"/>
              <a:gd name="connsiteY3" fmla="*/ 0 h 534994"/>
              <a:gd name="connsiteX0" fmla="*/ 0 w 2559325"/>
              <a:gd name="connsiteY0" fmla="*/ 636104 h 773533"/>
              <a:gd name="connsiteX1" fmla="*/ 526774 w 2559325"/>
              <a:gd name="connsiteY1" fmla="*/ 755373 h 773533"/>
              <a:gd name="connsiteX2" fmla="*/ 1466022 w 2559325"/>
              <a:gd name="connsiteY2" fmla="*/ 293204 h 773533"/>
              <a:gd name="connsiteX3" fmla="*/ 2559325 w 2559325"/>
              <a:gd name="connsiteY3" fmla="*/ 0 h 773533"/>
              <a:gd name="connsiteX0" fmla="*/ 0 w 3786808"/>
              <a:gd name="connsiteY0" fmla="*/ 417443 h 554872"/>
              <a:gd name="connsiteX1" fmla="*/ 526774 w 3786808"/>
              <a:gd name="connsiteY1" fmla="*/ 536712 h 554872"/>
              <a:gd name="connsiteX2" fmla="*/ 1466022 w 3786808"/>
              <a:gd name="connsiteY2" fmla="*/ 74543 h 554872"/>
              <a:gd name="connsiteX3" fmla="*/ 3786808 w 3786808"/>
              <a:gd name="connsiteY3" fmla="*/ 0 h 554872"/>
              <a:gd name="connsiteX0" fmla="*/ 0 w 3786808"/>
              <a:gd name="connsiteY0" fmla="*/ 575570 h 712999"/>
              <a:gd name="connsiteX1" fmla="*/ 526774 w 3786808"/>
              <a:gd name="connsiteY1" fmla="*/ 694839 h 712999"/>
              <a:gd name="connsiteX2" fmla="*/ 1466022 w 3786808"/>
              <a:gd name="connsiteY2" fmla="*/ 232670 h 712999"/>
              <a:gd name="connsiteX3" fmla="*/ 3786808 w 3786808"/>
              <a:gd name="connsiteY3" fmla="*/ 158127 h 712999"/>
              <a:gd name="connsiteX0" fmla="*/ 0 w 3786808"/>
              <a:gd name="connsiteY0" fmla="*/ 663910 h 801339"/>
              <a:gd name="connsiteX1" fmla="*/ 526774 w 3786808"/>
              <a:gd name="connsiteY1" fmla="*/ 783179 h 801339"/>
              <a:gd name="connsiteX2" fmla="*/ 1466022 w 3786808"/>
              <a:gd name="connsiteY2" fmla="*/ 321010 h 801339"/>
              <a:gd name="connsiteX3" fmla="*/ 3786808 w 3786808"/>
              <a:gd name="connsiteY3" fmla="*/ 246467 h 801339"/>
              <a:gd name="connsiteX0" fmla="*/ 0 w 3786808"/>
              <a:gd name="connsiteY0" fmla="*/ 417480 h 554909"/>
              <a:gd name="connsiteX1" fmla="*/ 526774 w 3786808"/>
              <a:gd name="connsiteY1" fmla="*/ 536749 h 554909"/>
              <a:gd name="connsiteX2" fmla="*/ 1466022 w 3786808"/>
              <a:gd name="connsiteY2" fmla="*/ 74580 h 554909"/>
              <a:gd name="connsiteX3" fmla="*/ 2136912 w 3786808"/>
              <a:gd name="connsiteY3" fmla="*/ 233607 h 554909"/>
              <a:gd name="connsiteX4" fmla="*/ 3786808 w 3786808"/>
              <a:gd name="connsiteY4" fmla="*/ 37 h 554909"/>
              <a:gd name="connsiteX0" fmla="*/ 0 w 3786808"/>
              <a:gd name="connsiteY0" fmla="*/ 664349 h 801778"/>
              <a:gd name="connsiteX1" fmla="*/ 526774 w 3786808"/>
              <a:gd name="connsiteY1" fmla="*/ 783618 h 801778"/>
              <a:gd name="connsiteX2" fmla="*/ 1466022 w 3786808"/>
              <a:gd name="connsiteY2" fmla="*/ 321449 h 801778"/>
              <a:gd name="connsiteX3" fmla="*/ 2136912 w 3786808"/>
              <a:gd name="connsiteY3" fmla="*/ 480476 h 801778"/>
              <a:gd name="connsiteX4" fmla="*/ 2857499 w 3786808"/>
              <a:gd name="connsiteY4" fmla="*/ 3397 h 801778"/>
              <a:gd name="connsiteX5" fmla="*/ 3786808 w 3786808"/>
              <a:gd name="connsiteY5" fmla="*/ 246906 h 801778"/>
              <a:gd name="connsiteX0" fmla="*/ 0 w 3786808"/>
              <a:gd name="connsiteY0" fmla="*/ 664349 h 801778"/>
              <a:gd name="connsiteX1" fmla="*/ 526774 w 3786808"/>
              <a:gd name="connsiteY1" fmla="*/ 783618 h 801778"/>
              <a:gd name="connsiteX2" fmla="*/ 1466022 w 3786808"/>
              <a:gd name="connsiteY2" fmla="*/ 321449 h 801778"/>
              <a:gd name="connsiteX3" fmla="*/ 2136912 w 3786808"/>
              <a:gd name="connsiteY3" fmla="*/ 480476 h 801778"/>
              <a:gd name="connsiteX4" fmla="*/ 2320786 w 3786808"/>
              <a:gd name="connsiteY4" fmla="*/ 157454 h 801778"/>
              <a:gd name="connsiteX5" fmla="*/ 2857499 w 3786808"/>
              <a:gd name="connsiteY5" fmla="*/ 3397 h 801778"/>
              <a:gd name="connsiteX6" fmla="*/ 3786808 w 3786808"/>
              <a:gd name="connsiteY6" fmla="*/ 246906 h 801778"/>
              <a:gd name="connsiteX0" fmla="*/ 0 w 5804452"/>
              <a:gd name="connsiteY0" fmla="*/ 663103 h 800532"/>
              <a:gd name="connsiteX1" fmla="*/ 526774 w 5804452"/>
              <a:gd name="connsiteY1" fmla="*/ 782372 h 800532"/>
              <a:gd name="connsiteX2" fmla="*/ 1466022 w 5804452"/>
              <a:gd name="connsiteY2" fmla="*/ 320203 h 800532"/>
              <a:gd name="connsiteX3" fmla="*/ 2136912 w 5804452"/>
              <a:gd name="connsiteY3" fmla="*/ 479230 h 800532"/>
              <a:gd name="connsiteX4" fmla="*/ 2320786 w 5804452"/>
              <a:gd name="connsiteY4" fmla="*/ 156208 h 800532"/>
              <a:gd name="connsiteX5" fmla="*/ 2857499 w 5804452"/>
              <a:gd name="connsiteY5" fmla="*/ 2151 h 800532"/>
              <a:gd name="connsiteX6" fmla="*/ 5804452 w 5804452"/>
              <a:gd name="connsiteY6" fmla="*/ 439473 h 800532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586909 w 5804452"/>
              <a:gd name="connsiteY6" fmla="*/ 248060 h 800114"/>
              <a:gd name="connsiteX7" fmla="*/ 5804452 w 5804452"/>
              <a:gd name="connsiteY7" fmla="*/ 439055 h 800114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870174 w 5804452"/>
              <a:gd name="connsiteY6" fmla="*/ 153639 h 800114"/>
              <a:gd name="connsiteX7" fmla="*/ 5804452 w 5804452"/>
              <a:gd name="connsiteY7" fmla="*/ 439055 h 800114"/>
              <a:gd name="connsiteX0" fmla="*/ 0 w 5804452"/>
              <a:gd name="connsiteY0" fmla="*/ 662685 h 800114"/>
              <a:gd name="connsiteX1" fmla="*/ 526774 w 5804452"/>
              <a:gd name="connsiteY1" fmla="*/ 781954 h 800114"/>
              <a:gd name="connsiteX2" fmla="*/ 1466022 w 5804452"/>
              <a:gd name="connsiteY2" fmla="*/ 319785 h 800114"/>
              <a:gd name="connsiteX3" fmla="*/ 2136912 w 5804452"/>
              <a:gd name="connsiteY3" fmla="*/ 478812 h 800114"/>
              <a:gd name="connsiteX4" fmla="*/ 2320786 w 5804452"/>
              <a:gd name="connsiteY4" fmla="*/ 155790 h 800114"/>
              <a:gd name="connsiteX5" fmla="*/ 2857499 w 5804452"/>
              <a:gd name="connsiteY5" fmla="*/ 1733 h 800114"/>
              <a:gd name="connsiteX6" fmla="*/ 4870174 w 5804452"/>
              <a:gd name="connsiteY6" fmla="*/ 153639 h 800114"/>
              <a:gd name="connsiteX7" fmla="*/ 5391978 w 5804452"/>
              <a:gd name="connsiteY7" fmla="*/ 670473 h 800114"/>
              <a:gd name="connsiteX8" fmla="*/ 5804452 w 5804452"/>
              <a:gd name="connsiteY8" fmla="*/ 439055 h 800114"/>
              <a:gd name="connsiteX0" fmla="*/ 0 w 5804452"/>
              <a:gd name="connsiteY0" fmla="*/ 661478 h 798907"/>
              <a:gd name="connsiteX1" fmla="*/ 526774 w 5804452"/>
              <a:gd name="connsiteY1" fmla="*/ 780747 h 798907"/>
              <a:gd name="connsiteX2" fmla="*/ 1466022 w 5804452"/>
              <a:gd name="connsiteY2" fmla="*/ 318578 h 798907"/>
              <a:gd name="connsiteX3" fmla="*/ 2136912 w 5804452"/>
              <a:gd name="connsiteY3" fmla="*/ 477605 h 798907"/>
              <a:gd name="connsiteX4" fmla="*/ 2320786 w 5804452"/>
              <a:gd name="connsiteY4" fmla="*/ 154583 h 798907"/>
              <a:gd name="connsiteX5" fmla="*/ 2857499 w 5804452"/>
              <a:gd name="connsiteY5" fmla="*/ 526 h 798907"/>
              <a:gd name="connsiteX6" fmla="*/ 4040256 w 5804452"/>
              <a:gd name="connsiteY6" fmla="*/ 405879 h 798907"/>
              <a:gd name="connsiteX7" fmla="*/ 4870174 w 5804452"/>
              <a:gd name="connsiteY7" fmla="*/ 152432 h 798907"/>
              <a:gd name="connsiteX8" fmla="*/ 5391978 w 5804452"/>
              <a:gd name="connsiteY8" fmla="*/ 669266 h 798907"/>
              <a:gd name="connsiteX9" fmla="*/ 5804452 w 5804452"/>
              <a:gd name="connsiteY9" fmla="*/ 437848 h 798907"/>
              <a:gd name="connsiteX0" fmla="*/ 0 w 5804452"/>
              <a:gd name="connsiteY0" fmla="*/ 660961 h 798390"/>
              <a:gd name="connsiteX1" fmla="*/ 526774 w 5804452"/>
              <a:gd name="connsiteY1" fmla="*/ 780230 h 798390"/>
              <a:gd name="connsiteX2" fmla="*/ 1466022 w 5804452"/>
              <a:gd name="connsiteY2" fmla="*/ 318061 h 798390"/>
              <a:gd name="connsiteX3" fmla="*/ 2136912 w 5804452"/>
              <a:gd name="connsiteY3" fmla="*/ 477088 h 798390"/>
              <a:gd name="connsiteX4" fmla="*/ 2320786 w 5804452"/>
              <a:gd name="connsiteY4" fmla="*/ 154066 h 798390"/>
              <a:gd name="connsiteX5" fmla="*/ 2857499 w 5804452"/>
              <a:gd name="connsiteY5" fmla="*/ 9 h 798390"/>
              <a:gd name="connsiteX6" fmla="*/ 3508513 w 5804452"/>
              <a:gd name="connsiteY6" fmla="*/ 77371 h 798390"/>
              <a:gd name="connsiteX7" fmla="*/ 4040256 w 5804452"/>
              <a:gd name="connsiteY7" fmla="*/ 405362 h 798390"/>
              <a:gd name="connsiteX8" fmla="*/ 4870174 w 5804452"/>
              <a:gd name="connsiteY8" fmla="*/ 151915 h 798390"/>
              <a:gd name="connsiteX9" fmla="*/ 5391978 w 5804452"/>
              <a:gd name="connsiteY9" fmla="*/ 668749 h 798390"/>
              <a:gd name="connsiteX10" fmla="*/ 5804452 w 5804452"/>
              <a:gd name="connsiteY10" fmla="*/ 437331 h 798390"/>
              <a:gd name="connsiteX0" fmla="*/ 0 w 5804452"/>
              <a:gd name="connsiteY0" fmla="*/ 877073 h 1051967"/>
              <a:gd name="connsiteX1" fmla="*/ 526774 w 5804452"/>
              <a:gd name="connsiteY1" fmla="*/ 996342 h 1051967"/>
              <a:gd name="connsiteX2" fmla="*/ 1182757 w 5804452"/>
              <a:gd name="connsiteY2" fmla="*/ 2429 h 1051967"/>
              <a:gd name="connsiteX3" fmla="*/ 2136912 w 5804452"/>
              <a:gd name="connsiteY3" fmla="*/ 693200 h 1051967"/>
              <a:gd name="connsiteX4" fmla="*/ 2320786 w 5804452"/>
              <a:gd name="connsiteY4" fmla="*/ 370178 h 1051967"/>
              <a:gd name="connsiteX5" fmla="*/ 2857499 w 5804452"/>
              <a:gd name="connsiteY5" fmla="*/ 216121 h 1051967"/>
              <a:gd name="connsiteX6" fmla="*/ 3508513 w 5804452"/>
              <a:gd name="connsiteY6" fmla="*/ 293483 h 1051967"/>
              <a:gd name="connsiteX7" fmla="*/ 4040256 w 5804452"/>
              <a:gd name="connsiteY7" fmla="*/ 621474 h 1051967"/>
              <a:gd name="connsiteX8" fmla="*/ 4870174 w 5804452"/>
              <a:gd name="connsiteY8" fmla="*/ 368027 h 1051967"/>
              <a:gd name="connsiteX9" fmla="*/ 5391978 w 5804452"/>
              <a:gd name="connsiteY9" fmla="*/ 884861 h 1051967"/>
              <a:gd name="connsiteX10" fmla="*/ 5804452 w 5804452"/>
              <a:gd name="connsiteY10" fmla="*/ 653443 h 1051967"/>
              <a:gd name="connsiteX0" fmla="*/ 0 w 5804452"/>
              <a:gd name="connsiteY0" fmla="*/ 881431 h 1056325"/>
              <a:gd name="connsiteX1" fmla="*/ 526774 w 5804452"/>
              <a:gd name="connsiteY1" fmla="*/ 1000700 h 1056325"/>
              <a:gd name="connsiteX2" fmla="*/ 1182757 w 5804452"/>
              <a:gd name="connsiteY2" fmla="*/ 6787 h 1056325"/>
              <a:gd name="connsiteX3" fmla="*/ 1838738 w 5804452"/>
              <a:gd name="connsiteY3" fmla="*/ 533563 h 1056325"/>
              <a:gd name="connsiteX4" fmla="*/ 2320786 w 5804452"/>
              <a:gd name="connsiteY4" fmla="*/ 374536 h 1056325"/>
              <a:gd name="connsiteX5" fmla="*/ 2857499 w 5804452"/>
              <a:gd name="connsiteY5" fmla="*/ 220479 h 1056325"/>
              <a:gd name="connsiteX6" fmla="*/ 3508513 w 5804452"/>
              <a:gd name="connsiteY6" fmla="*/ 297841 h 1056325"/>
              <a:gd name="connsiteX7" fmla="*/ 4040256 w 5804452"/>
              <a:gd name="connsiteY7" fmla="*/ 625832 h 1056325"/>
              <a:gd name="connsiteX8" fmla="*/ 4870174 w 5804452"/>
              <a:gd name="connsiteY8" fmla="*/ 372385 h 1056325"/>
              <a:gd name="connsiteX9" fmla="*/ 5391978 w 5804452"/>
              <a:gd name="connsiteY9" fmla="*/ 889219 h 1056325"/>
              <a:gd name="connsiteX10" fmla="*/ 5804452 w 5804452"/>
              <a:gd name="connsiteY10" fmla="*/ 657801 h 1056325"/>
              <a:gd name="connsiteX0" fmla="*/ 0 w 5804452"/>
              <a:gd name="connsiteY0" fmla="*/ 1053548 h 1228442"/>
              <a:gd name="connsiteX1" fmla="*/ 526774 w 5804452"/>
              <a:gd name="connsiteY1" fmla="*/ 1172817 h 1228442"/>
              <a:gd name="connsiteX2" fmla="*/ 1182757 w 5804452"/>
              <a:gd name="connsiteY2" fmla="*/ 178904 h 1228442"/>
              <a:gd name="connsiteX3" fmla="*/ 1838738 w 5804452"/>
              <a:gd name="connsiteY3" fmla="*/ 705680 h 1228442"/>
              <a:gd name="connsiteX4" fmla="*/ 2320786 w 5804452"/>
              <a:gd name="connsiteY4" fmla="*/ 546653 h 1228442"/>
              <a:gd name="connsiteX5" fmla="*/ 2703442 w 5804452"/>
              <a:gd name="connsiteY5" fmla="*/ 0 h 1228442"/>
              <a:gd name="connsiteX6" fmla="*/ 3508513 w 5804452"/>
              <a:gd name="connsiteY6" fmla="*/ 469958 h 1228442"/>
              <a:gd name="connsiteX7" fmla="*/ 4040256 w 5804452"/>
              <a:gd name="connsiteY7" fmla="*/ 797949 h 1228442"/>
              <a:gd name="connsiteX8" fmla="*/ 4870174 w 5804452"/>
              <a:gd name="connsiteY8" fmla="*/ 544502 h 1228442"/>
              <a:gd name="connsiteX9" fmla="*/ 5391978 w 5804452"/>
              <a:gd name="connsiteY9" fmla="*/ 1061336 h 1228442"/>
              <a:gd name="connsiteX10" fmla="*/ 5804452 w 5804452"/>
              <a:gd name="connsiteY10" fmla="*/ 829918 h 1228442"/>
              <a:gd name="connsiteX0" fmla="*/ 0 w 5804452"/>
              <a:gd name="connsiteY0" fmla="*/ 1053548 h 1228442"/>
              <a:gd name="connsiteX1" fmla="*/ 526774 w 5804452"/>
              <a:gd name="connsiteY1" fmla="*/ 1172817 h 1228442"/>
              <a:gd name="connsiteX2" fmla="*/ 1182757 w 5804452"/>
              <a:gd name="connsiteY2" fmla="*/ 178904 h 1228442"/>
              <a:gd name="connsiteX3" fmla="*/ 1838738 w 5804452"/>
              <a:gd name="connsiteY3" fmla="*/ 705680 h 1228442"/>
              <a:gd name="connsiteX4" fmla="*/ 2231334 w 5804452"/>
              <a:gd name="connsiteY4" fmla="*/ 109331 h 1228442"/>
              <a:gd name="connsiteX5" fmla="*/ 2703442 w 5804452"/>
              <a:gd name="connsiteY5" fmla="*/ 0 h 1228442"/>
              <a:gd name="connsiteX6" fmla="*/ 3508513 w 5804452"/>
              <a:gd name="connsiteY6" fmla="*/ 469958 h 1228442"/>
              <a:gd name="connsiteX7" fmla="*/ 4040256 w 5804452"/>
              <a:gd name="connsiteY7" fmla="*/ 797949 h 1228442"/>
              <a:gd name="connsiteX8" fmla="*/ 4870174 w 5804452"/>
              <a:gd name="connsiteY8" fmla="*/ 544502 h 1228442"/>
              <a:gd name="connsiteX9" fmla="*/ 5391978 w 5804452"/>
              <a:gd name="connsiteY9" fmla="*/ 1061336 h 1228442"/>
              <a:gd name="connsiteX10" fmla="*/ 5804452 w 5804452"/>
              <a:gd name="connsiteY10" fmla="*/ 829918 h 1228442"/>
              <a:gd name="connsiteX0" fmla="*/ 0 w 5804452"/>
              <a:gd name="connsiteY0" fmla="*/ 1083366 h 1258260"/>
              <a:gd name="connsiteX1" fmla="*/ 526774 w 5804452"/>
              <a:gd name="connsiteY1" fmla="*/ 1202635 h 1258260"/>
              <a:gd name="connsiteX2" fmla="*/ 1182757 w 5804452"/>
              <a:gd name="connsiteY2" fmla="*/ 208722 h 1258260"/>
              <a:gd name="connsiteX3" fmla="*/ 1838738 w 5804452"/>
              <a:gd name="connsiteY3" fmla="*/ 735498 h 1258260"/>
              <a:gd name="connsiteX4" fmla="*/ 2231334 w 5804452"/>
              <a:gd name="connsiteY4" fmla="*/ 139149 h 1258260"/>
              <a:gd name="connsiteX5" fmla="*/ 2922103 w 5804452"/>
              <a:gd name="connsiteY5" fmla="*/ 0 h 1258260"/>
              <a:gd name="connsiteX6" fmla="*/ 3508513 w 5804452"/>
              <a:gd name="connsiteY6" fmla="*/ 499776 h 1258260"/>
              <a:gd name="connsiteX7" fmla="*/ 4040256 w 5804452"/>
              <a:gd name="connsiteY7" fmla="*/ 827767 h 1258260"/>
              <a:gd name="connsiteX8" fmla="*/ 4870174 w 5804452"/>
              <a:gd name="connsiteY8" fmla="*/ 574320 h 1258260"/>
              <a:gd name="connsiteX9" fmla="*/ 5391978 w 5804452"/>
              <a:gd name="connsiteY9" fmla="*/ 1091154 h 1258260"/>
              <a:gd name="connsiteX10" fmla="*/ 5804452 w 5804452"/>
              <a:gd name="connsiteY10" fmla="*/ 859736 h 1258260"/>
              <a:gd name="connsiteX0" fmla="*/ 0 w 5804452"/>
              <a:gd name="connsiteY0" fmla="*/ 1083366 h 1258260"/>
              <a:gd name="connsiteX1" fmla="*/ 526774 w 5804452"/>
              <a:gd name="connsiteY1" fmla="*/ 1202635 h 1258260"/>
              <a:gd name="connsiteX2" fmla="*/ 1182757 w 5804452"/>
              <a:gd name="connsiteY2" fmla="*/ 208722 h 1258260"/>
              <a:gd name="connsiteX3" fmla="*/ 1838738 w 5804452"/>
              <a:gd name="connsiteY3" fmla="*/ 735498 h 1258260"/>
              <a:gd name="connsiteX4" fmla="*/ 2231334 w 5804452"/>
              <a:gd name="connsiteY4" fmla="*/ 139149 h 1258260"/>
              <a:gd name="connsiteX5" fmla="*/ 2922103 w 5804452"/>
              <a:gd name="connsiteY5" fmla="*/ 0 h 1258260"/>
              <a:gd name="connsiteX6" fmla="*/ 3906078 w 5804452"/>
              <a:gd name="connsiteY6" fmla="*/ 196632 h 1258260"/>
              <a:gd name="connsiteX7" fmla="*/ 4040256 w 5804452"/>
              <a:gd name="connsiteY7" fmla="*/ 827767 h 1258260"/>
              <a:gd name="connsiteX8" fmla="*/ 4870174 w 5804452"/>
              <a:gd name="connsiteY8" fmla="*/ 574320 h 1258260"/>
              <a:gd name="connsiteX9" fmla="*/ 5391978 w 5804452"/>
              <a:gd name="connsiteY9" fmla="*/ 1091154 h 1258260"/>
              <a:gd name="connsiteX10" fmla="*/ 5804452 w 5804452"/>
              <a:gd name="connsiteY10" fmla="*/ 859736 h 1258260"/>
              <a:gd name="connsiteX0" fmla="*/ 0 w 5804452"/>
              <a:gd name="connsiteY0" fmla="*/ 1083366 h 1258260"/>
              <a:gd name="connsiteX1" fmla="*/ 526774 w 5804452"/>
              <a:gd name="connsiteY1" fmla="*/ 1202635 h 1258260"/>
              <a:gd name="connsiteX2" fmla="*/ 1182757 w 5804452"/>
              <a:gd name="connsiteY2" fmla="*/ 208722 h 1258260"/>
              <a:gd name="connsiteX3" fmla="*/ 1838738 w 5804452"/>
              <a:gd name="connsiteY3" fmla="*/ 735498 h 1258260"/>
              <a:gd name="connsiteX4" fmla="*/ 2231334 w 5804452"/>
              <a:gd name="connsiteY4" fmla="*/ 139149 h 1258260"/>
              <a:gd name="connsiteX5" fmla="*/ 2922103 w 5804452"/>
              <a:gd name="connsiteY5" fmla="*/ 0 h 1258260"/>
              <a:gd name="connsiteX6" fmla="*/ 3906078 w 5804452"/>
              <a:gd name="connsiteY6" fmla="*/ 196632 h 1258260"/>
              <a:gd name="connsiteX7" fmla="*/ 4288734 w 5804452"/>
              <a:gd name="connsiteY7" fmla="*/ 703528 h 1258260"/>
              <a:gd name="connsiteX8" fmla="*/ 4870174 w 5804452"/>
              <a:gd name="connsiteY8" fmla="*/ 574320 h 1258260"/>
              <a:gd name="connsiteX9" fmla="*/ 5391978 w 5804452"/>
              <a:gd name="connsiteY9" fmla="*/ 1091154 h 1258260"/>
              <a:gd name="connsiteX10" fmla="*/ 5804452 w 5804452"/>
              <a:gd name="connsiteY10" fmla="*/ 859736 h 1258260"/>
              <a:gd name="connsiteX0" fmla="*/ 0 w 5804452"/>
              <a:gd name="connsiteY0" fmla="*/ 1083366 h 1258260"/>
              <a:gd name="connsiteX1" fmla="*/ 526774 w 5804452"/>
              <a:gd name="connsiteY1" fmla="*/ 1202635 h 1258260"/>
              <a:gd name="connsiteX2" fmla="*/ 1182757 w 5804452"/>
              <a:gd name="connsiteY2" fmla="*/ 208722 h 1258260"/>
              <a:gd name="connsiteX3" fmla="*/ 1838738 w 5804452"/>
              <a:gd name="connsiteY3" fmla="*/ 735498 h 1258260"/>
              <a:gd name="connsiteX4" fmla="*/ 2231334 w 5804452"/>
              <a:gd name="connsiteY4" fmla="*/ 139149 h 1258260"/>
              <a:gd name="connsiteX5" fmla="*/ 2922103 w 5804452"/>
              <a:gd name="connsiteY5" fmla="*/ 0 h 1258260"/>
              <a:gd name="connsiteX6" fmla="*/ 3906078 w 5804452"/>
              <a:gd name="connsiteY6" fmla="*/ 196632 h 1258260"/>
              <a:gd name="connsiteX7" fmla="*/ 4288734 w 5804452"/>
              <a:gd name="connsiteY7" fmla="*/ 703528 h 1258260"/>
              <a:gd name="connsiteX8" fmla="*/ 4870174 w 5804452"/>
              <a:gd name="connsiteY8" fmla="*/ 574320 h 1258260"/>
              <a:gd name="connsiteX9" fmla="*/ 5531125 w 5804452"/>
              <a:gd name="connsiteY9" fmla="*/ 479898 h 1258260"/>
              <a:gd name="connsiteX10" fmla="*/ 5804452 w 5804452"/>
              <a:gd name="connsiteY10" fmla="*/ 859736 h 125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04452" h="1258260">
                <a:moveTo>
                  <a:pt x="0" y="1083366"/>
                </a:moveTo>
                <a:cubicBezTo>
                  <a:pt x="141218" y="1171575"/>
                  <a:pt x="329648" y="1348409"/>
                  <a:pt x="526774" y="1202635"/>
                </a:cubicBezTo>
                <a:cubicBezTo>
                  <a:pt x="723900" y="1056861"/>
                  <a:pt x="964096" y="286578"/>
                  <a:pt x="1182757" y="208722"/>
                </a:cubicBezTo>
                <a:cubicBezTo>
                  <a:pt x="1401418" y="130866"/>
                  <a:pt x="1663975" y="748750"/>
                  <a:pt x="1838738" y="735498"/>
                </a:cubicBezTo>
                <a:cubicBezTo>
                  <a:pt x="2013501" y="722246"/>
                  <a:pt x="2111236" y="218662"/>
                  <a:pt x="2231334" y="139149"/>
                </a:cubicBezTo>
                <a:cubicBezTo>
                  <a:pt x="2351432" y="59636"/>
                  <a:pt x="2750653" y="358"/>
                  <a:pt x="2922103" y="0"/>
                </a:cubicBezTo>
                <a:cubicBezTo>
                  <a:pt x="3093553" y="-358"/>
                  <a:pt x="3708952" y="129073"/>
                  <a:pt x="3906078" y="196632"/>
                </a:cubicBezTo>
                <a:cubicBezTo>
                  <a:pt x="4103204" y="264191"/>
                  <a:pt x="4035286" y="703528"/>
                  <a:pt x="4288734" y="703528"/>
                </a:cubicBezTo>
                <a:cubicBezTo>
                  <a:pt x="4542182" y="703528"/>
                  <a:pt x="4645715" y="471616"/>
                  <a:pt x="4870174" y="574320"/>
                </a:cubicBezTo>
                <a:cubicBezTo>
                  <a:pt x="5015948" y="620702"/>
                  <a:pt x="5385351" y="433516"/>
                  <a:pt x="5531125" y="479898"/>
                </a:cubicBezTo>
                <a:lnTo>
                  <a:pt x="5804452" y="859736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0000" y="557088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/>
              <a:t>All possible inputs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184413" y="1663183"/>
            <a:ext cx="114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 smtClean="0"/>
              <a:t>Variance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162800" y="2299424"/>
                <a:ext cx="1295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HK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HK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en-HK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2299424"/>
                <a:ext cx="1295400" cy="400110"/>
              </a:xfrm>
              <a:prstGeom prst="rect">
                <a:avLst/>
              </a:prstGeom>
              <a:blipFill>
                <a:blip r:embed="rId2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162800" y="3480438"/>
                <a:ext cx="1295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HK" sz="20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HK" sz="20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lang="en-HK" sz="20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3480438"/>
                <a:ext cx="1295400" cy="400110"/>
              </a:xfrm>
              <a:prstGeom prst="rect">
                <a:avLst/>
              </a:prstGeom>
              <a:blipFill>
                <a:blip r:embed="rId3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37321" y="2180442"/>
                <a:ext cx="1252330" cy="55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HK" sz="20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𝑶</m:t>
                      </m:r>
                      <m:d>
                        <m:dPr>
                          <m:ctrlPr>
                            <a:rPr lang="en-HK" sz="20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HK" sz="2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HK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HK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𝜺</m:t>
                                  </m:r>
                                  <m:r>
                                    <a:rPr lang="en-HK" sz="2000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</m:d>
                            </m:e>
                            <m:sup>
                              <m:r>
                                <a:rPr lang="en-HK" sz="2000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" y="2180442"/>
                <a:ext cx="1252330" cy="5529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0267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HK" dirty="0" smtClean="0"/>
              <a:t>Merge-Reduce Sampling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57200" y="3276600"/>
            <a:ext cx="8534400" cy="2743200"/>
          </a:xfrm>
        </p:spPr>
        <p:txBody>
          <a:bodyPr/>
          <a:lstStyle/>
          <a:p>
            <a:r>
              <a:rPr lang="en-HK" dirty="0" smtClean="0"/>
              <a:t>Better than simple random sampling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992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 xmlns="">
                    <m:r>
                      <a:rPr lang="en-HK" b="1" i="1" smtClean="0">
                        <a:latin typeface="Cambria Math" panose="02040503050406030204" pitchFamily="18" charset="0"/>
                      </a:rPr>
                      <m:t>𝝐</m:t>
                    </m:r>
                  </m:oMath>
                </a14:m>
                <a:r>
                  <a:rPr lang="en-US" dirty="0" smtClean="0"/>
                  <a:t>-Approximation: </a:t>
                </a:r>
                <a:r>
                  <a:rPr lang="en-US" dirty="0"/>
                  <a:t>A</a:t>
                </a:r>
                <a:r>
                  <a:rPr lang="en-US" dirty="0" smtClean="0"/>
                  <a:t> “</a:t>
                </a:r>
                <a:r>
                  <a:rPr lang="en-US" dirty="0"/>
                  <a:t>U</a:t>
                </a:r>
                <a:r>
                  <a:rPr lang="en-US" dirty="0" smtClean="0"/>
                  <a:t>niform” Sample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ontent Placeholder 57"/>
              <p:cNvSpPr>
                <a:spLocks noGrp="1"/>
              </p:cNvSpPr>
              <p:nvPr>
                <p:ph idx="1"/>
              </p:nvPr>
            </p:nvSpPr>
            <p:spPr>
              <a:xfrm>
                <a:off x="444374" y="4724400"/>
                <a:ext cx="8242426" cy="1295400"/>
              </a:xfrm>
            </p:spPr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dirty="0" smtClean="0"/>
                  <a:t>uniform </a:t>
                </a:r>
                <a:r>
                  <a:rPr lang="en-US" dirty="0"/>
                  <a:t>sample needs </a:t>
                </a:r>
                <a14:m>
                  <m:oMath xmlns:m="http://schemas.openxmlformats.org/officeDocument/2006/math" xmlns="">
                    <m:r>
                      <a:rPr lang="en-US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1/</m:t>
                    </m:r>
                    <m:r>
                      <a:rPr lang="el-GR" i="1" dirty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i="1" dirty="0"/>
                  <a:t> </a:t>
                </a:r>
                <a:r>
                  <a:rPr lang="en-US" dirty="0"/>
                  <a:t>sample </a:t>
                </a:r>
                <a:r>
                  <a:rPr lang="en-US" dirty="0" smtClean="0"/>
                  <a:t>points</a:t>
                </a:r>
              </a:p>
              <a:p>
                <a:r>
                  <a:rPr lang="en-US" dirty="0" smtClean="0"/>
                  <a:t>A random sample needs </a:t>
                </a:r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l-GR" i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(1/</m:t>
                    </m:r>
                    <m:r>
                      <a:rPr lang="el-GR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i="1" baseline="3000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i="1" dirty="0" smtClean="0">
                    <a:solidFill>
                      <a:schemeClr val="bg2"/>
                    </a:solidFill>
                  </a:rPr>
                  <a:t> </a:t>
                </a:r>
                <a:r>
                  <a:rPr lang="en-US" dirty="0"/>
                  <a:t>sample </a:t>
                </a:r>
                <a:r>
                  <a:rPr lang="en-US" dirty="0" smtClean="0"/>
                  <a:t>points</a:t>
                </a:r>
                <a:br>
                  <a:rPr lang="en-US" dirty="0" smtClean="0"/>
                </a:br>
                <a:r>
                  <a:rPr lang="en-US" dirty="0" smtClean="0"/>
                  <a:t>(w/ constant prob.)</a:t>
                </a:r>
              </a:p>
            </p:txBody>
          </p:sp>
        </mc:Choice>
        <mc:Fallback xmlns="">
          <p:sp>
            <p:nvSpPr>
              <p:cNvPr id="58" name="Content Placeholder 5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4374" y="4724400"/>
                <a:ext cx="8242426" cy="1295400"/>
              </a:xfrm>
              <a:blipFill rotWithShape="0">
                <a:blip r:embed="rId3"/>
                <a:stretch>
                  <a:fillRect l="-518" t="-3756" b="-7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4FAF2C-959D-40A8-B386-6EBAA6BBFDC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1524000" y="152400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334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1336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6670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486400" y="152400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88392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6781800" y="152400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80772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0386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44958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1054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7150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282045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3276600" y="152400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4876800" y="152400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74676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96000" y="15240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8458200" y="152400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15240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5334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21336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2667000" y="300481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54864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88392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6781800" y="300481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8077200" y="300481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4038600" y="300481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44958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51054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57150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5282045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2766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4876800" y="300481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74676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6096000" y="300481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8458200" y="300481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4374" y="2286000"/>
            <a:ext cx="2279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smtClean="0">
                <a:solidFill>
                  <a:schemeClr val="bg2"/>
                </a:solidFill>
                <a:latin typeface="Calibri" panose="020F0502020204030204" pitchFamily="34" charset="0"/>
              </a:rPr>
              <a:t>Random sample:</a:t>
            </a:r>
            <a:endParaRPr lang="en-US" sz="1600" b="0" dirty="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6019800" y="2776210"/>
            <a:ext cx="2362200" cy="609600"/>
          </a:xfrm>
          <a:prstGeom prst="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019800" y="1295400"/>
            <a:ext cx="2362200" cy="609600"/>
          </a:xfrm>
          <a:prstGeom prst="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768941" y="3733800"/>
                <a:ext cx="7321299" cy="9140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#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sample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points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in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range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#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all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sample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points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>
                              <a:latin typeface="Calibri" panose="020F0502020204030204" pitchFamily="34" charset="0"/>
                              <a:ea typeface="Cambria Math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sz="2400" b="1" i="0" smtClean="0">
                              <a:latin typeface="Calibri" panose="020F0502020204030204" pitchFamily="34" charset="0"/>
                              <a:ea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#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Calibri" panose="020F0502020204030204" pitchFamily="34" charset="0"/>
                                </a:rPr>
                                <m:t>data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points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in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range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#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all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Calibri" panose="020F0502020204030204" pitchFamily="34" charset="0"/>
                                </a:rPr>
                                <m:t>data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>
                                  <a:latin typeface="Calibri" panose="020F0502020204030204" pitchFamily="34" charset="0"/>
                                </a:rPr>
                                <m:t>points</m:t>
                              </m:r>
                            </m:den>
                          </m:f>
                        </m:e>
                      </m:d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400" b="1" i="1" smtClean="0">
                          <a:solidFill>
                            <a:schemeClr val="bg2"/>
                          </a:solidFill>
                          <a:latin typeface="Cambria Math"/>
                          <a:ea typeface="Cambria Math"/>
                        </a:rPr>
                        <m:t>𝜺</m:t>
                      </m:r>
                    </m:oMath>
                  </m:oMathPara>
                </a14:m>
                <a:endParaRPr lang="en-US" sz="2400" dirty="0">
                  <a:solidFill>
                    <a:schemeClr val="bg2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41" y="3733800"/>
                <a:ext cx="7321299" cy="91409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60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build="p"/>
      <p:bldP spid="53" grpId="0" animBg="1"/>
      <p:bldP spid="54" grpId="0" animBg="1"/>
      <p:bldP spid="5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158960"/>
            <a:ext cx="3810000" cy="338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Median and Quantiles (order statistics)</a:t>
            </a: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1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338442"/>
                <a:ext cx="8382000" cy="4528958"/>
              </a:xfrm>
            </p:spPr>
            <p:txBody>
              <a:bodyPr/>
              <a:lstStyle/>
              <a:p>
                <a:r>
                  <a:rPr lang="en-US" dirty="0" smtClean="0"/>
                  <a:t>Exact quantiles: </a:t>
                </a:r>
                <a14:m>
                  <m:oMath xmlns:m="http://schemas.openxmlformats.org/officeDocument/2006/math" xmlns="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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for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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 xmlns="">
                    <m:r>
                      <a:rPr lang="en-US" dirty="0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dirty="0">
                            <a:latin typeface="Cambria Math" panose="02040503050406030204" pitchFamily="18" charset="0"/>
                            <a:sym typeface="Symbol" pitchFamily="18" charset="2"/>
                          </a:rPr>
                          <m:t></m:t>
                        </m:r>
                      </m:e>
                    </m:d>
                    <m:r>
                      <a:rPr lang="en-US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 smtClean="0"/>
                  <a:t> CDF</a:t>
                </a:r>
              </a:p>
              <a:p>
                <a:r>
                  <a:rPr lang="en-US" dirty="0" smtClean="0"/>
                  <a:t>Approximate version: tolerate answer between </a:t>
                </a:r>
                <a14:m>
                  <m:oMath xmlns:m="http://schemas.openxmlformats.org/officeDocument/2006/math" xmlns="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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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)…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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</m:t>
                    </m:r>
                    <m:r>
                      <a:rPr lang="en-US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HK" dirty="0" smtClean="0"/>
                  <a:t>An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 smtClean="0"/>
                  <a:t>-approximation produces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 smtClean="0"/>
                  <a:t>-approximate quantiles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1331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38442"/>
                <a:ext cx="8382000" cy="4528958"/>
              </a:xfrm>
              <a:blipFill>
                <a:blip r:embed="rId3"/>
                <a:stretch>
                  <a:fillRect l="-43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DEA975-DC26-4851-8B35-D621DC13C53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77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Merge-Reduce Sampling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6547"/>
                <a:ext cx="8229600" cy="4343400"/>
              </a:xfrm>
            </p:spPr>
            <p:txBody>
              <a:bodyPr/>
              <a:lstStyle/>
              <a:p>
                <a:r>
                  <a:rPr lang="en-US" dirty="0" smtClean="0"/>
                  <a:t>Divide data into chunks of size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Sort each chunk</a:t>
                </a:r>
              </a:p>
              <a:p>
                <a:r>
                  <a:rPr lang="en-US" dirty="0" smtClean="0"/>
                  <a:t>Do binary merges into one chunk</a:t>
                </a:r>
              </a:p>
              <a:p>
                <a:r>
                  <a:rPr lang="en-US" dirty="0" smtClean="0"/>
                  <a:t>Each merge takes odd-positioned</a:t>
                </a:r>
                <a:br>
                  <a:rPr lang="en-US" dirty="0" smtClean="0"/>
                </a:br>
                <a:r>
                  <a:rPr lang="en-US" dirty="0" smtClean="0"/>
                  <a:t>or even-positioned elements with</a:t>
                </a:r>
                <a:br>
                  <a:rPr lang="en-US" dirty="0" smtClean="0"/>
                </a:br>
                <a:r>
                  <a:rPr lang="en-US" dirty="0" smtClean="0"/>
                  <a:t>equal probability</a:t>
                </a:r>
              </a:p>
              <a:p>
                <a:r>
                  <a:rPr lang="en-US" dirty="0" smtClean="0"/>
                  <a:t>This needs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time, how is it useful?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6547"/>
                <a:ext cx="8229600" cy="4343400"/>
              </a:xfrm>
              <a:blipFill rotWithShape="0">
                <a:blip r:embed="rId2"/>
                <a:stretch>
                  <a:fillRect l="-444" t="-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553200" y="3871912"/>
            <a:ext cx="2286000" cy="395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63550" algn="l"/>
                <a:tab pos="914400" algn="l"/>
                <a:tab pos="1377950" algn="l"/>
                <a:tab pos="1828800" algn="l"/>
              </a:tabLst>
            </a:pPr>
            <a:r>
              <a:rPr lang="en-US">
                <a:solidFill>
                  <a:schemeClr val="bg2"/>
                </a:solidFill>
              </a:rPr>
              <a:t>1	5	6	7	8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553200" y="4695825"/>
            <a:ext cx="2362200" cy="36933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63550" algn="l"/>
                <a:tab pos="914400" algn="l"/>
                <a:tab pos="1377950" algn="l"/>
                <a:tab pos="1828800" algn="l"/>
              </a:tabLst>
            </a:pPr>
            <a:r>
              <a:rPr lang="en-US" dirty="0">
                <a:solidFill>
                  <a:schemeClr val="bg2"/>
                </a:solidFill>
              </a:rPr>
              <a:t>2	3	4	9	</a:t>
            </a:r>
            <a:r>
              <a:rPr lang="en-US" dirty="0" smtClean="0">
                <a:solidFill>
                  <a:schemeClr val="bg2"/>
                </a:solidFill>
              </a:rPr>
              <a:t>10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553200" y="5624512"/>
            <a:ext cx="2286000" cy="3952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463550" algn="l"/>
                <a:tab pos="914400" algn="l"/>
                <a:tab pos="1377950" algn="l"/>
                <a:tab pos="1828800" algn="l"/>
              </a:tabLst>
            </a:pPr>
            <a:r>
              <a:rPr lang="en-US">
                <a:solidFill>
                  <a:schemeClr val="bg2"/>
                </a:solidFill>
              </a:rPr>
              <a:t>1	3	5	7	9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7467600" y="4176712"/>
            <a:ext cx="38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chemeClr val="bg2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7662863" y="5221287"/>
            <a:ext cx="0" cy="30480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5638800" y="1752600"/>
            <a:ext cx="3268663" cy="1747838"/>
            <a:chOff x="2496" y="1920"/>
            <a:chExt cx="2880" cy="1536"/>
          </a:xfrm>
        </p:grpSpPr>
        <p:sp>
          <p:nvSpPr>
            <p:cNvPr id="12" name="Line 4"/>
            <p:cNvSpPr>
              <a:spLocks noChangeShapeType="1"/>
            </p:cNvSpPr>
            <p:nvPr/>
          </p:nvSpPr>
          <p:spPr bwMode="auto">
            <a:xfrm flipV="1">
              <a:off x="2592" y="2640"/>
              <a:ext cx="133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3" name="Line 5"/>
            <p:cNvSpPr>
              <a:spLocks noChangeShapeType="1"/>
            </p:cNvSpPr>
            <p:nvPr/>
          </p:nvSpPr>
          <p:spPr bwMode="auto">
            <a:xfrm flipH="1" flipV="1">
              <a:off x="2784" y="2640"/>
              <a:ext cx="9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 flipV="1">
              <a:off x="3360" y="2640"/>
              <a:ext cx="144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5" name="Line 7"/>
            <p:cNvSpPr>
              <a:spLocks noChangeShapeType="1"/>
            </p:cNvSpPr>
            <p:nvPr/>
          </p:nvSpPr>
          <p:spPr bwMode="auto">
            <a:xfrm flipH="1" flipV="1">
              <a:off x="3563" y="2640"/>
              <a:ext cx="133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 flipV="1">
              <a:off x="4128" y="2640"/>
              <a:ext cx="155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 flipH="1" flipV="1">
              <a:off x="4342" y="2640"/>
              <a:ext cx="170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 flipV="1">
              <a:off x="4944" y="2640"/>
              <a:ext cx="118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 flipH="1" flipV="1">
              <a:off x="5121" y="2640"/>
              <a:ext cx="159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 flipV="1">
              <a:off x="2736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 flipH="1" flipV="1">
              <a:off x="3168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2" name="Line 14"/>
            <p:cNvSpPr>
              <a:spLocks noChangeShapeType="1"/>
            </p:cNvSpPr>
            <p:nvPr/>
          </p:nvSpPr>
          <p:spPr bwMode="auto">
            <a:xfrm flipV="1">
              <a:off x="4272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 flipH="1" flipV="1">
              <a:off x="4704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4" name="Line 16"/>
            <p:cNvSpPr>
              <a:spLocks noChangeShapeType="1"/>
            </p:cNvSpPr>
            <p:nvPr/>
          </p:nvSpPr>
          <p:spPr bwMode="auto">
            <a:xfrm flipV="1">
              <a:off x="3120" y="1954"/>
              <a:ext cx="768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5" name="Line 17"/>
            <p:cNvSpPr>
              <a:spLocks noChangeShapeType="1"/>
            </p:cNvSpPr>
            <p:nvPr/>
          </p:nvSpPr>
          <p:spPr bwMode="auto">
            <a:xfrm flipH="1" flipV="1">
              <a:off x="3888" y="1968"/>
              <a:ext cx="768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688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7" name="Oval 19"/>
            <p:cNvSpPr>
              <a:spLocks noChangeArrowheads="1"/>
            </p:cNvSpPr>
            <p:nvPr/>
          </p:nvSpPr>
          <p:spPr bwMode="auto">
            <a:xfrm>
              <a:off x="3504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4272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9" name="Oval 21"/>
            <p:cNvSpPr>
              <a:spLocks noChangeArrowheads="1"/>
            </p:cNvSpPr>
            <p:nvPr/>
          </p:nvSpPr>
          <p:spPr bwMode="auto">
            <a:xfrm>
              <a:off x="5040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30" name="Oval 22"/>
            <p:cNvSpPr>
              <a:spLocks noChangeArrowheads="1"/>
            </p:cNvSpPr>
            <p:nvPr/>
          </p:nvSpPr>
          <p:spPr bwMode="auto">
            <a:xfrm>
              <a:off x="4608" y="216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31" name="Oval 23"/>
            <p:cNvSpPr>
              <a:spLocks noChangeArrowheads="1"/>
            </p:cNvSpPr>
            <p:nvPr/>
          </p:nvSpPr>
          <p:spPr bwMode="auto">
            <a:xfrm>
              <a:off x="31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32" name="Oval 24"/>
            <p:cNvSpPr>
              <a:spLocks noChangeArrowheads="1"/>
            </p:cNvSpPr>
            <p:nvPr/>
          </p:nvSpPr>
          <p:spPr bwMode="auto">
            <a:xfrm>
              <a:off x="3840" y="192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33" name="Oval 25"/>
            <p:cNvSpPr>
              <a:spLocks noChangeArrowheads="1"/>
            </p:cNvSpPr>
            <p:nvPr/>
          </p:nvSpPr>
          <p:spPr bwMode="auto">
            <a:xfrm>
              <a:off x="2544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34" name="Group 26"/>
            <p:cNvGrpSpPr>
              <a:grpSpLocks/>
            </p:cNvGrpSpPr>
            <p:nvPr/>
          </p:nvGrpSpPr>
          <p:grpSpPr bwMode="auto">
            <a:xfrm>
              <a:off x="2496" y="3120"/>
              <a:ext cx="186" cy="336"/>
              <a:chOff x="2352" y="3168"/>
              <a:chExt cx="186" cy="336"/>
            </a:xfrm>
          </p:grpSpPr>
          <p:sp>
            <p:nvSpPr>
              <p:cNvPr id="63" name="Line 27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64" name="Line 28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3"/>
            <p:cNvGrpSpPr>
              <a:grpSpLocks/>
            </p:cNvGrpSpPr>
            <p:nvPr/>
          </p:nvGrpSpPr>
          <p:grpSpPr bwMode="auto">
            <a:xfrm>
              <a:off x="2784" y="3120"/>
              <a:ext cx="186" cy="336"/>
              <a:chOff x="2352" y="3168"/>
              <a:chExt cx="186" cy="336"/>
            </a:xfrm>
          </p:grpSpPr>
          <p:sp>
            <p:nvSpPr>
              <p:cNvPr id="61" name="Line 30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62" name="Line 31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6" name="Group 35"/>
            <p:cNvGrpSpPr>
              <a:grpSpLocks/>
            </p:cNvGrpSpPr>
            <p:nvPr/>
          </p:nvGrpSpPr>
          <p:grpSpPr bwMode="auto">
            <a:xfrm>
              <a:off x="3264" y="3120"/>
              <a:ext cx="186" cy="336"/>
              <a:chOff x="2352" y="3168"/>
              <a:chExt cx="186" cy="336"/>
            </a:xfrm>
          </p:grpSpPr>
          <p:sp>
            <p:nvSpPr>
              <p:cNvPr id="59" name="Line 33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60" name="Line 34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7" name="Group 35"/>
            <p:cNvGrpSpPr>
              <a:grpSpLocks/>
            </p:cNvGrpSpPr>
            <p:nvPr/>
          </p:nvGrpSpPr>
          <p:grpSpPr bwMode="auto">
            <a:xfrm>
              <a:off x="3606" y="3120"/>
              <a:ext cx="186" cy="336"/>
              <a:chOff x="2352" y="3168"/>
              <a:chExt cx="186" cy="336"/>
            </a:xfrm>
          </p:grpSpPr>
          <p:sp>
            <p:nvSpPr>
              <p:cNvPr id="57" name="Line 36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8" name="Line 37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8" name="Group 38"/>
            <p:cNvGrpSpPr>
              <a:grpSpLocks/>
            </p:cNvGrpSpPr>
            <p:nvPr/>
          </p:nvGrpSpPr>
          <p:grpSpPr bwMode="auto">
            <a:xfrm>
              <a:off x="4428" y="3120"/>
              <a:ext cx="186" cy="336"/>
              <a:chOff x="2352" y="3168"/>
              <a:chExt cx="186" cy="336"/>
            </a:xfrm>
          </p:grpSpPr>
          <p:sp>
            <p:nvSpPr>
              <p:cNvPr id="55" name="Line 39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6" name="Line 40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9" name="Group 41"/>
            <p:cNvGrpSpPr>
              <a:grpSpLocks/>
            </p:cNvGrpSpPr>
            <p:nvPr/>
          </p:nvGrpSpPr>
          <p:grpSpPr bwMode="auto">
            <a:xfrm>
              <a:off x="5190" y="3120"/>
              <a:ext cx="186" cy="336"/>
              <a:chOff x="2352" y="3168"/>
              <a:chExt cx="186" cy="336"/>
            </a:xfrm>
          </p:grpSpPr>
          <p:sp>
            <p:nvSpPr>
              <p:cNvPr id="53" name="Line 42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4" name="Line 43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0" name="Group 44"/>
            <p:cNvGrpSpPr>
              <a:grpSpLocks/>
            </p:cNvGrpSpPr>
            <p:nvPr/>
          </p:nvGrpSpPr>
          <p:grpSpPr bwMode="auto">
            <a:xfrm>
              <a:off x="4848" y="3120"/>
              <a:ext cx="186" cy="336"/>
              <a:chOff x="2352" y="3168"/>
              <a:chExt cx="186" cy="336"/>
            </a:xfrm>
          </p:grpSpPr>
          <p:sp>
            <p:nvSpPr>
              <p:cNvPr id="51" name="Line 45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2" name="Line 46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1" name="Group 47"/>
            <p:cNvGrpSpPr>
              <a:grpSpLocks/>
            </p:cNvGrpSpPr>
            <p:nvPr/>
          </p:nvGrpSpPr>
          <p:grpSpPr bwMode="auto">
            <a:xfrm>
              <a:off x="4038" y="3120"/>
              <a:ext cx="186" cy="336"/>
              <a:chOff x="2352" y="3168"/>
              <a:chExt cx="186" cy="336"/>
            </a:xfrm>
          </p:grpSpPr>
          <p:sp>
            <p:nvSpPr>
              <p:cNvPr id="49" name="Line 48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0" name="Line 49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42" name="Oval 50"/>
            <p:cNvSpPr>
              <a:spLocks noChangeArrowheads="1"/>
            </p:cNvSpPr>
            <p:nvPr/>
          </p:nvSpPr>
          <p:spPr bwMode="auto">
            <a:xfrm>
              <a:off x="2832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3" name="Oval 51"/>
            <p:cNvSpPr>
              <a:spLocks noChangeArrowheads="1"/>
            </p:cNvSpPr>
            <p:nvPr/>
          </p:nvSpPr>
          <p:spPr bwMode="auto">
            <a:xfrm>
              <a:off x="3312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4" name="Oval 52"/>
            <p:cNvSpPr>
              <a:spLocks noChangeArrowheads="1"/>
            </p:cNvSpPr>
            <p:nvPr/>
          </p:nvSpPr>
          <p:spPr bwMode="auto">
            <a:xfrm>
              <a:off x="3648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5" name="Oval 53"/>
            <p:cNvSpPr>
              <a:spLocks noChangeArrowheads="1"/>
            </p:cNvSpPr>
            <p:nvPr/>
          </p:nvSpPr>
          <p:spPr bwMode="auto">
            <a:xfrm>
              <a:off x="4080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6" name="Oval 54"/>
            <p:cNvSpPr>
              <a:spLocks noChangeArrowheads="1"/>
            </p:cNvSpPr>
            <p:nvPr/>
          </p:nvSpPr>
          <p:spPr bwMode="auto">
            <a:xfrm>
              <a:off x="4464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7" name="Oval 55"/>
            <p:cNvSpPr>
              <a:spLocks noChangeArrowheads="1"/>
            </p:cNvSpPr>
            <p:nvPr/>
          </p:nvSpPr>
          <p:spPr bwMode="auto">
            <a:xfrm>
              <a:off x="4896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8" name="Oval 56"/>
            <p:cNvSpPr>
              <a:spLocks noChangeArrowheads="1"/>
            </p:cNvSpPr>
            <p:nvPr/>
          </p:nvSpPr>
          <p:spPr bwMode="auto">
            <a:xfrm>
              <a:off x="5232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</p:grpSp>
      <p:cxnSp>
        <p:nvCxnSpPr>
          <p:cNvPr id="65" name="Straight Arrow Connector 64"/>
          <p:cNvCxnSpPr/>
          <p:nvPr/>
        </p:nvCxnSpPr>
        <p:spPr bwMode="auto">
          <a:xfrm rot="5400000" flipH="1" flipV="1">
            <a:off x="6744494" y="2780506"/>
            <a:ext cx="990600" cy="1588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bg2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5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 animBg="1"/>
      <p:bldP spid="8" grpId="0" animBg="1"/>
      <p:bldP spid="9" grpId="0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1: Streaming Computation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4572000"/>
              </a:xfrm>
            </p:spPr>
            <p:txBody>
              <a:bodyPr/>
              <a:lstStyle/>
              <a:p>
                <a:r>
                  <a:rPr lang="en-US" dirty="0" smtClean="0"/>
                  <a:t>Can merge chunks up as items arrive</a:t>
                </a:r>
                <a:br>
                  <a:rPr lang="en-US" dirty="0" smtClean="0"/>
                </a:br>
                <a:r>
                  <a:rPr lang="en-US" dirty="0" smtClean="0"/>
                  <a:t>in the stream</a:t>
                </a:r>
              </a:p>
              <a:p>
                <a:r>
                  <a:rPr lang="en-US" dirty="0" smtClean="0"/>
                  <a:t>At any time, keep at most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>chunks</a:t>
                </a:r>
              </a:p>
              <a:p>
                <a:r>
                  <a:rPr lang="en-US" dirty="0" smtClean="0"/>
                  <a:t>Space: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(1/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rad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Can be improved to </a:t>
                </a:r>
                <a14:m>
                  <m:oMath xmlns:m="http://schemas.openxmlformats.org/officeDocument/2006/math" xmlns="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(1/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1.5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by combining with random sampling </a:t>
                </a:r>
                <a:r>
                  <a:rPr lang="en-US" sz="1600" dirty="0" smtClean="0"/>
                  <a:t>[Agarwal, </a:t>
                </a:r>
                <a:r>
                  <a:rPr lang="en-US" sz="1600" dirty="0" err="1" smtClean="0"/>
                  <a:t>Cormode</a:t>
                </a:r>
                <a:r>
                  <a:rPr lang="en-US" sz="1600" dirty="0" smtClean="0"/>
                  <a:t>, Huang, Phillips, Wei, Yi 12]</a:t>
                </a:r>
              </a:p>
              <a:p>
                <a:pPr lvl="1"/>
                <a:r>
                  <a:rPr lang="en-US" dirty="0"/>
                  <a:t>Improved to </a:t>
                </a:r>
                <a14:m>
                  <m:oMath xmlns:m="http://schemas.openxmlformats.org/officeDocument/2006/math" xmlns="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(1/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(1/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 smtClean="0"/>
                  <a:t>[</a:t>
                </a:r>
                <a:r>
                  <a:rPr lang="en-US" sz="1600" dirty="0" err="1" smtClean="0"/>
                  <a:t>Felber</a:t>
                </a:r>
                <a:r>
                  <a:rPr lang="en-US" sz="1600" dirty="0" smtClean="0"/>
                  <a:t>, </a:t>
                </a:r>
                <a:r>
                  <a:rPr lang="en-US" sz="1600" dirty="0" err="1" smtClean="0"/>
                  <a:t>Ostrovsky</a:t>
                </a:r>
                <a:r>
                  <a:rPr lang="en-US" sz="1600" dirty="0" smtClean="0"/>
                  <a:t> 15]</a:t>
                </a:r>
              </a:p>
              <a:p>
                <a:pPr lvl="1"/>
                <a:r>
                  <a:rPr lang="en-US" dirty="0" smtClean="0"/>
                  <a:t>Improved to </a:t>
                </a:r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HK" b="0" i="0" smtClean="0"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(1/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(1/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sz="1600" dirty="0" smtClean="0"/>
                  <a:t>[</a:t>
                </a:r>
                <a:r>
                  <a:rPr lang="en-US" sz="1600" dirty="0" err="1" smtClean="0"/>
                  <a:t>Karnin</a:t>
                </a:r>
                <a:r>
                  <a:rPr lang="en-US" sz="1600" dirty="0" smtClean="0"/>
                  <a:t>, Lang, Liberty 16]</a:t>
                </a:r>
                <a:endParaRPr lang="en-US" dirty="0" smtClean="0"/>
              </a:p>
              <a:p>
                <a:r>
                  <a:rPr lang="en-US" dirty="0" smtClean="0"/>
                  <a:t>Reservoir sampling needs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(1/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space</a:t>
                </a:r>
              </a:p>
              <a:p>
                <a:r>
                  <a:rPr lang="en-US" dirty="0" smtClean="0"/>
                  <a:t>Best deterministic algorithm needs </a:t>
                </a:r>
                <a14:m>
                  <m:oMath xmlns:m="http://schemas.openxmlformats.org/officeDocument/2006/math" xmlns=""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(1/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space </a:t>
                </a:r>
                <a:r>
                  <a:rPr lang="en-US" sz="1600" dirty="0" smtClean="0"/>
                  <a:t>[Greenwald, </a:t>
                </a:r>
                <a:r>
                  <a:rPr lang="en-US" sz="1600" dirty="0" err="1" smtClean="0"/>
                  <a:t>Khana</a:t>
                </a:r>
                <a:r>
                  <a:rPr lang="en-US" sz="1600" dirty="0" smtClean="0"/>
                  <a:t> 01]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4572000"/>
              </a:xfrm>
              <a:blipFill>
                <a:blip r:embed="rId2"/>
                <a:stretch>
                  <a:fillRect l="-444" t="-1067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35</a:t>
            </a:fld>
            <a:endParaRPr lang="en-US" dirty="0"/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5562600" y="1219200"/>
            <a:ext cx="3268663" cy="1747838"/>
            <a:chOff x="2496" y="1920"/>
            <a:chExt cx="2880" cy="1536"/>
          </a:xfrm>
        </p:grpSpPr>
        <p:sp>
          <p:nvSpPr>
            <p:cNvPr id="7" name="Line 4"/>
            <p:cNvSpPr>
              <a:spLocks noChangeShapeType="1"/>
            </p:cNvSpPr>
            <p:nvPr/>
          </p:nvSpPr>
          <p:spPr bwMode="auto">
            <a:xfrm flipV="1">
              <a:off x="2592" y="2640"/>
              <a:ext cx="133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H="1" flipV="1">
              <a:off x="2784" y="2640"/>
              <a:ext cx="9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 flipV="1">
              <a:off x="3360" y="2640"/>
              <a:ext cx="144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H="1" flipV="1">
              <a:off x="3563" y="2640"/>
              <a:ext cx="133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V="1">
              <a:off x="4128" y="2640"/>
              <a:ext cx="155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 flipH="1" flipV="1">
              <a:off x="4342" y="2640"/>
              <a:ext cx="170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4944" y="2640"/>
              <a:ext cx="118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 flipV="1">
              <a:off x="5121" y="2640"/>
              <a:ext cx="159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V="1">
              <a:off x="2736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H="1" flipV="1">
              <a:off x="3168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flipV="1">
              <a:off x="4272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 flipH="1" flipV="1">
              <a:off x="4704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V="1">
              <a:off x="3120" y="1954"/>
              <a:ext cx="768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H="1" flipV="1">
              <a:off x="3888" y="1968"/>
              <a:ext cx="768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2688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3504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4272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5040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5" name="Oval 22"/>
            <p:cNvSpPr>
              <a:spLocks noChangeArrowheads="1"/>
            </p:cNvSpPr>
            <p:nvPr/>
          </p:nvSpPr>
          <p:spPr bwMode="auto">
            <a:xfrm>
              <a:off x="4608" y="216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31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7" name="Oval 24"/>
            <p:cNvSpPr>
              <a:spLocks noChangeArrowheads="1"/>
            </p:cNvSpPr>
            <p:nvPr/>
          </p:nvSpPr>
          <p:spPr bwMode="auto">
            <a:xfrm>
              <a:off x="3840" y="192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8" name="Oval 25"/>
            <p:cNvSpPr>
              <a:spLocks noChangeArrowheads="1"/>
            </p:cNvSpPr>
            <p:nvPr/>
          </p:nvSpPr>
          <p:spPr bwMode="auto">
            <a:xfrm>
              <a:off x="2544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29" name="Group 26"/>
            <p:cNvGrpSpPr>
              <a:grpSpLocks/>
            </p:cNvGrpSpPr>
            <p:nvPr/>
          </p:nvGrpSpPr>
          <p:grpSpPr bwMode="auto">
            <a:xfrm>
              <a:off x="2496" y="3120"/>
              <a:ext cx="186" cy="336"/>
              <a:chOff x="2352" y="3168"/>
              <a:chExt cx="186" cy="336"/>
            </a:xfrm>
          </p:grpSpPr>
          <p:sp>
            <p:nvSpPr>
              <p:cNvPr id="58" name="Line 27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9" name="Line 28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0" name="Group 33"/>
            <p:cNvGrpSpPr>
              <a:grpSpLocks/>
            </p:cNvGrpSpPr>
            <p:nvPr/>
          </p:nvGrpSpPr>
          <p:grpSpPr bwMode="auto">
            <a:xfrm>
              <a:off x="2784" y="3120"/>
              <a:ext cx="186" cy="336"/>
              <a:chOff x="2352" y="3168"/>
              <a:chExt cx="186" cy="336"/>
            </a:xfrm>
          </p:grpSpPr>
          <p:sp>
            <p:nvSpPr>
              <p:cNvPr id="56" name="Line 30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7" name="Line 31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1" name="Group 30"/>
            <p:cNvGrpSpPr>
              <a:grpSpLocks/>
            </p:cNvGrpSpPr>
            <p:nvPr/>
          </p:nvGrpSpPr>
          <p:grpSpPr bwMode="auto">
            <a:xfrm>
              <a:off x="3264" y="3120"/>
              <a:ext cx="186" cy="336"/>
              <a:chOff x="2352" y="3168"/>
              <a:chExt cx="186" cy="336"/>
            </a:xfrm>
          </p:grpSpPr>
          <p:sp>
            <p:nvSpPr>
              <p:cNvPr id="54" name="Line 33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5" name="Line 34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2" name="Group 35"/>
            <p:cNvGrpSpPr>
              <a:grpSpLocks/>
            </p:cNvGrpSpPr>
            <p:nvPr/>
          </p:nvGrpSpPr>
          <p:grpSpPr bwMode="auto">
            <a:xfrm>
              <a:off x="3606" y="3120"/>
              <a:ext cx="186" cy="336"/>
              <a:chOff x="2352" y="3168"/>
              <a:chExt cx="186" cy="336"/>
            </a:xfrm>
          </p:grpSpPr>
          <p:sp>
            <p:nvSpPr>
              <p:cNvPr id="52" name="Line 36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3" name="Line 37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3" name="Group 38"/>
            <p:cNvGrpSpPr>
              <a:grpSpLocks/>
            </p:cNvGrpSpPr>
            <p:nvPr/>
          </p:nvGrpSpPr>
          <p:grpSpPr bwMode="auto">
            <a:xfrm>
              <a:off x="4428" y="3120"/>
              <a:ext cx="186" cy="336"/>
              <a:chOff x="2352" y="3168"/>
              <a:chExt cx="186" cy="336"/>
            </a:xfrm>
          </p:grpSpPr>
          <p:sp>
            <p:nvSpPr>
              <p:cNvPr id="50" name="Line 39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1" name="Line 40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4" name="Group 41"/>
            <p:cNvGrpSpPr>
              <a:grpSpLocks/>
            </p:cNvGrpSpPr>
            <p:nvPr/>
          </p:nvGrpSpPr>
          <p:grpSpPr bwMode="auto">
            <a:xfrm>
              <a:off x="5190" y="3120"/>
              <a:ext cx="186" cy="336"/>
              <a:chOff x="2352" y="3168"/>
              <a:chExt cx="186" cy="336"/>
            </a:xfrm>
          </p:grpSpPr>
          <p:sp>
            <p:nvSpPr>
              <p:cNvPr id="48" name="Line 42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49" name="Line 43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44"/>
            <p:cNvGrpSpPr>
              <a:grpSpLocks/>
            </p:cNvGrpSpPr>
            <p:nvPr/>
          </p:nvGrpSpPr>
          <p:grpSpPr bwMode="auto">
            <a:xfrm>
              <a:off x="4848" y="3120"/>
              <a:ext cx="186" cy="336"/>
              <a:chOff x="2352" y="3168"/>
              <a:chExt cx="186" cy="336"/>
            </a:xfrm>
          </p:grpSpPr>
          <p:sp>
            <p:nvSpPr>
              <p:cNvPr id="46" name="Line 45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47" name="Line 46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6" name="Group 47"/>
            <p:cNvGrpSpPr>
              <a:grpSpLocks/>
            </p:cNvGrpSpPr>
            <p:nvPr/>
          </p:nvGrpSpPr>
          <p:grpSpPr bwMode="auto">
            <a:xfrm>
              <a:off x="4038" y="3120"/>
              <a:ext cx="186" cy="336"/>
              <a:chOff x="2352" y="3168"/>
              <a:chExt cx="186" cy="336"/>
            </a:xfrm>
          </p:grpSpPr>
          <p:sp>
            <p:nvSpPr>
              <p:cNvPr id="44" name="Line 48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45" name="Line 49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37" name="Oval 50"/>
            <p:cNvSpPr>
              <a:spLocks noChangeArrowheads="1"/>
            </p:cNvSpPr>
            <p:nvPr/>
          </p:nvSpPr>
          <p:spPr bwMode="auto">
            <a:xfrm>
              <a:off x="2832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38" name="Oval 51"/>
            <p:cNvSpPr>
              <a:spLocks noChangeArrowheads="1"/>
            </p:cNvSpPr>
            <p:nvPr/>
          </p:nvSpPr>
          <p:spPr bwMode="auto">
            <a:xfrm>
              <a:off x="3312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39" name="Oval 52"/>
            <p:cNvSpPr>
              <a:spLocks noChangeArrowheads="1"/>
            </p:cNvSpPr>
            <p:nvPr/>
          </p:nvSpPr>
          <p:spPr bwMode="auto">
            <a:xfrm>
              <a:off x="3648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0" name="Oval 53"/>
            <p:cNvSpPr>
              <a:spLocks noChangeArrowheads="1"/>
            </p:cNvSpPr>
            <p:nvPr/>
          </p:nvSpPr>
          <p:spPr bwMode="auto">
            <a:xfrm>
              <a:off x="4080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1" name="Oval 54"/>
            <p:cNvSpPr>
              <a:spLocks noChangeArrowheads="1"/>
            </p:cNvSpPr>
            <p:nvPr/>
          </p:nvSpPr>
          <p:spPr bwMode="auto">
            <a:xfrm>
              <a:off x="4464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2" name="Oval 55"/>
            <p:cNvSpPr>
              <a:spLocks noChangeArrowheads="1"/>
            </p:cNvSpPr>
            <p:nvPr/>
          </p:nvSpPr>
          <p:spPr bwMode="auto">
            <a:xfrm>
              <a:off x="4896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3" name="Oval 56"/>
            <p:cNvSpPr>
              <a:spLocks noChangeArrowheads="1"/>
            </p:cNvSpPr>
            <p:nvPr/>
          </p:nvSpPr>
          <p:spPr bwMode="auto">
            <a:xfrm>
              <a:off x="5232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</p:grpSp>
      <p:cxnSp>
        <p:nvCxnSpPr>
          <p:cNvPr id="61" name="Straight Arrow Connector 60"/>
          <p:cNvCxnSpPr/>
          <p:nvPr/>
        </p:nvCxnSpPr>
        <p:spPr bwMode="auto">
          <a:xfrm>
            <a:off x="5625020" y="3200400"/>
            <a:ext cx="321759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864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Analysis: Base case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4FAF2C-959D-40A8-B386-6EBAA6BBFDC5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 bwMode="auto">
              <a:xfrm>
                <a:off x="441251" y="1316123"/>
                <a:ext cx="8229600" cy="3941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Symbol" pitchFamily="18" charset="2"/>
                  <a:buChar char="¨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80000"/>
                  <a:buFont typeface="Arial" charset="0"/>
                  <a:buChar char="–"/>
                  <a:defRPr sz="22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¨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b="0" kern="0" dirty="0" smtClean="0">
                    <a:latin typeface="Calibri" panose="020F0502020204030204" pitchFamily="34" charset="0"/>
                  </a:rPr>
                  <a:t>Consider any rang</a:t>
                </a:r>
                <a:r>
                  <a:rPr lang="en-US" b="0" kern="0" dirty="0" smtClean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e </a:t>
                </a:r>
                <a14:m>
                  <m:oMath xmlns:m="http://schemas.openxmlformats.org/officeDocument/2006/math" xmlns="">
                    <m:r>
                      <a:rPr lang="en-HK" b="0" i="1" kern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b="0" kern="0" dirty="0" smtClean="0">
                    <a:latin typeface="Calibri" panose="020F0502020204030204" pitchFamily="34" charset="0"/>
                  </a:rPr>
                  <a:t> on sample </a:t>
                </a:r>
                <a14:m>
                  <m:oMath xmlns:m="http://schemas.openxmlformats.org/officeDocument/2006/math" xmlns="">
                    <m:r>
                      <a:rPr lang="en-HK" b="0" i="1" kern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b="0" kern="0" dirty="0" smtClean="0">
                    <a:latin typeface="Calibri" panose="020F0502020204030204" pitchFamily="34" charset="0"/>
                  </a:rPr>
                  <a:t> from data set </a:t>
                </a:r>
                <a14:m>
                  <m:oMath xmlns:m="http://schemas.openxmlformats.org/officeDocument/2006/math" xmlns="">
                    <m:r>
                      <a:rPr lang="en-HK" b="0" i="1" kern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b="0" kern="0" dirty="0" smtClean="0">
                    <a:latin typeface="Calibri" panose="020F0502020204030204" pitchFamily="34" charset="0"/>
                  </a:rPr>
                  <a:t> of size </a:t>
                </a:r>
                <a14:m>
                  <m:oMath xmlns:m="http://schemas.openxmlformats.org/officeDocument/2006/math" xmlns="">
                    <m:r>
                      <a:rPr lang="en-HK" b="0" i="1" kern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b="0" kern="0" dirty="0" smtClean="0">
                  <a:latin typeface="Calibri" panose="020F0502020204030204" pitchFamily="34" charset="0"/>
                </a:endParaRPr>
              </a:p>
              <a:p>
                <a:r>
                  <a:rPr lang="en-HK" b="0" kern="0" dirty="0" smtClean="0">
                    <a:latin typeface="Calibri" panose="020F0502020204030204" pitchFamily="34" charset="0"/>
                  </a:rPr>
                  <a:t>Approximation guarantee</a:t>
                </a:r>
                <a:br>
                  <a:rPr lang="en-HK" b="0" kern="0" dirty="0" smtClean="0">
                    <a:latin typeface="Calibri" panose="020F0502020204030204" pitchFamily="34" charset="0"/>
                  </a:rPr>
                </a:br>
                <a14:m>
                  <m:oMath xmlns:m="http://schemas.openxmlformats.org/officeDocument/2006/math" xmlns="">
                    <m:d>
                      <m:dPr>
                        <m:begChr m:val="|"/>
                        <m:endChr m:val="|"/>
                        <m:ctrlPr>
                          <a:rPr lang="en-HK" b="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HK" b="0" i="1" kern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  <m:t>∩</m:t>
                                </m:r>
                                <m: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</m:d>
                          </m:den>
                        </m:f>
                        <m:r>
                          <a:rPr lang="en-HK" b="0" i="1" kern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HK" b="0" i="1" kern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  <m:t>∩</m:t>
                                </m:r>
                                <m: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</m:d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HK" b="0" i="1" kern="0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</m:d>
                          </m:den>
                        </m:f>
                      </m:e>
                    </m:d>
                    <m:r>
                      <a:rPr lang="en-HK" b="0" i="1" kern="0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HK" b="0" i="1" kern="0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HK" b="0" kern="0" dirty="0" smtClean="0">
                    <a:latin typeface="Calibri" panose="020F0502020204030204" pitchFamily="34" charset="0"/>
                  </a:rPr>
                  <a:t/>
                </a:r>
                <a:br>
                  <a:rPr lang="en-HK" b="0" kern="0" dirty="0" smtClean="0">
                    <a:latin typeface="Calibri" panose="020F0502020204030204" pitchFamily="34" charset="0"/>
                  </a:rPr>
                </a:br>
                <a14:m>
                  <m:oMath xmlns:m="http://schemas.openxmlformats.org/officeDocument/2006/math" xmlns="">
                    <m:d>
                      <m:dPr>
                        <m:begChr m:val="|"/>
                        <m:endChr m:val="|"/>
                        <m:ctrlPr>
                          <a:rPr lang="en-HK" b="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kern="0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HK" b="0" i="1" kern="0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HK" b="0" i="1" kern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lang="en-HK" b="0" i="1" kern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HK" b="0" i="1" kern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kern="0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HK" b="0" i="1" kern="0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HK" b="0" i="1" kern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HK" b="0" i="1" kern="0" smtClean="0">
                        <a:latin typeface="Cambria Math" panose="02040503050406030204" pitchFamily="18" charset="0"/>
                      </a:rPr>
                      <m:t>⋅</m:t>
                    </m:r>
                    <m:f>
                      <m:fPr>
                        <m:ctrlPr>
                          <a:rPr lang="en-HK" b="0" i="1" kern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HK" b="0" i="1" kern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HK" b="0" i="1" kern="0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HK" b="0" i="1" kern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HK" b="0" i="1" kern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den>
                    </m:f>
                    <m:r>
                      <a:rPr lang="en-HK" b="0" i="1" kern="0" smtClean="0">
                        <a:latin typeface="Cambria Math" panose="02040503050406030204" pitchFamily="18" charset="0"/>
                      </a:rPr>
                      <m:t>±</m:t>
                    </m:r>
                    <m:r>
                      <a:rPr lang="en-HK" b="0" i="1" kern="0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HK" b="0" i="1" kern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b="0" kern="0" dirty="0">
                  <a:latin typeface="Calibri" panose="020F0502020204030204" pitchFamily="34" charset="0"/>
                </a:endParaRPr>
              </a:p>
              <a:p>
                <a:r>
                  <a:rPr lang="en-US" b="0" kern="0" dirty="0" smtClean="0">
                    <a:latin typeface="Calibri" panose="020F0502020204030204" pitchFamily="34" charset="0"/>
                  </a:rPr>
                  <a:t>Estimator </a:t>
                </a:r>
                <a14:m>
                  <m:oMath xmlns:m="http://schemas.openxmlformats.org/officeDocument/2006/math" xmlns=""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2|</m:t>
                    </m:r>
                    <m:r>
                      <a:rPr lang="en-HK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b="0" kern="0" dirty="0" smtClean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b="0" kern="0" dirty="0" smtClean="0">
                    <a:latin typeface="Calibri" panose="020F0502020204030204" pitchFamily="34" charset="0"/>
                  </a:rPr>
                  <a:t>is unbiased and has error at most 1</a:t>
                </a:r>
              </a:p>
              <a:p>
                <a:pPr lvl="1"/>
                <a14:m>
                  <m:oMath xmlns:m="http://schemas.openxmlformats.org/officeDocument/2006/math" xmlns=""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HK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∩</m:t>
                    </m:r>
                    <m:r>
                      <a:rPr lang="en-HK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b="0" kern="0" dirty="0" smtClean="0">
                    <a:latin typeface="Calibri" panose="020F0502020204030204" pitchFamily="34" charset="0"/>
                  </a:rPr>
                  <a:t> is even: </a:t>
                </a:r>
                <a14:m>
                  <m:oMath xmlns:m="http://schemas.openxmlformats.org/officeDocument/2006/math" xmlns=""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2|</m:t>
                    </m:r>
                    <m:r>
                      <a:rPr lang="en-HK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b="0" kern="0" dirty="0" smtClean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b="0" kern="0" dirty="0" smtClean="0">
                    <a:latin typeface="Calibri" panose="020F0502020204030204" pitchFamily="34" charset="0"/>
                  </a:rPr>
                  <a:t>has no error</a:t>
                </a:r>
              </a:p>
              <a:p>
                <a:pPr lvl="1"/>
                <a14:m>
                  <m:oMath xmlns:m="http://schemas.openxmlformats.org/officeDocument/2006/math" xmlns=""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HK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∩</m:t>
                    </m:r>
                    <m:r>
                      <a:rPr lang="en-HK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b="0" kern="0" dirty="0" smtClean="0">
                    <a:latin typeface="Calibri" panose="020F0502020204030204" pitchFamily="34" charset="0"/>
                  </a:rPr>
                  <a:t> is odd: </a:t>
                </a:r>
                <a14:m>
                  <m:oMath xmlns:m="http://schemas.openxmlformats.org/officeDocument/2006/math" xmlns=""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2|</m:t>
                    </m:r>
                    <m:r>
                      <a:rPr lang="en-HK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b="0" kern="0" dirty="0" smtClean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b="0" kern="0" dirty="0" smtClean="0">
                    <a:latin typeface="Calibri" panose="020F0502020204030204" pitchFamily="34" charset="0"/>
                  </a:rPr>
                  <a:t>has error </a:t>
                </a:r>
                <a:r>
                  <a:rPr lang="en-US" b="0" kern="0" dirty="0" smtClean="0">
                    <a:latin typeface="Calibri" panose="020F0502020204030204" pitchFamily="34" charset="0"/>
                    <a:sym typeface="Symbol" pitchFamily="18" charset="2"/>
                  </a:rPr>
                  <a:t></a:t>
                </a:r>
                <a:r>
                  <a:rPr lang="en-US" b="0" kern="0" dirty="0" smtClean="0">
                    <a:latin typeface="Calibri" panose="020F0502020204030204" pitchFamily="34" charset="0"/>
                  </a:rPr>
                  <a:t> 1</a:t>
                </a:r>
                <a:r>
                  <a:rPr lang="en-US" b="0" kern="0" dirty="0" smtClean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b="0" kern="0" dirty="0" smtClean="0">
                    <a:latin typeface="Calibri" panose="020F0502020204030204" pitchFamily="34" charset="0"/>
                  </a:rPr>
                  <a:t>with equal prob.</a:t>
                </a:r>
                <a:endParaRPr lang="en-US" b="0" kern="0" dirty="0" smtClean="0">
                  <a:solidFill>
                    <a:schemeClr val="bg2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251" y="1316123"/>
                <a:ext cx="8229600" cy="3941677"/>
              </a:xfrm>
              <a:prstGeom prst="rect">
                <a:avLst/>
              </a:prstGeom>
              <a:blipFill rotWithShape="0">
                <a:blip r:embed="rId2"/>
                <a:stretch>
                  <a:fillRect l="-1185" t="-17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/>
          <p:cNvSpPr/>
          <p:nvPr/>
        </p:nvSpPr>
        <p:spPr bwMode="auto">
          <a:xfrm>
            <a:off x="3657600" y="548640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31242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2672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4800600" y="5486400"/>
            <a:ext cx="152400" cy="152400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4102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2895600" y="5257800"/>
            <a:ext cx="2895600" cy="609600"/>
          </a:xfrm>
          <a:prstGeom prst="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25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Analysis: General Case</a:t>
            </a: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5722937" y="4507468"/>
            <a:ext cx="3268663" cy="1747838"/>
            <a:chOff x="2496" y="1920"/>
            <a:chExt cx="2880" cy="1536"/>
          </a:xfrm>
        </p:grpSpPr>
        <p:sp>
          <p:nvSpPr>
            <p:cNvPr id="9" name="Line 4"/>
            <p:cNvSpPr>
              <a:spLocks noChangeShapeType="1"/>
            </p:cNvSpPr>
            <p:nvPr/>
          </p:nvSpPr>
          <p:spPr bwMode="auto">
            <a:xfrm flipV="1">
              <a:off x="2592" y="2640"/>
              <a:ext cx="133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H="1" flipV="1">
              <a:off x="2784" y="2640"/>
              <a:ext cx="96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V="1">
              <a:off x="3360" y="2640"/>
              <a:ext cx="144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 flipH="1" flipV="1">
              <a:off x="3563" y="2640"/>
              <a:ext cx="133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V="1">
              <a:off x="4128" y="2640"/>
              <a:ext cx="155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H="1" flipV="1">
              <a:off x="4342" y="2640"/>
              <a:ext cx="170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V="1">
              <a:off x="4944" y="2640"/>
              <a:ext cx="118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 flipH="1" flipV="1">
              <a:off x="5121" y="2640"/>
              <a:ext cx="159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 flipV="1">
              <a:off x="2736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 flipH="1" flipV="1">
              <a:off x="3168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4272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 flipH="1" flipV="1">
              <a:off x="4704" y="2208"/>
              <a:ext cx="384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 flipV="1">
              <a:off x="3120" y="1954"/>
              <a:ext cx="768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 flipH="1" flipV="1">
              <a:off x="3888" y="1968"/>
              <a:ext cx="768" cy="2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3" name="Oval 18"/>
            <p:cNvSpPr>
              <a:spLocks noChangeArrowheads="1"/>
            </p:cNvSpPr>
            <p:nvPr/>
          </p:nvSpPr>
          <p:spPr bwMode="auto">
            <a:xfrm>
              <a:off x="2688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4" name="Oval 19"/>
            <p:cNvSpPr>
              <a:spLocks noChangeArrowheads="1"/>
            </p:cNvSpPr>
            <p:nvPr/>
          </p:nvSpPr>
          <p:spPr bwMode="auto">
            <a:xfrm>
              <a:off x="3504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4272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6" name="Oval 21"/>
            <p:cNvSpPr>
              <a:spLocks noChangeArrowheads="1"/>
            </p:cNvSpPr>
            <p:nvPr/>
          </p:nvSpPr>
          <p:spPr bwMode="auto">
            <a:xfrm>
              <a:off x="5040" y="254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7" name="Oval 22"/>
            <p:cNvSpPr>
              <a:spLocks noChangeArrowheads="1"/>
            </p:cNvSpPr>
            <p:nvPr/>
          </p:nvSpPr>
          <p:spPr bwMode="auto">
            <a:xfrm>
              <a:off x="4608" y="216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8" name="Oval 23"/>
            <p:cNvSpPr>
              <a:spLocks noChangeArrowheads="1"/>
            </p:cNvSpPr>
            <p:nvPr/>
          </p:nvSpPr>
          <p:spPr bwMode="auto">
            <a:xfrm>
              <a:off x="31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9" name="Oval 24"/>
            <p:cNvSpPr>
              <a:spLocks noChangeArrowheads="1"/>
            </p:cNvSpPr>
            <p:nvPr/>
          </p:nvSpPr>
          <p:spPr bwMode="auto">
            <a:xfrm>
              <a:off x="3840" y="192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30" name="Oval 25"/>
            <p:cNvSpPr>
              <a:spLocks noChangeArrowheads="1"/>
            </p:cNvSpPr>
            <p:nvPr/>
          </p:nvSpPr>
          <p:spPr bwMode="auto">
            <a:xfrm>
              <a:off x="2544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grpSp>
          <p:nvGrpSpPr>
            <p:cNvPr id="31" name="Group 26"/>
            <p:cNvGrpSpPr>
              <a:grpSpLocks/>
            </p:cNvGrpSpPr>
            <p:nvPr/>
          </p:nvGrpSpPr>
          <p:grpSpPr bwMode="auto">
            <a:xfrm>
              <a:off x="2496" y="3120"/>
              <a:ext cx="186" cy="336"/>
              <a:chOff x="2352" y="3168"/>
              <a:chExt cx="186" cy="336"/>
            </a:xfrm>
          </p:grpSpPr>
          <p:sp>
            <p:nvSpPr>
              <p:cNvPr id="60" name="Line 27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61" name="Line 28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2" name="Group 33"/>
            <p:cNvGrpSpPr>
              <a:grpSpLocks/>
            </p:cNvGrpSpPr>
            <p:nvPr/>
          </p:nvGrpSpPr>
          <p:grpSpPr bwMode="auto">
            <a:xfrm>
              <a:off x="2784" y="3120"/>
              <a:ext cx="186" cy="336"/>
              <a:chOff x="2352" y="3168"/>
              <a:chExt cx="186" cy="336"/>
            </a:xfrm>
          </p:grpSpPr>
          <p:sp>
            <p:nvSpPr>
              <p:cNvPr id="58" name="Line 30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9" name="Line 31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3" name="Group 32"/>
            <p:cNvGrpSpPr>
              <a:grpSpLocks/>
            </p:cNvGrpSpPr>
            <p:nvPr/>
          </p:nvGrpSpPr>
          <p:grpSpPr bwMode="auto">
            <a:xfrm>
              <a:off x="3264" y="3120"/>
              <a:ext cx="186" cy="336"/>
              <a:chOff x="2352" y="3168"/>
              <a:chExt cx="186" cy="336"/>
            </a:xfrm>
          </p:grpSpPr>
          <p:sp>
            <p:nvSpPr>
              <p:cNvPr id="56" name="Line 33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7" name="Line 34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4" name="Group 35"/>
            <p:cNvGrpSpPr>
              <a:grpSpLocks/>
            </p:cNvGrpSpPr>
            <p:nvPr/>
          </p:nvGrpSpPr>
          <p:grpSpPr bwMode="auto">
            <a:xfrm>
              <a:off x="3606" y="3120"/>
              <a:ext cx="186" cy="336"/>
              <a:chOff x="2352" y="3168"/>
              <a:chExt cx="186" cy="336"/>
            </a:xfrm>
          </p:grpSpPr>
          <p:sp>
            <p:nvSpPr>
              <p:cNvPr id="54" name="Line 36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5" name="Line 37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5" name="Group 38"/>
            <p:cNvGrpSpPr>
              <a:grpSpLocks/>
            </p:cNvGrpSpPr>
            <p:nvPr/>
          </p:nvGrpSpPr>
          <p:grpSpPr bwMode="auto">
            <a:xfrm>
              <a:off x="4428" y="3120"/>
              <a:ext cx="186" cy="336"/>
              <a:chOff x="2352" y="3168"/>
              <a:chExt cx="186" cy="336"/>
            </a:xfrm>
          </p:grpSpPr>
          <p:sp>
            <p:nvSpPr>
              <p:cNvPr id="52" name="Line 39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3" name="Line 40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6" name="Group 41"/>
            <p:cNvGrpSpPr>
              <a:grpSpLocks/>
            </p:cNvGrpSpPr>
            <p:nvPr/>
          </p:nvGrpSpPr>
          <p:grpSpPr bwMode="auto">
            <a:xfrm>
              <a:off x="5190" y="3120"/>
              <a:ext cx="186" cy="336"/>
              <a:chOff x="2352" y="3168"/>
              <a:chExt cx="186" cy="336"/>
            </a:xfrm>
          </p:grpSpPr>
          <p:sp>
            <p:nvSpPr>
              <p:cNvPr id="50" name="Line 42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51" name="Line 43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7" name="Group 44"/>
            <p:cNvGrpSpPr>
              <a:grpSpLocks/>
            </p:cNvGrpSpPr>
            <p:nvPr/>
          </p:nvGrpSpPr>
          <p:grpSpPr bwMode="auto">
            <a:xfrm>
              <a:off x="4848" y="3120"/>
              <a:ext cx="186" cy="336"/>
              <a:chOff x="2352" y="3168"/>
              <a:chExt cx="186" cy="336"/>
            </a:xfrm>
          </p:grpSpPr>
          <p:sp>
            <p:nvSpPr>
              <p:cNvPr id="48" name="Line 45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49" name="Line 46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38" name="Group 47"/>
            <p:cNvGrpSpPr>
              <a:grpSpLocks/>
            </p:cNvGrpSpPr>
            <p:nvPr/>
          </p:nvGrpSpPr>
          <p:grpSpPr bwMode="auto">
            <a:xfrm>
              <a:off x="4038" y="3120"/>
              <a:ext cx="186" cy="336"/>
              <a:chOff x="2352" y="3168"/>
              <a:chExt cx="186" cy="336"/>
            </a:xfrm>
          </p:grpSpPr>
          <p:sp>
            <p:nvSpPr>
              <p:cNvPr id="46" name="Line 48"/>
              <p:cNvSpPr>
                <a:spLocks noChangeShapeType="1"/>
              </p:cNvSpPr>
              <p:nvPr/>
            </p:nvSpPr>
            <p:spPr bwMode="auto">
              <a:xfrm flipV="1">
                <a:off x="2352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  <p:sp>
            <p:nvSpPr>
              <p:cNvPr id="47" name="Line 49"/>
              <p:cNvSpPr>
                <a:spLocks noChangeShapeType="1"/>
              </p:cNvSpPr>
              <p:nvPr/>
            </p:nvSpPr>
            <p:spPr bwMode="auto">
              <a:xfrm flipH="1" flipV="1">
                <a:off x="2448" y="3168"/>
                <a:ext cx="90" cy="3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>
                  <a:solidFill>
                    <a:schemeClr val="bg2"/>
                  </a:solidFill>
                </a:endParaRPr>
              </a:p>
            </p:txBody>
          </p:sp>
        </p:grpSp>
        <p:sp>
          <p:nvSpPr>
            <p:cNvPr id="39" name="Oval 50"/>
            <p:cNvSpPr>
              <a:spLocks noChangeArrowheads="1"/>
            </p:cNvSpPr>
            <p:nvPr/>
          </p:nvSpPr>
          <p:spPr bwMode="auto">
            <a:xfrm>
              <a:off x="2832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0" name="Oval 51"/>
            <p:cNvSpPr>
              <a:spLocks noChangeArrowheads="1"/>
            </p:cNvSpPr>
            <p:nvPr/>
          </p:nvSpPr>
          <p:spPr bwMode="auto">
            <a:xfrm>
              <a:off x="3312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1" name="Oval 52"/>
            <p:cNvSpPr>
              <a:spLocks noChangeArrowheads="1"/>
            </p:cNvSpPr>
            <p:nvPr/>
          </p:nvSpPr>
          <p:spPr bwMode="auto">
            <a:xfrm>
              <a:off x="3648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2" name="Oval 53"/>
            <p:cNvSpPr>
              <a:spLocks noChangeArrowheads="1"/>
            </p:cNvSpPr>
            <p:nvPr/>
          </p:nvSpPr>
          <p:spPr bwMode="auto">
            <a:xfrm>
              <a:off x="4080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3" name="Oval 54"/>
            <p:cNvSpPr>
              <a:spLocks noChangeArrowheads="1"/>
            </p:cNvSpPr>
            <p:nvPr/>
          </p:nvSpPr>
          <p:spPr bwMode="auto">
            <a:xfrm>
              <a:off x="4464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4" name="Oval 55"/>
            <p:cNvSpPr>
              <a:spLocks noChangeArrowheads="1"/>
            </p:cNvSpPr>
            <p:nvPr/>
          </p:nvSpPr>
          <p:spPr bwMode="auto">
            <a:xfrm>
              <a:off x="4896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45" name="Oval 56"/>
            <p:cNvSpPr>
              <a:spLocks noChangeArrowheads="1"/>
            </p:cNvSpPr>
            <p:nvPr/>
          </p:nvSpPr>
          <p:spPr bwMode="auto">
            <a:xfrm>
              <a:off x="5232" y="302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</p:grpSp>
      <p:sp>
        <p:nvSpPr>
          <p:cNvPr id="6" name="Oval 57"/>
          <p:cNvSpPr>
            <a:spLocks noChangeArrowheads="1"/>
          </p:cNvSpPr>
          <p:nvPr/>
        </p:nvSpPr>
        <p:spPr bwMode="auto">
          <a:xfrm>
            <a:off x="7183437" y="4431268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0" tIns="0" rIns="0" bIns="0" anchor="ctr"/>
          <a:lstStyle/>
          <a:p>
            <a:endParaRPr lang="en-US">
              <a:solidFill>
                <a:schemeClr val="bg2"/>
              </a:solidFill>
            </a:endParaRPr>
          </a:p>
        </p:txBody>
      </p:sp>
      <p:cxnSp>
        <p:nvCxnSpPr>
          <p:cNvPr id="63" name="Straight Arrow Connector 62"/>
          <p:cNvCxnSpPr/>
          <p:nvPr/>
        </p:nvCxnSpPr>
        <p:spPr bwMode="auto">
          <a:xfrm rot="5400000" flipH="1" flipV="1">
            <a:off x="6840537" y="5536168"/>
            <a:ext cx="990600" cy="1588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bg2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4592637" y="603146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chemeClr val="bg2"/>
                </a:solidFill>
                <a:latin typeface="+mn-lt"/>
              </a:rPr>
              <a:t>Level 1</a:t>
            </a:r>
            <a:endParaRPr lang="en-US" b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592637" y="557426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chemeClr val="bg2"/>
                </a:solidFill>
                <a:latin typeface="+mn-lt"/>
              </a:rPr>
              <a:t>Level 2</a:t>
            </a:r>
            <a:endParaRPr lang="en-US" b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592637" y="510540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chemeClr val="bg2"/>
                </a:solidFill>
                <a:latin typeface="+mn-lt"/>
              </a:rPr>
              <a:t>Level 3</a:t>
            </a:r>
            <a:endParaRPr lang="en-US" b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592637" y="458366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solidFill>
                  <a:schemeClr val="bg2"/>
                </a:solidFill>
                <a:latin typeface="+mn-lt"/>
              </a:rPr>
              <a:t>Level 4</a:t>
            </a:r>
            <a:endParaRPr lang="en-US" b="0" dirty="0">
              <a:solidFill>
                <a:schemeClr val="bg2"/>
              </a:solidFill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Content Placeholder 2"/>
              <p:cNvSpPr txBox="1">
                <a:spLocks/>
              </p:cNvSpPr>
              <p:nvPr/>
            </p:nvSpPr>
            <p:spPr bwMode="auto">
              <a:xfrm>
                <a:off x="544033" y="1201640"/>
                <a:ext cx="8458200" cy="32204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Symbol" pitchFamily="18" charset="2"/>
                  <a:buChar char="¨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80000"/>
                  <a:buFont typeface="Arial" charset="0"/>
                  <a:buChar char="–"/>
                  <a:defRPr sz="22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¨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b="0" kern="0" dirty="0" smtClean="0">
                    <a:latin typeface="Calibri" panose="020F0502020204030204" pitchFamily="34" charset="0"/>
                  </a:rPr>
                  <a:t>Consider </a:t>
                </a:r>
                <a14:m>
                  <m:oMath xmlns:m="http://schemas.openxmlformats.org/officeDocument/2006/math" xmlns=""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b="0" kern="0" dirty="0" err="1" smtClean="0">
                    <a:latin typeface="Calibri" panose="020F0502020204030204" pitchFamily="34" charset="0"/>
                  </a:rPr>
                  <a:t>’th</a:t>
                </a:r>
                <a:r>
                  <a:rPr lang="en-US" b="0" kern="0" dirty="0" smtClean="0">
                    <a:latin typeface="Calibri" panose="020F0502020204030204" pitchFamily="34" charset="0"/>
                  </a:rPr>
                  <a:t> merge at level </a:t>
                </a:r>
                <a14:m>
                  <m:oMath xmlns:m="http://schemas.openxmlformats.org/officeDocument/2006/math" xmlns=""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b="0" kern="0" dirty="0" smtClean="0">
                    <a:latin typeface="Calibri" panose="020F0502020204030204" pitchFamily="34" charset="0"/>
                  </a:rPr>
                  <a:t> of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b="0" kern="0" dirty="0" smtClean="0">
                    <a:latin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b="0" kern="0" dirty="0" smtClean="0">
                    <a:latin typeface="Calibri" panose="020F0502020204030204" pitchFamily="34" charset="0"/>
                  </a:rPr>
                  <a:t> to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0" kern="0" baseline="30000" dirty="0" smtClean="0">
                  <a:solidFill>
                    <a:schemeClr val="bg2"/>
                  </a:solidFill>
                  <a:latin typeface="Calibri" panose="020F0502020204030204" pitchFamily="34" charset="0"/>
                </a:endParaRPr>
              </a:p>
              <a:p>
                <a:pPr lvl="1"/>
                <a:r>
                  <a:rPr lang="en-US" b="0" kern="0" dirty="0" smtClean="0">
                    <a:latin typeface="Calibri" panose="020F0502020204030204" pitchFamily="34" charset="0"/>
                  </a:rPr>
                  <a:t>Estimate is </a:t>
                </a:r>
                <a14:m>
                  <m:oMath xmlns:m="http://schemas.openxmlformats.org/officeDocument/2006/math" xmlns="">
                    <m:sSup>
                      <m:sSupPr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⋅|</m:t>
                    </m:r>
                    <m:r>
                      <a:rPr lang="en-HK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∩</m:t>
                    </m:r>
                    <m:sSub>
                      <m:sSubPr>
                        <m:ctrlP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| </m:t>
                    </m:r>
                  </m:oMath>
                </a14:m>
                <a:endParaRPr lang="en-US" b="0" kern="0" dirty="0" smtClean="0">
                  <a:solidFill>
                    <a:schemeClr val="bg2"/>
                  </a:solidFill>
                  <a:latin typeface="Calibri" panose="020F0502020204030204" pitchFamily="34" charset="0"/>
                </a:endParaRPr>
              </a:p>
              <a:p>
                <a:pPr lvl="1"/>
                <a:r>
                  <a:rPr lang="en-US" b="0" kern="0" dirty="0" smtClean="0">
                    <a:latin typeface="Calibri" panose="020F0502020204030204" pitchFamily="34" charset="0"/>
                  </a:rPr>
                  <a:t>Error introduced is </a:t>
                </a:r>
                <a:br>
                  <a:rPr lang="en-US" b="0" kern="0" dirty="0" smtClean="0">
                    <a:latin typeface="Calibri" panose="020F0502020204030204" pitchFamily="34" charset="0"/>
                  </a:rPr>
                </a:br>
                <a14:m>
                  <m:oMath xmlns:m="http://schemas.openxmlformats.org/officeDocument/2006/math" xmlns="">
                    <m:sSub>
                      <m:sSubPr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kern="0" dirty="0" err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kern="0" baseline="3000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begChr m:val="|"/>
                        <m:endChr m:val="|"/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∩</m:t>
                        </m:r>
                        <m:sSub>
                          <m:sSubPr>
                            <m:ctrlPr>
                              <a:rPr lang="en-HK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HK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HK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∩</m:t>
                            </m:r>
                            <m:d>
                              <m:dPr>
                                <m:ctrlPr>
                                  <a:rPr lang="en-US" b="0" i="1" kern="0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HK" b="0" i="1" kern="0" dirty="0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HK" b="0" i="1" kern="0" dirty="0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HK" b="0" i="1" kern="0" dirty="0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kern="0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∪</m:t>
                                </m:r>
                                <m:sSub>
                                  <m:sSubPr>
                                    <m:ctrlPr>
                                      <a:rPr lang="en-HK" b="0" i="1" kern="0" dirty="0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HK" b="0" i="1" kern="0" dirty="0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</m:e>
                                  <m:sub>
                                    <m:r>
                                      <a:rPr lang="en-HK" b="0" i="1" kern="0" dirty="0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d>
                  </m:oMath>
                </a14:m>
                <a:endParaRPr lang="en-HK" b="0" kern="0" dirty="0" smtClean="0">
                  <a:solidFill>
                    <a:schemeClr val="bg2"/>
                  </a:solidFill>
                  <a:latin typeface="Calibri" panose="020F0502020204030204" pitchFamily="34" charset="0"/>
                </a:endParaRPr>
              </a:p>
              <a:p>
                <a:pPr marL="457200" lvl="1" indent="0">
                  <a:buNone/>
                </a:pPr>
                <a:r>
                  <a:rPr lang="en-US" b="0" kern="0" dirty="0" smtClean="0">
                    <a:latin typeface="Calibri" panose="020F0502020204030204" pitchFamily="34" charset="0"/>
                  </a:rPr>
                  <a:t>		(new estimate)             (old estimate)</a:t>
                </a:r>
              </a:p>
              <a:p>
                <a:pPr lvl="1"/>
                <a:r>
                  <a:rPr lang="en-US" b="0" kern="0" dirty="0" smtClean="0">
                    <a:latin typeface="Calibri" panose="020F0502020204030204" pitchFamily="34" charset="0"/>
                  </a:rPr>
                  <a:t>Absolute error </a:t>
                </a:r>
                <a14:m>
                  <m:oMath xmlns:m="http://schemas.openxmlformats.org/officeDocument/2006/math" xmlns="">
                    <m:d>
                      <m:dPr>
                        <m:begChr m:val="|"/>
                        <m:endChr m:val="|"/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kern="0" dirty="0" err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b="0" kern="0" baseline="-25000" dirty="0" smtClean="0">
                    <a:solidFill>
                      <a:schemeClr val="bg2"/>
                    </a:solidFill>
                    <a:latin typeface="Calibri" panose="020F0502020204030204" pitchFamily="34" charset="0"/>
                  </a:rPr>
                  <a:t>  </a:t>
                </a:r>
                <a:r>
                  <a:rPr lang="en-US" b="0" kern="0" dirty="0" smtClean="0">
                    <a:latin typeface="Calibri" panose="020F0502020204030204" pitchFamily="34" charset="0"/>
                  </a:rPr>
                  <a:t>by previous argument</a:t>
                </a:r>
              </a:p>
              <a:p>
                <a:r>
                  <a:rPr lang="en-US" b="0" kern="0" dirty="0" smtClean="0">
                    <a:latin typeface="Calibri" panose="020F0502020204030204" pitchFamily="34" charset="0"/>
                  </a:rPr>
                  <a:t>Total error over all </a:t>
                </a:r>
                <a14:m>
                  <m:oMath xmlns:m="http://schemas.openxmlformats.org/officeDocument/2006/math" xmlns=""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b="0" kern="0" dirty="0" smtClean="0">
                    <a:latin typeface="Calibri" panose="020F0502020204030204" pitchFamily="34" charset="0"/>
                  </a:rPr>
                  <a:t> levels:</a:t>
                </a:r>
              </a:p>
              <a:p>
                <a:pPr lvl="1"/>
                <a14:m>
                  <m:oMath xmlns:m="http://schemas.openxmlformats.org/officeDocument/2006/math" xmlns=""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</m:t>
                        </m:r>
                      </m:e>
                      <m:sub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𝑖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,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kern="0" dirty="0" err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</m:t>
                        </m:r>
                      </m:e>
                      <m:sub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1≤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𝑖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≤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h</m:t>
                        </m:r>
                      </m:sub>
                    </m:sSub>
                    <m:sSub>
                      <m:sSubPr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</m:t>
                        </m:r>
                      </m:e>
                      <m:sub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1≤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𝑗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≤</m:t>
                        </m:r>
                        <m:sSup>
                          <m:sSupPr>
                            <m:ctrlP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pPr>
                          <m:e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h</m:t>
                            </m:r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−</m:t>
                            </m:r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𝑖</m:t>
                            </m:r>
                            <m:r>
                              <a:rPr lang="en-US" b="0" i="1" kern="0" dirty="0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 </m:t>
                            </m:r>
                          </m:sup>
                        </m:sSup>
                      </m:sub>
                    </m:sSub>
                    <m:sSub>
                      <m:sSubPr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b="0" i="1" kern="0" dirty="0" err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𝑋</m:t>
                        </m:r>
                      </m:e>
                      <m:sub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𝑖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,</m:t>
                        </m:r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𝑗</m:t>
                        </m:r>
                      </m:sub>
                    </m:sSub>
                  </m:oMath>
                </a14:m>
                <a:endParaRPr lang="en-US" b="0" kern="0" baseline="-25000" dirty="0" smtClean="0">
                  <a:solidFill>
                    <a:schemeClr val="bg2"/>
                  </a:solidFill>
                  <a:latin typeface="Calibri" panose="020F0502020204030204" pitchFamily="34" charset="0"/>
                  <a:sym typeface="Symbol" pitchFamily="18" charset="2"/>
                </a:endParaRPr>
              </a:p>
              <a:p>
                <a:pPr lvl="1"/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US" b="0" i="0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Var</m:t>
                    </m:r>
                    <m:d>
                      <m:dPr>
                        <m:begChr m:val="["/>
                        <m:endChr m:val="]"/>
                        <m:ctrlP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𝑀</m:t>
                        </m:r>
                      </m:e>
                    </m:d>
                    <m:r>
                      <a:rPr lang="en-HK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=</m:t>
                    </m:r>
                    <m:r>
                      <a:rPr lang="en-HK" b="0" i="1" kern="0" dirty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  <a:sym typeface="Symbol" pitchFamily="18" charset="2"/>
                      </a:rPr>
                      <m:t>𝑂</m:t>
                    </m:r>
                    <m:d>
                      <m:dPr>
                        <m:ctrlPr>
                          <a:rPr lang="en-HK" b="0" i="1" kern="0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HK" b="0" i="1" kern="0" dirty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HK" b="0" i="1" kern="0" dirty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</m:ctrlPr>
                              </m:dPr>
                              <m:e>
                                <m:r>
                                  <a:rPr lang="en-HK" b="0" i="1" kern="0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𝑛</m:t>
                                </m:r>
                                <m:r>
                                  <a:rPr lang="en-HK" b="0" i="1" kern="0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/</m:t>
                                </m:r>
                                <m:r>
                                  <a:rPr lang="en-HK" b="0" i="1" kern="0" dirty="0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𝑠</m:t>
                                </m:r>
                              </m:e>
                            </m:d>
                          </m:e>
                          <m:sup>
                            <m:r>
                              <a:rPr lang="en-HK" b="0" i="1" kern="0" dirty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b="0" kern="0" dirty="0" smtClean="0">
                  <a:latin typeface="Calibri" panose="020F0502020204030204" pitchFamily="34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6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4033" y="1201640"/>
                <a:ext cx="8458200" cy="3220415"/>
              </a:xfrm>
              <a:prstGeom prst="rect">
                <a:avLst/>
              </a:prstGeom>
              <a:blipFill rotWithShape="0">
                <a:blip r:embed="rId2"/>
                <a:stretch>
                  <a:fillRect l="-1153" t="-2083" b="-2272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46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Analysis: Azuma-</a:t>
            </a:r>
            <a:r>
              <a:rPr lang="en-US" dirty="0" err="1" smtClean="0"/>
              <a:t>Hoeffding</a:t>
            </a: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4495800"/>
              </a:xfrm>
            </p:spPr>
            <p:txBody>
              <a:bodyPr/>
              <a:lstStyle/>
              <a:p>
                <a:r>
                  <a:rPr lang="en-US" dirty="0" smtClean="0">
                    <a:sym typeface="Symbol" pitchFamily="18" charset="2"/>
                  </a:rPr>
                  <a:t>The errors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baseline="-25000" dirty="0" smtClean="0">
                    <a:solidFill>
                      <a:schemeClr val="bg2"/>
                    </a:solidFill>
                  </a:rPr>
                  <a:t> </a:t>
                </a:r>
                <a:r>
                  <a:rPr lang="en-US" dirty="0" smtClean="0">
                    <a:sym typeface="Symbol" pitchFamily="18" charset="2"/>
                  </a:rPr>
                  <a:t>are not independent</a:t>
                </a:r>
              </a:p>
              <a:p>
                <a:r>
                  <a:rPr lang="en-US" dirty="0" smtClean="0">
                    <a:sym typeface="Symbol" pitchFamily="18" charset="2"/>
                  </a:rPr>
                  <a:t>Let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 smtClean="0"/>
                  <a:t> be the prefix sums of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 smtClean="0"/>
                  <a:t>’s</a:t>
                </a:r>
              </a:p>
              <a:p>
                <a:pPr lvl="1"/>
                <a:r>
                  <a:rPr lang="en-US" dirty="0" smtClean="0"/>
                  <a:t>The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US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 smtClean="0"/>
                  <a:t>’s form a martingale</a:t>
                </a:r>
              </a:p>
              <a:p>
                <a:r>
                  <a:rPr lang="en-US" dirty="0" smtClean="0">
                    <a:sym typeface="Symbol" pitchFamily="18" charset="2"/>
                  </a:rPr>
                  <a:t>Azuma-</a:t>
                </a:r>
                <a:r>
                  <a:rPr lang="en-US" dirty="0" err="1" smtClean="0">
                    <a:sym typeface="Symbol" pitchFamily="18" charset="2"/>
                  </a:rPr>
                  <a:t>Hoeffding</a:t>
                </a:r>
                <a:r>
                  <a:rPr lang="en-US" dirty="0" smtClean="0">
                    <a:sym typeface="Symbol" pitchFamily="18" charset="2"/>
                  </a:rPr>
                  <a:t>: If </a:t>
                </a:r>
                <a14:m>
                  <m:oMath xmlns:m="http://schemas.openxmlformats.org/officeDocument/2006/math" xmlns="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ℓ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ℓ−1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sym typeface="Symbol" pitchFamily="18" charset="2"/>
                      </a:rPr>
                      <m:t>≤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 smtClean="0">
                    <a:sym typeface="Symbol" pitchFamily="18" charset="2"/>
                  </a:rPr>
                  <a:t>, then</a:t>
                </a:r>
                <a:r>
                  <a:rPr lang="en-US" dirty="0">
                    <a:sym typeface="Symbol" pitchFamily="18" charset="2"/>
                  </a:rPr>
                  <a:t/>
                </a:r>
                <a:br>
                  <a:rPr lang="en-US" dirty="0">
                    <a:sym typeface="Symbol" pitchFamily="18" charset="2"/>
                  </a:rPr>
                </a:br>
                <a14:m>
                  <m:oMath xmlns:m="http://schemas.openxmlformats.org/officeDocument/2006/math" xmlns="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sym typeface="Symbol" pitchFamily="18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sym typeface="Symbol" pitchFamily="18" charset="2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sym typeface="Symbol" pitchFamily="18" charset="2"/>
                                      </a:rPr>
                                      <m:t>𝑚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sym typeface="Symbol" pitchFamily="18" charset="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sym typeface="Symbol" pitchFamily="18" charset="2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sym typeface="Symbol" pitchFamily="18" charset="2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𝛽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  <m:t>≤2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exp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𝛽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/(2∑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ℓ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  <m:t>))</m:t>
                            </m:r>
                          </m:e>
                        </m:func>
                      </m:e>
                    </m:func>
                  </m:oMath>
                </a14:m>
                <a:endParaRPr lang="en-US" dirty="0">
                  <a:sym typeface="Symbol" pitchFamily="18" charset="2"/>
                </a:endParaRPr>
              </a:p>
              <a:p>
                <a:endParaRPr lang="en-HK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 failure probability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unc>
                      <m:funcPr>
                        <m:ctrlPr>
                          <a:rPr lang="en-HK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HK" b="0" i="0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exp</m:t>
                        </m:r>
                      </m:fName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(−</m:t>
                        </m:r>
                        <m:sSup>
                          <m:sSupPr>
                            <m:ctrlPr>
                              <a:rPr lang="en-HK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HK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𝜀</m:t>
                                </m:r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𝑠</m:t>
                                </m:r>
                              </m:e>
                            </m:d>
                          </m:e>
                          <m:sup>
                            <m:r>
                              <a:rPr lang="en-HK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HK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)</m:t>
                        </m:r>
                      </m:e>
                    </m:func>
                  </m:oMath>
                </a14:m>
                <a:endParaRPr lang="en-US" dirty="0" smtClean="0"/>
              </a:p>
              <a:p>
                <a:r>
                  <a:rPr lang="en-US" dirty="0" smtClean="0"/>
                  <a:t>Set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unc>
                          <m:func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HK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den>
                            </m:f>
                          </m:e>
                        </m:func>
                      </m:e>
                    </m:rad>
                  </m:oMath>
                </a14:m>
                <a:r>
                  <a:rPr lang="en-US" dirty="0" smtClean="0"/>
                  <a:t> to get failure probability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endParaRPr lang="en-HK" b="0" dirty="0" smtClean="0"/>
              </a:p>
              <a:p>
                <a:r>
                  <a:rPr lang="en-HK" dirty="0" smtClean="0"/>
                  <a:t>Enough to consider </a:t>
                </a:r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HK" b="0" i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HK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1/</m:t>
                    </m:r>
                    <m:sSup>
                      <m:sSup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HK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HK" b="0" dirty="0" smtClean="0"/>
                  <a:t> ranges </a:t>
                </a:r>
                <a:endParaRPr lang="en-HK" b="0" i="1" dirty="0" smtClean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1"/>
                <a:r>
                  <a:rPr lang="en-HK" b="0" dirty="0" smtClean="0">
                    <a:sym typeface="Wingdings" panose="05000000000000000000" pitchFamily="2" charset="2"/>
                  </a:rPr>
                  <a:t>Set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  <m:r>
                      <a:rPr lang="en-HK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HK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𝜀</m:t>
                        </m:r>
                      </m:e>
                      <m:sup>
                        <m:r>
                          <a:rPr lang="en-HK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HK" b="0" dirty="0" smtClean="0"/>
                  <a:t> and apply union bound</a:t>
                </a:r>
              </a:p>
            </p:txBody>
          </p:sp>
        </mc:Choice>
        <mc:Fallback xmlns="">
          <p:sp>
            <p:nvSpPr>
              <p:cNvPr id="1945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4495800"/>
              </a:xfrm>
              <a:blipFill rotWithShape="0">
                <a:blip r:embed="rId2"/>
                <a:stretch>
                  <a:fillRect l="-444" t="-949" b="-9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F24D604-355C-4B75-9E64-47B48F0ECA3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060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2: Distributed Data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Data partitioned on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 smtClean="0"/>
                  <a:t> nodes</a:t>
                </a:r>
              </a:p>
              <a:p>
                <a:r>
                  <a:rPr lang="en-US" dirty="0" smtClean="0"/>
                  <a:t>Each node reduces its data to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 smtClean="0"/>
                  <a:t> using paired sampling, and send to coordinator </a:t>
                </a:r>
              </a:p>
              <a:p>
                <a:r>
                  <a:rPr lang="en-US" dirty="0" smtClean="0"/>
                  <a:t>Each node can have variance </a:t>
                </a:r>
                <a14:m>
                  <m:oMath xmlns:m="http://schemas.openxmlformats.org/officeDocument/2006/math" xmlns="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HK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 xmlns="">
                    <m:func>
                      <m:func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HK" b="0" i="0" smtClean="0">
                            <a:latin typeface="Cambria Math" panose="02040503050406030204" pitchFamily="18" charset="0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  <m:t>𝜀</m:t>
                                    </m:r>
                                    <m:r>
                                      <a:rPr lang="en-HK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func>
                  </m:oMath>
                </a14:m>
                <a:r>
                  <a:rPr lang="en-US" dirty="0" smtClean="0"/>
                  <a:t> </a:t>
                </a:r>
                <a:r>
                  <a:rPr lang="en-US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HK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  <m:rad>
                          <m:radPr>
                            <m:degHide m:val="on"/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HK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rad>
                      </m:den>
                    </m:f>
                    <m:rad>
                      <m:radPr>
                        <m:degHide m:val="on"/>
                        <m:ctrlPr>
                          <a:rPr lang="en-HK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unc>
                          <m:funcPr>
                            <m:ctrlPr>
                              <a:rPr lang="en-HK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HK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HK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HK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HK" i="1">
                                    <a:latin typeface="Cambria Math" panose="02040503050406030204" pitchFamily="18" charset="0"/>
                                  </a:rPr>
                                  <m:t>𝛿</m:t>
                                </m:r>
                              </m:den>
                            </m:f>
                          </m:e>
                        </m:func>
                      </m:e>
                    </m:rad>
                  </m:oMath>
                </a14:m>
                <a:endParaRPr lang="en-US" dirty="0" smtClean="0"/>
              </a:p>
              <a:p>
                <a:r>
                  <a:rPr lang="en-US" dirty="0" smtClean="0"/>
                  <a:t>Communication cost: </a:t>
                </a:r>
                <a14:m>
                  <m:oMath xmlns:m="http://schemas.openxmlformats.org/officeDocument/2006/math" xmlns="">
                    <m:acc>
                      <m:accPr>
                        <m:chr m:val="̃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HK" b="0" i="1" dirty="0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rad>
                    <m:r>
                      <a:rPr lang="en-US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Best possible (even under the blackboard model)</a:t>
                </a:r>
              </a:p>
              <a:p>
                <a:r>
                  <a:rPr lang="en-HK" dirty="0" smtClean="0"/>
                  <a:t>Deterministic lower bound </a:t>
                </a:r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HK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44" t="-1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315200" y="6172200"/>
            <a:ext cx="1494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smtClean="0">
                <a:latin typeface="Calibri" panose="020F0502020204030204" pitchFamily="34" charset="0"/>
              </a:rPr>
              <a:t>[Huang, Yi 14]</a:t>
            </a:r>
            <a:endParaRPr lang="en-US" b="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056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9" y="3088185"/>
            <a:ext cx="3857625" cy="341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ym typeface="Symbol"/>
              </a:rPr>
              <a:t>Generalization to Multi-dimensions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81012" y="1143000"/>
                <a:ext cx="8229600" cy="4572000"/>
              </a:xfrm>
            </p:spPr>
            <p:txBody>
              <a:bodyPr/>
              <a:lstStyle/>
              <a:p>
                <a:r>
                  <a:rPr lang="en-US" dirty="0" smtClean="0">
                    <a:sym typeface="Symbol" pitchFamily="18" charset="2"/>
                  </a:rPr>
                  <a:t>For any range </a:t>
                </a:r>
                <a14:m>
                  <m:oMath xmlns:m="http://schemas.openxmlformats.org/officeDocument/2006/math" xmlns="">
                    <m:r>
                      <a:rPr lang="en-US" i="1" dirty="0" smtClean="0">
                        <a:latin typeface="Cambria Math" panose="02040503050406030204" pitchFamily="18" charset="0"/>
                        <a:sym typeface="Symbol" pitchFamily="18" charset="2"/>
                      </a:rPr>
                      <m:t>𝑅</m:t>
                    </m:r>
                  </m:oMath>
                </a14:m>
                <a:r>
                  <a:rPr lang="en-US" dirty="0" smtClean="0">
                    <a:sym typeface="Symbol" pitchFamily="18" charset="2"/>
                  </a:rPr>
                  <a:t> in a </a:t>
                </a:r>
                <a:r>
                  <a:rPr lang="en-US" dirty="0" smtClean="0">
                    <a:solidFill>
                      <a:srgbClr val="C00000"/>
                    </a:solidFill>
                    <a:sym typeface="Symbol" pitchFamily="18" charset="2"/>
                  </a:rPr>
                  <a:t>range space</a:t>
                </a:r>
                <a:r>
                  <a:rPr lang="en-US" dirty="0" smtClean="0">
                    <a:sym typeface="Symbol" pitchFamily="18" charset="2"/>
                  </a:rPr>
                  <a:t> (e.g., circles or rectangles),</a:t>
                </a:r>
              </a:p>
              <a:p>
                <a:pPr marL="457200" lvl="1" indent="0" algn="ctr" eaLnBrk="1" hangingPunct="1">
                  <a:buNone/>
                </a:pPr>
                <a14:m>
                  <m:oMathPara xmlns:m="http://schemas.openxmlformats.org/officeDocument/2006/math" xmlns="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HK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HK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HK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HK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HK" i="1">
                                      <a:latin typeface="Cambria Math" panose="02040503050406030204" pitchFamily="18" charset="0"/>
                                    </a:rPr>
                                    <m:t>∩</m:t>
                                  </m:r>
                                  <m:r>
                                    <a:rPr lang="en-HK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HK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HK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d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HK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HK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HK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>
                                    <a:rPr lang="en-HK" i="1">
                                      <a:latin typeface="Cambria Math" panose="02040503050406030204" pitchFamily="18" charset="0"/>
                                    </a:rPr>
                                    <m:t>∩</m:t>
                                  </m:r>
                                  <m:r>
                                    <a:rPr lang="en-HK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HK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HK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</m:d>
                            </m:den>
                          </m:f>
                        </m:e>
                      </m:d>
                      <m:r>
                        <a:rPr lang="en-HK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HK" i="1">
                          <a:latin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dirty="0" smtClean="0">
                  <a:sym typeface="Symbol" pitchFamily="18" charset="2"/>
                </a:endParaRPr>
              </a:p>
              <a:p>
                <a:r>
                  <a:rPr lang="en-US" dirty="0" smtClean="0">
                    <a:sym typeface="Symbol" pitchFamily="18" charset="2"/>
                  </a:rPr>
                  <a:t>Applications in data mining, machine learning, numerical integration, Monte Carlo simulations, …</a:t>
                </a:r>
                <a:endParaRPr 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1012" y="1143000"/>
                <a:ext cx="8229600" cy="4572000"/>
              </a:xfrm>
              <a:blipFill>
                <a:blip r:embed="rId4"/>
                <a:stretch>
                  <a:fillRect l="-519" t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4FAF2C-959D-40A8-B386-6EBAA6BBFDC5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12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Reduce: Low-Discrepancy Coloring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4572000"/>
              </a:xfrm>
            </p:spPr>
            <p:txBody>
              <a:bodyPr/>
              <a:lstStyle/>
              <a:p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 smtClean="0"/>
                  <a:t>: a set of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 smtClean="0"/>
                  <a:t> in </a:t>
                </a:r>
                <a14:m>
                  <m:oMath xmlns:m="http://schemas.openxmlformats.org/officeDocument/2006/math" xmlns="">
                    <m:r>
                      <a:rPr lang="en-US" b="1" i="0" smtClean="0">
                        <a:effectLst/>
                        <a:latin typeface="Cambria Math" panose="02040503050406030204" pitchFamily="18" charset="0"/>
                      </a:rPr>
                      <m:t>𝐑</m:t>
                    </m:r>
                    <m:r>
                      <a:rPr lang="en-US" b="0" i="1" baseline="3000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baseline="30000" dirty="0" smtClean="0"/>
              </a:p>
              <a:p>
                <a:r>
                  <a:rPr lang="en-US" dirty="0"/>
                  <a:t>C</a:t>
                </a:r>
                <a:r>
                  <a:rPr lang="en-US" dirty="0" smtClean="0"/>
                  <a:t>oloring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→{−1,+1}</m:t>
                    </m:r>
                  </m:oMath>
                </a14:m>
                <a:r>
                  <a:rPr lang="en-US" dirty="0" smtClean="0"/>
                  <a:t>, define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 smtClean="0"/>
              </a:p>
              <a:p>
                <a:r>
                  <a:rPr lang="en-HK" dirty="0" smtClean="0"/>
                  <a:t>Find </a:t>
                </a:r>
                <a14:m>
                  <m:oMath xmlns:m="http://schemas.openxmlformats.org/officeDocument/2006/math" xmlns="">
                    <m:r>
                      <a:rPr lang="en-US" i="1">
                        <a:latin typeface="Cambria Math" panose="02040503050406030204" pitchFamily="18" charset="0"/>
                      </a:rPr>
                      <m:t>𝜒</m:t>
                    </m:r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 xmlns="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ℛ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𝜒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∩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dirty="0" smtClean="0"/>
                  <a:t> is minimized</a:t>
                </a:r>
              </a:p>
              <a:p>
                <a:pPr lvl="1"/>
                <a:r>
                  <a:rPr lang="en-HK" dirty="0" smtClean="0"/>
                  <a:t>Example: in 1D, just do odd-even </a:t>
                </a:r>
                <a:r>
                  <a:rPr lang="en-HK" dirty="0" err="1" smtClean="0"/>
                  <a:t>coloring</a:t>
                </a:r>
                <a:r>
                  <a:rPr lang="en-HK" dirty="0" smtClean="0"/>
                  <a:t>. </a:t>
                </a:r>
              </a:p>
              <a:p>
                <a:r>
                  <a:rPr lang="en-HK" dirty="0" smtClean="0"/>
                  <a:t>Reduce: Pick one </a:t>
                </a:r>
                <a:r>
                  <a:rPr lang="en-HK" dirty="0" err="1" smtClean="0"/>
                  <a:t>color</a:t>
                </a:r>
                <a:r>
                  <a:rPr lang="en-HK" dirty="0" smtClean="0"/>
                  <a:t> randomly</a:t>
                </a:r>
                <a:endParaRPr lang="en-US" dirty="0" smtClean="0"/>
              </a:p>
              <a:p>
                <a:r>
                  <a:rPr lang="en-US" dirty="0" smtClean="0"/>
                  <a:t>Discrepancy</a:t>
                </a:r>
                <a:r>
                  <a:rPr lang="en-US" dirty="0"/>
                  <a:t/>
                </a:r>
                <a:br>
                  <a:rPr lang="en-US" dirty="0"/>
                </a:br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disc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𝜒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ℛ</m:t>
                                </m:r>
                              </m:lim>
                            </m:limLow>
                          </m:fName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𝜒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∩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dirty="0" smtClean="0"/>
              </a:p>
              <a:p>
                <a:r>
                  <a:rPr lang="en-HK" dirty="0" smtClean="0"/>
                  <a:t>Sample size and communication cost depend on discrepancy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4572000"/>
              </a:xfrm>
              <a:blipFill>
                <a:blip r:embed="rId2"/>
                <a:stretch>
                  <a:fillRect l="-444" t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530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Known Discrepancy Results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HK" dirty="0" smtClean="0"/>
                  <a:t>1D: </a:t>
                </a:r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disc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HK" dirty="0" smtClean="0"/>
                  <a:t> </a:t>
                </a:r>
                <a:endParaRPr lang="en-US" dirty="0" smtClean="0"/>
              </a:p>
              <a:p>
                <a:r>
                  <a:rPr lang="en-US" dirty="0" smtClean="0"/>
                  <a:t>For an arbitrary range space </a:t>
                </a:r>
                <a14:m>
                  <m:oMath xmlns:m="http://schemas.openxmlformats.org/officeDocument/2006/math" xmlns="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disc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ℛ</m:t>
                                    </m:r>
                                  </m:e>
                                </m:d>
                              </m:e>
                            </m:func>
                          </m:e>
                        </m:rad>
                      </m:e>
                    </m:d>
                  </m:oMath>
                </a14:m>
                <a:r>
                  <a:rPr lang="en-US" dirty="0" smtClean="0"/>
                  <a:t> by random coloring</a:t>
                </a:r>
              </a:p>
              <a:p>
                <a:r>
                  <a:rPr lang="en-US" dirty="0" smtClean="0"/>
                  <a:t>For 2D axis-parallel rectangles</a:t>
                </a:r>
              </a:p>
              <a:p>
                <a:pPr lvl="1"/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disc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2.5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en-US" dirty="0"/>
              </a:p>
              <a:p>
                <a:r>
                  <a:rPr lang="en-US" dirty="0"/>
                  <a:t>For </a:t>
                </a:r>
                <a:r>
                  <a:rPr lang="en-US" dirty="0" smtClean="0"/>
                  <a:t>2D circles, </a:t>
                </a:r>
                <a:r>
                  <a:rPr lang="en-US" dirty="0" err="1" smtClean="0"/>
                  <a:t>halfplanes</a:t>
                </a:r>
                <a:endParaRPr lang="en-US" dirty="0"/>
              </a:p>
              <a:p>
                <a:pPr lvl="1"/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disc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1/4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r>
                  <a:rPr lang="en-US" dirty="0" smtClean="0"/>
                  <a:t>For range space with VC-dimension </a:t>
                </a:r>
                <a14:m>
                  <m:oMath xmlns:m="http://schemas.openxmlformats.org/officeDocument/2006/math" xmlns="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 smtClean="0"/>
              </a:p>
              <a:p>
                <a:pPr lvl="1"/>
                <a14:m>
                  <m:oMath xmlns:m="http://schemas.openxmlformats.org/officeDocument/2006/math" xmlns="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disc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</m:acc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1/2−1/2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4" t="-1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10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HK" dirty="0" smtClean="0"/>
              <a:t>Sampling for </a:t>
            </a:r>
            <a:br>
              <a:rPr lang="en-HK" dirty="0" smtClean="0"/>
            </a:br>
            <a:r>
              <a:rPr lang="en-HK" dirty="0" smtClean="0"/>
              <a:t>Approximate Query Processing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74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 Analytical Queries (TPC-H)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SUM(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l_price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customer,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lineitem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orders, nation,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region</a:t>
            </a:r>
            <a:b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WHERE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c_custkey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o_custkey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l_orderkey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o_orderkey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l_shipdate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&gt;= 2017-03-01</a:t>
            </a:r>
            <a:b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l_shipdate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&lt;= 2017-03-22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c_nationkey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n_nationkey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n_regionkey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r_regionkey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r_name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'ASIA‘</a:t>
            </a:r>
          </a:p>
          <a:p>
            <a:r>
              <a:rPr lang="en-HK" dirty="0" smtClean="0">
                <a:cs typeface="Courier New" panose="02070309020205020404" pitchFamily="49" charset="0"/>
              </a:rPr>
              <a:t>Things to consider:</a:t>
            </a:r>
          </a:p>
          <a:p>
            <a:r>
              <a:rPr lang="en-HK" dirty="0" smtClean="0">
                <a:cs typeface="Courier New" panose="02070309020205020404" pitchFamily="49" charset="0"/>
              </a:rPr>
              <a:t>What to return?</a:t>
            </a:r>
          </a:p>
          <a:p>
            <a:pPr lvl="1"/>
            <a:r>
              <a:rPr lang="en-HK" dirty="0" smtClean="0">
                <a:cs typeface="Courier New" panose="02070309020205020404" pitchFamily="49" charset="0"/>
              </a:rPr>
              <a:t>Simple aggregation (COUNT, </a:t>
            </a:r>
            <a:r>
              <a:rPr lang="en-HK" dirty="0">
                <a:cs typeface="Courier New" panose="02070309020205020404" pitchFamily="49" charset="0"/>
              </a:rPr>
              <a:t>SUM</a:t>
            </a:r>
            <a:r>
              <a:rPr lang="en-HK" dirty="0" smtClean="0">
                <a:cs typeface="Courier New" panose="02070309020205020404" pitchFamily="49" charset="0"/>
              </a:rPr>
              <a:t>)</a:t>
            </a:r>
          </a:p>
          <a:p>
            <a:pPr lvl="1"/>
            <a:r>
              <a:rPr lang="en-HK" dirty="0" smtClean="0">
                <a:cs typeface="Courier New" panose="02070309020205020404" pitchFamily="49" charset="0"/>
              </a:rPr>
              <a:t>A sample (UDFs)</a:t>
            </a:r>
          </a:p>
          <a:p>
            <a:r>
              <a:rPr lang="en-HK" dirty="0" smtClean="0">
                <a:cs typeface="Courier New" panose="02070309020205020404" pitchFamily="49" charset="0"/>
              </a:rPr>
              <a:t>Pre-computation allowed? </a:t>
            </a:r>
          </a:p>
          <a:p>
            <a:pPr lvl="1"/>
            <a:r>
              <a:rPr lang="en-HK" dirty="0" smtClean="0">
                <a:cs typeface="Courier New" panose="02070309020205020404" pitchFamily="49" charset="0"/>
              </a:rPr>
              <a:t>Pre-computed samples, indexes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70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Sampling from One Table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000" b="1" dirty="0" smtClean="0">
                    <a:latin typeface="Courier New" panose="02070309020205020404" pitchFamily="49" charset="0"/>
                    <a:cs typeface="Courier New" panose="02070309020205020404" pitchFamily="49" charset="0"/>
                  </a:rPr>
                  <a:t>SELECT UDF(R.A)</a:t>
                </a:r>
                <a:r>
                  <a:rPr 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/>
                </a:r>
                <a:br>
                  <a:rPr 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</a:br>
                <a:r>
                  <a:rPr 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FROM </a:t>
                </a:r>
                <a:r>
                  <a:rPr lang="en-US" sz="2000" b="1" dirty="0" smtClean="0">
                    <a:latin typeface="Courier New" panose="02070309020205020404" pitchFamily="49" charset="0"/>
                    <a:cs typeface="Courier New" panose="02070309020205020404" pitchFamily="49" charset="0"/>
                  </a:rPr>
                  <a:t>R</a:t>
                </a:r>
                <a:r>
                  <a:rPr 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/>
                </a:r>
                <a:br>
                  <a:rPr 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</a:br>
                <a:r>
                  <a:rPr lang="en-US" sz="2000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WHERE </a:t>
                </a:r>
                <a:r>
                  <a:rPr lang="en-US" sz="2000" b="1" dirty="0" smtClean="0">
                    <a:latin typeface="Courier New" panose="02070309020205020404" pitchFamily="49" charset="0"/>
                    <a:cs typeface="Courier New" panose="02070309020205020404" pitchFamily="49" charset="0"/>
                  </a:rPr>
                  <a:t>x &lt; R.B &lt; y</a:t>
                </a:r>
                <a:endParaRPr lang="en-US" sz="2000" b="1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r>
                  <a:rPr lang="en-HK" dirty="0" smtClean="0">
                    <a:cs typeface="Courier New" panose="02070309020205020404" pitchFamily="49" charset="0"/>
                  </a:rPr>
                  <a:t>Have to allow pre-computation</a:t>
                </a:r>
              </a:p>
              <a:p>
                <a:pPr lvl="1"/>
                <a:r>
                  <a:rPr lang="en-HK" dirty="0" smtClean="0">
                    <a:cs typeface="Courier New" panose="02070309020205020404" pitchFamily="49" charset="0"/>
                  </a:rPr>
                  <a:t>Otherwise, can only scan whole table or sample &amp; check</a:t>
                </a:r>
              </a:p>
              <a:p>
                <a:r>
                  <a:rPr lang="en-HK" dirty="0" smtClean="0">
                    <a:cs typeface="Courier New" panose="02070309020205020404" pitchFamily="49" charset="0"/>
                  </a:rPr>
                  <a:t>Simple </a:t>
                </a:r>
                <a:r>
                  <a:rPr lang="en-HK" dirty="0">
                    <a:cs typeface="Courier New" panose="02070309020205020404" pitchFamily="49" charset="0"/>
                  </a:rPr>
                  <a:t>aggregation </a:t>
                </a:r>
                <a:r>
                  <a:rPr lang="en-HK" dirty="0" smtClean="0">
                    <a:cs typeface="Courier New" panose="02070309020205020404" pitchFamily="49" charset="0"/>
                  </a:rPr>
                  <a:t>is easily done in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𝑂</m:t>
                    </m:r>
                    <m:r>
                      <a:rPr lang="en-HK" b="0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(</m:t>
                    </m:r>
                    <m:func>
                      <m:funcPr>
                        <m:ctrlPr>
                          <a:rPr lang="en-HK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HK" b="0" i="0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log</m:t>
                        </m:r>
                      </m:fName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𝑛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HK" dirty="0" smtClean="0">
                    <a:cs typeface="Courier New" panose="02070309020205020404" pitchFamily="49" charset="0"/>
                  </a:rPr>
                  <a:t> time</a:t>
                </a:r>
              </a:p>
              <a:p>
                <a:pPr lvl="1"/>
                <a:r>
                  <a:rPr lang="en-HK" dirty="0" smtClean="0">
                    <a:cs typeface="Courier New" panose="02070309020205020404" pitchFamily="49" charset="0"/>
                  </a:rPr>
                  <a:t>Associate partial aggregates in a binary tree (B-tree)</a:t>
                </a:r>
                <a:endParaRPr lang="en-HK" dirty="0">
                  <a:cs typeface="Courier New" panose="02070309020205020404" pitchFamily="49" charset="0"/>
                </a:endParaRPr>
              </a:p>
              <a:p>
                <a:r>
                  <a:rPr lang="en-HK" dirty="0" smtClean="0">
                    <a:cs typeface="Courier New" panose="02070309020205020404" pitchFamily="49" charset="0"/>
                  </a:rPr>
                  <a:t>Goal is to return a random sample of size </a:t>
                </a:r>
                <a14:m>
                  <m:oMath xmlns:m="http://schemas.openxmlformats.org/officeDocument/2006/math" xmlns="">
                    <m:r>
                      <a:rPr lang="en-HK" i="1" dirty="0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𝑠</m:t>
                    </m:r>
                  </m:oMath>
                </a14:m>
                <a:endParaRPr lang="en-HK" dirty="0" smtClean="0">
                  <a:cs typeface="Courier New" panose="02070309020205020404" pitchFamily="49" charset="0"/>
                </a:endParaRPr>
              </a:p>
              <a:p>
                <a:pPr lvl="1"/>
                <a:r>
                  <a:rPr lang="en-HK" dirty="0" smtClean="0">
                    <a:cs typeface="Courier New" panose="02070309020205020404" pitchFamily="49" charset="0"/>
                  </a:rPr>
                  <a:t>Sample size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  <a:cs typeface="Courier New" panose="02070309020205020404" pitchFamily="49" charset="0"/>
                      </a:rPr>
                      <m:t>𝑠</m:t>
                    </m:r>
                  </m:oMath>
                </a14:m>
                <a:r>
                  <a:rPr lang="en-HK" dirty="0" smtClean="0">
                    <a:cs typeface="Courier New" panose="02070309020205020404" pitchFamily="49" charset="0"/>
                  </a:rPr>
                  <a:t> maybe unknown</a:t>
                </a:r>
                <a:endParaRPr lang="en-HK" dirty="0">
                  <a:cs typeface="Courier New" panose="02070309020205020404" pitchFamily="49" charset="0"/>
                </a:endParaRPr>
              </a:p>
              <a:p>
                <a:pPr marL="0" indent="0">
                  <a:buNone/>
                </a:pPr>
                <a:endParaRPr lang="en-HK" dirty="0">
                  <a:cs typeface="Courier New" panose="02070309020205020404" pitchFamily="49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41" t="-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49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>
            <a:stCxn id="12" idx="0"/>
            <a:endCxn id="14" idx="0"/>
          </p:cNvCxnSpPr>
          <p:nvPr/>
        </p:nvCxnSpPr>
        <p:spPr>
          <a:xfrm flipV="1">
            <a:off x="12286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8" idx="0"/>
            <a:endCxn id="30" idx="0"/>
          </p:cNvCxnSpPr>
          <p:nvPr/>
        </p:nvCxnSpPr>
        <p:spPr>
          <a:xfrm flipV="1">
            <a:off x="2980534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6" idx="0"/>
            <a:endCxn id="48" idx="0"/>
          </p:cNvCxnSpPr>
          <p:nvPr/>
        </p:nvCxnSpPr>
        <p:spPr>
          <a:xfrm flipV="1">
            <a:off x="47324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59" idx="0"/>
            <a:endCxn id="61" idx="0"/>
          </p:cNvCxnSpPr>
          <p:nvPr/>
        </p:nvCxnSpPr>
        <p:spPr>
          <a:xfrm flipV="1">
            <a:off x="6484335" y="4332258"/>
            <a:ext cx="218989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Binary Tree with Pre-computed Samples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4685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48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658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4" idx="0"/>
            <a:endCxn id="6" idx="3"/>
          </p:cNvCxnSpPr>
          <p:nvPr/>
        </p:nvCxnSpPr>
        <p:spPr>
          <a:xfrm flipV="1">
            <a:off x="3526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" idx="0"/>
            <a:endCxn id="6" idx="5"/>
          </p:cNvCxnSpPr>
          <p:nvPr/>
        </p:nvCxnSpPr>
        <p:spPr>
          <a:xfrm flipH="1" flipV="1">
            <a:off x="6465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1228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60785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417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3" idx="0"/>
            <a:endCxn id="14" idx="5"/>
          </p:cNvCxnSpPr>
          <p:nvPr/>
        </p:nvCxnSpPr>
        <p:spPr>
          <a:xfrm flipH="1" flipV="1">
            <a:off x="152245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03822" y="3523488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6" idx="0"/>
            <a:endCxn id="17" idx="3"/>
          </p:cNvCxnSpPr>
          <p:nvPr/>
        </p:nvCxnSpPr>
        <p:spPr>
          <a:xfrm flipV="1">
            <a:off x="5716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4" idx="0"/>
            <a:endCxn id="17" idx="5"/>
          </p:cNvCxnSpPr>
          <p:nvPr/>
        </p:nvCxnSpPr>
        <p:spPr>
          <a:xfrm flipH="1" flipV="1">
            <a:off x="10844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9987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43673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21774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23" idx="0"/>
            <a:endCxn id="25" idx="3"/>
          </p:cNvCxnSpPr>
          <p:nvPr/>
        </p:nvCxnSpPr>
        <p:spPr>
          <a:xfrm flipV="1">
            <a:off x="21045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4" idx="0"/>
            <a:endCxn id="25" idx="5"/>
          </p:cNvCxnSpPr>
          <p:nvPr/>
        </p:nvCxnSpPr>
        <p:spPr>
          <a:xfrm flipH="1" flipV="1">
            <a:off x="239840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28747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1268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36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29" idx="0"/>
            <a:endCxn id="30" idx="5"/>
          </p:cNvCxnSpPr>
          <p:nvPr/>
        </p:nvCxnSpPr>
        <p:spPr>
          <a:xfrm flipH="1" flipV="1">
            <a:off x="32743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655722" y="3523488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25" idx="0"/>
            <a:endCxn id="33" idx="3"/>
          </p:cNvCxnSpPr>
          <p:nvPr/>
        </p:nvCxnSpPr>
        <p:spPr>
          <a:xfrm flipV="1">
            <a:off x="23235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0" idx="0"/>
            <a:endCxn id="33" idx="5"/>
          </p:cNvCxnSpPr>
          <p:nvPr/>
        </p:nvCxnSpPr>
        <p:spPr>
          <a:xfrm flipH="1" flipV="1">
            <a:off x="28363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1779772" y="2739398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17" idx="0"/>
            <a:endCxn id="36" idx="3"/>
          </p:cNvCxnSpPr>
          <p:nvPr/>
        </p:nvCxnSpPr>
        <p:spPr>
          <a:xfrm flipV="1">
            <a:off x="10096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3" idx="0"/>
            <a:endCxn id="36" idx="5"/>
          </p:cNvCxnSpPr>
          <p:nvPr/>
        </p:nvCxnSpPr>
        <p:spPr>
          <a:xfrm flipH="1" flipV="1">
            <a:off x="1960426" y="2906154"/>
            <a:ext cx="801121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7506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1886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696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41" idx="0"/>
            <a:endCxn id="43" idx="3"/>
          </p:cNvCxnSpPr>
          <p:nvPr/>
        </p:nvCxnSpPr>
        <p:spPr>
          <a:xfrm flipV="1">
            <a:off x="38564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42" idx="0"/>
            <a:endCxn id="43" idx="5"/>
          </p:cNvCxnSpPr>
          <p:nvPr/>
        </p:nvCxnSpPr>
        <p:spPr>
          <a:xfrm flipH="1" flipV="1">
            <a:off x="41503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462660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06458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84559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47" idx="0"/>
            <a:endCxn id="48" idx="5"/>
          </p:cNvCxnSpPr>
          <p:nvPr/>
        </p:nvCxnSpPr>
        <p:spPr>
          <a:xfrm flipH="1" flipV="1">
            <a:off x="50262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407621" y="3523488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>
            <a:stCxn id="43" idx="0"/>
            <a:endCxn id="51" idx="3"/>
          </p:cNvCxnSpPr>
          <p:nvPr/>
        </p:nvCxnSpPr>
        <p:spPr>
          <a:xfrm flipV="1">
            <a:off x="40754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8" idx="0"/>
            <a:endCxn id="51" idx="5"/>
          </p:cNvCxnSpPr>
          <p:nvPr/>
        </p:nvCxnSpPr>
        <p:spPr>
          <a:xfrm flipH="1" flipV="1">
            <a:off x="45882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502559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940534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21546" y="4332256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4" idx="0"/>
            <a:endCxn id="56" idx="3"/>
          </p:cNvCxnSpPr>
          <p:nvPr/>
        </p:nvCxnSpPr>
        <p:spPr>
          <a:xfrm flipV="1">
            <a:off x="56083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5" idx="0"/>
            <a:endCxn id="56" idx="5"/>
          </p:cNvCxnSpPr>
          <p:nvPr/>
        </p:nvCxnSpPr>
        <p:spPr>
          <a:xfrm flipH="1" flipV="1">
            <a:off x="59022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3785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816487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597498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0" idx="0"/>
            <a:endCxn id="61" idx="5"/>
          </p:cNvCxnSpPr>
          <p:nvPr/>
        </p:nvCxnSpPr>
        <p:spPr>
          <a:xfrm flipH="1" flipV="1">
            <a:off x="6778150" y="4499014"/>
            <a:ext cx="144160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6159522" y="3523488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56" idx="0"/>
            <a:endCxn id="64" idx="3"/>
          </p:cNvCxnSpPr>
          <p:nvPr/>
        </p:nvCxnSpPr>
        <p:spPr>
          <a:xfrm flipV="1">
            <a:off x="5827369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1" idx="0"/>
            <a:endCxn id="64" idx="5"/>
          </p:cNvCxnSpPr>
          <p:nvPr/>
        </p:nvCxnSpPr>
        <p:spPr>
          <a:xfrm flipH="1" flipV="1">
            <a:off x="6340177" y="3690246"/>
            <a:ext cx="363147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283571" y="2739398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>
            <a:stCxn id="51" idx="0"/>
            <a:endCxn id="67" idx="3"/>
          </p:cNvCxnSpPr>
          <p:nvPr/>
        </p:nvCxnSpPr>
        <p:spPr>
          <a:xfrm flipV="1">
            <a:off x="45134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4" idx="0"/>
            <a:endCxn id="67" idx="5"/>
          </p:cNvCxnSpPr>
          <p:nvPr/>
        </p:nvCxnSpPr>
        <p:spPr>
          <a:xfrm flipH="1" flipV="1">
            <a:off x="5464223" y="2906154"/>
            <a:ext cx="801122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3531671" y="2307010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36" idx="7"/>
            <a:endCxn id="70" idx="3"/>
          </p:cNvCxnSpPr>
          <p:nvPr/>
        </p:nvCxnSpPr>
        <p:spPr>
          <a:xfrm flipV="1">
            <a:off x="1960426" y="2473766"/>
            <a:ext cx="1602241" cy="294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7" idx="0"/>
            <a:endCxn id="70" idx="5"/>
          </p:cNvCxnSpPr>
          <p:nvPr/>
        </p:nvCxnSpPr>
        <p:spPr>
          <a:xfrm flipH="1" flipV="1">
            <a:off x="3712326" y="2473769"/>
            <a:ext cx="1677071" cy="2656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447622" y="4817307"/>
            <a:ext cx="3941775" cy="984829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194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64085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07977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1518690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195760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239651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283543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327434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3723272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 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410465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4541831" y="5173802"/>
            <a:ext cx="49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 </a:t>
            </a:r>
            <a:endParaRPr lang="en-US" dirty="0"/>
          </a:p>
        </p:txBody>
      </p:sp>
      <p:sp>
        <p:nvSpPr>
          <p:cNvPr id="90" name="TextBox 89"/>
          <p:cNvSpPr txBox="1"/>
          <p:nvPr/>
        </p:nvSpPr>
        <p:spPr>
          <a:xfrm>
            <a:off x="4979003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5416175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 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5853347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629051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 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6727690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268753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1136061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2003367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2870674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3737982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4550550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2" name="TextBox 101"/>
          <p:cNvSpPr txBox="1"/>
          <p:nvPr/>
        </p:nvSpPr>
        <p:spPr>
          <a:xfrm>
            <a:off x="5417857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6285163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639201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2389257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4084065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5813300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1480287" y="256893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</a:t>
            </a:r>
            <a:endParaRPr lang="en-US" dirty="0"/>
          </a:p>
        </p:txBody>
      </p:sp>
      <p:sp>
        <p:nvSpPr>
          <p:cNvPr id="113" name="TextBox 112"/>
          <p:cNvSpPr txBox="1"/>
          <p:nvPr/>
        </p:nvSpPr>
        <p:spPr>
          <a:xfrm>
            <a:off x="4916693" y="261776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3219782" y="2122737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2579" y="1572358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Report:  </a:t>
            </a:r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 rot="2374902">
            <a:off x="3807240" y="1844626"/>
            <a:ext cx="324813" cy="414366"/>
          </a:xfrm>
          <a:prstGeom prst="downArrow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159522" y="1815597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396750" y="171249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Active nodes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47800" y="159010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46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396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1540"/>
    </mc:Choice>
    <mc:Fallback xmlns="">
      <p:transition xmlns:p14="http://schemas.microsoft.com/office/powerpoint/2010/main" advTm="5154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>
            <a:stCxn id="12" idx="0"/>
            <a:endCxn id="14" idx="0"/>
          </p:cNvCxnSpPr>
          <p:nvPr/>
        </p:nvCxnSpPr>
        <p:spPr>
          <a:xfrm flipV="1">
            <a:off x="12286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8" idx="0"/>
            <a:endCxn id="30" idx="0"/>
          </p:cNvCxnSpPr>
          <p:nvPr/>
        </p:nvCxnSpPr>
        <p:spPr>
          <a:xfrm flipV="1">
            <a:off x="2980534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6" idx="0"/>
            <a:endCxn id="48" idx="0"/>
          </p:cNvCxnSpPr>
          <p:nvPr/>
        </p:nvCxnSpPr>
        <p:spPr>
          <a:xfrm flipV="1">
            <a:off x="47324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59" idx="0"/>
            <a:endCxn id="61" idx="0"/>
          </p:cNvCxnSpPr>
          <p:nvPr/>
        </p:nvCxnSpPr>
        <p:spPr>
          <a:xfrm flipV="1">
            <a:off x="6484335" y="4332258"/>
            <a:ext cx="218989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Binary Tree with Pre-computed Samples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4685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48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658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4" idx="0"/>
            <a:endCxn id="6" idx="3"/>
          </p:cNvCxnSpPr>
          <p:nvPr/>
        </p:nvCxnSpPr>
        <p:spPr>
          <a:xfrm flipV="1">
            <a:off x="3526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" idx="0"/>
            <a:endCxn id="6" idx="5"/>
          </p:cNvCxnSpPr>
          <p:nvPr/>
        </p:nvCxnSpPr>
        <p:spPr>
          <a:xfrm flipH="1" flipV="1">
            <a:off x="6465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1228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60785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417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3" idx="0"/>
            <a:endCxn id="14" idx="5"/>
          </p:cNvCxnSpPr>
          <p:nvPr/>
        </p:nvCxnSpPr>
        <p:spPr>
          <a:xfrm flipH="1" flipV="1">
            <a:off x="152245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03822" y="3523488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6" idx="0"/>
            <a:endCxn id="17" idx="3"/>
          </p:cNvCxnSpPr>
          <p:nvPr/>
        </p:nvCxnSpPr>
        <p:spPr>
          <a:xfrm flipV="1">
            <a:off x="5716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4" idx="0"/>
            <a:endCxn id="17" idx="5"/>
          </p:cNvCxnSpPr>
          <p:nvPr/>
        </p:nvCxnSpPr>
        <p:spPr>
          <a:xfrm flipH="1" flipV="1">
            <a:off x="10844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9987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43673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21774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23" idx="0"/>
            <a:endCxn id="25" idx="3"/>
          </p:cNvCxnSpPr>
          <p:nvPr/>
        </p:nvCxnSpPr>
        <p:spPr>
          <a:xfrm flipV="1">
            <a:off x="21045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4" idx="0"/>
            <a:endCxn id="25" idx="5"/>
          </p:cNvCxnSpPr>
          <p:nvPr/>
        </p:nvCxnSpPr>
        <p:spPr>
          <a:xfrm flipH="1" flipV="1">
            <a:off x="239840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28747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1268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36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29" idx="0"/>
            <a:endCxn id="30" idx="5"/>
          </p:cNvCxnSpPr>
          <p:nvPr/>
        </p:nvCxnSpPr>
        <p:spPr>
          <a:xfrm flipH="1" flipV="1">
            <a:off x="32743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655722" y="3523488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25" idx="0"/>
            <a:endCxn id="33" idx="3"/>
          </p:cNvCxnSpPr>
          <p:nvPr/>
        </p:nvCxnSpPr>
        <p:spPr>
          <a:xfrm flipV="1">
            <a:off x="23235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0" idx="0"/>
            <a:endCxn id="33" idx="5"/>
          </p:cNvCxnSpPr>
          <p:nvPr/>
        </p:nvCxnSpPr>
        <p:spPr>
          <a:xfrm flipH="1" flipV="1">
            <a:off x="28363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1779772" y="273939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17" idx="0"/>
            <a:endCxn id="36" idx="3"/>
          </p:cNvCxnSpPr>
          <p:nvPr/>
        </p:nvCxnSpPr>
        <p:spPr>
          <a:xfrm flipV="1">
            <a:off x="10096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3" idx="0"/>
            <a:endCxn id="36" idx="5"/>
          </p:cNvCxnSpPr>
          <p:nvPr/>
        </p:nvCxnSpPr>
        <p:spPr>
          <a:xfrm flipH="1" flipV="1">
            <a:off x="1960426" y="2906154"/>
            <a:ext cx="801121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7506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1886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696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41" idx="0"/>
            <a:endCxn id="43" idx="3"/>
          </p:cNvCxnSpPr>
          <p:nvPr/>
        </p:nvCxnSpPr>
        <p:spPr>
          <a:xfrm flipV="1">
            <a:off x="38564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42" idx="0"/>
            <a:endCxn id="43" idx="5"/>
          </p:cNvCxnSpPr>
          <p:nvPr/>
        </p:nvCxnSpPr>
        <p:spPr>
          <a:xfrm flipH="1" flipV="1">
            <a:off x="41503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462660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06458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84559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47" idx="0"/>
            <a:endCxn id="48" idx="5"/>
          </p:cNvCxnSpPr>
          <p:nvPr/>
        </p:nvCxnSpPr>
        <p:spPr>
          <a:xfrm flipH="1" flipV="1">
            <a:off x="50262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407621" y="3523488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>
            <a:stCxn id="43" idx="0"/>
            <a:endCxn id="51" idx="3"/>
          </p:cNvCxnSpPr>
          <p:nvPr/>
        </p:nvCxnSpPr>
        <p:spPr>
          <a:xfrm flipV="1">
            <a:off x="40754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8" idx="0"/>
            <a:endCxn id="51" idx="5"/>
          </p:cNvCxnSpPr>
          <p:nvPr/>
        </p:nvCxnSpPr>
        <p:spPr>
          <a:xfrm flipH="1" flipV="1">
            <a:off x="45882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502559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940534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21546" y="4332256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4" idx="0"/>
            <a:endCxn id="56" idx="3"/>
          </p:cNvCxnSpPr>
          <p:nvPr/>
        </p:nvCxnSpPr>
        <p:spPr>
          <a:xfrm flipV="1">
            <a:off x="56083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5" idx="0"/>
            <a:endCxn id="56" idx="5"/>
          </p:cNvCxnSpPr>
          <p:nvPr/>
        </p:nvCxnSpPr>
        <p:spPr>
          <a:xfrm flipH="1" flipV="1">
            <a:off x="59022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3785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816487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597498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0" idx="0"/>
            <a:endCxn id="61" idx="5"/>
          </p:cNvCxnSpPr>
          <p:nvPr/>
        </p:nvCxnSpPr>
        <p:spPr>
          <a:xfrm flipH="1" flipV="1">
            <a:off x="6778150" y="4499014"/>
            <a:ext cx="144160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6159522" y="3523488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56" idx="0"/>
            <a:endCxn id="64" idx="3"/>
          </p:cNvCxnSpPr>
          <p:nvPr/>
        </p:nvCxnSpPr>
        <p:spPr>
          <a:xfrm flipV="1">
            <a:off x="5827369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1" idx="0"/>
            <a:endCxn id="64" idx="5"/>
          </p:cNvCxnSpPr>
          <p:nvPr/>
        </p:nvCxnSpPr>
        <p:spPr>
          <a:xfrm flipH="1" flipV="1">
            <a:off x="6340177" y="3690246"/>
            <a:ext cx="363147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283571" y="273939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>
            <a:stCxn id="51" idx="0"/>
            <a:endCxn id="67" idx="3"/>
          </p:cNvCxnSpPr>
          <p:nvPr/>
        </p:nvCxnSpPr>
        <p:spPr>
          <a:xfrm flipV="1">
            <a:off x="45134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4" idx="0"/>
            <a:endCxn id="67" idx="5"/>
          </p:cNvCxnSpPr>
          <p:nvPr/>
        </p:nvCxnSpPr>
        <p:spPr>
          <a:xfrm flipH="1" flipV="1">
            <a:off x="5464223" y="2906154"/>
            <a:ext cx="801122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3531671" y="2307010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36" idx="7"/>
            <a:endCxn id="70" idx="3"/>
          </p:cNvCxnSpPr>
          <p:nvPr/>
        </p:nvCxnSpPr>
        <p:spPr>
          <a:xfrm flipV="1">
            <a:off x="1960426" y="2473766"/>
            <a:ext cx="1602241" cy="294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7" idx="0"/>
            <a:endCxn id="70" idx="5"/>
          </p:cNvCxnSpPr>
          <p:nvPr/>
        </p:nvCxnSpPr>
        <p:spPr>
          <a:xfrm flipH="1" flipV="1">
            <a:off x="3712326" y="2473769"/>
            <a:ext cx="1677071" cy="2656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447622" y="4817307"/>
            <a:ext cx="3941775" cy="984829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194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64085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07977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1518690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195760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239651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283543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327434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3723272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 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410465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4541831" y="5173802"/>
            <a:ext cx="49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 </a:t>
            </a:r>
            <a:endParaRPr lang="en-US" dirty="0"/>
          </a:p>
        </p:txBody>
      </p:sp>
      <p:sp>
        <p:nvSpPr>
          <p:cNvPr id="90" name="TextBox 89"/>
          <p:cNvSpPr txBox="1"/>
          <p:nvPr/>
        </p:nvSpPr>
        <p:spPr>
          <a:xfrm>
            <a:off x="4979003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5416175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 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5853347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629051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 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6727690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268753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1136061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2003367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2870674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3737982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4550550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2" name="TextBox 101"/>
          <p:cNvSpPr txBox="1"/>
          <p:nvPr/>
        </p:nvSpPr>
        <p:spPr>
          <a:xfrm>
            <a:off x="5417857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6285163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639201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2389257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4084065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5813300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1480287" y="256893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</a:t>
            </a:r>
            <a:endParaRPr lang="en-US" dirty="0"/>
          </a:p>
        </p:txBody>
      </p:sp>
      <p:sp>
        <p:nvSpPr>
          <p:cNvPr id="113" name="TextBox 112"/>
          <p:cNvSpPr txBox="1"/>
          <p:nvPr/>
        </p:nvSpPr>
        <p:spPr>
          <a:xfrm>
            <a:off x="4916693" y="261776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3219782" y="2122737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CBEBD"/>
                </a:solidFill>
              </a:rPr>
              <a:t>5</a:t>
            </a:r>
            <a:r>
              <a:rPr lang="en-US" dirty="0" smtClean="0">
                <a:solidFill>
                  <a:srgbClr val="9CBEBD"/>
                </a:solidFill>
              </a:rPr>
              <a:t> </a:t>
            </a:r>
            <a:endParaRPr lang="en-US" dirty="0">
              <a:solidFill>
                <a:srgbClr val="9CBEB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579" y="157235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Report: </a:t>
            </a:r>
            <a:r>
              <a:rPr lang="en-US" dirty="0" smtClean="0">
                <a:solidFill>
                  <a:srgbClr val="FF6600"/>
                </a:solidFill>
              </a:rPr>
              <a:t>5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 rot="2374902">
            <a:off x="3807240" y="1844626"/>
            <a:ext cx="324813" cy="414366"/>
          </a:xfrm>
          <a:prstGeom prst="downArrow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159522" y="1815597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396750" y="171249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Active nodes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9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251">
        <p:fade/>
      </p:transition>
    </mc:Choice>
    <mc:Fallback xmlns="">
      <p:transition xmlns:p14="http://schemas.microsoft.com/office/powerpoint/2010/main" spd="med" advTm="10251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>
            <a:stCxn id="12" idx="0"/>
            <a:endCxn id="14" idx="0"/>
          </p:cNvCxnSpPr>
          <p:nvPr/>
        </p:nvCxnSpPr>
        <p:spPr>
          <a:xfrm flipV="1">
            <a:off x="12286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8" idx="0"/>
            <a:endCxn id="30" idx="0"/>
          </p:cNvCxnSpPr>
          <p:nvPr/>
        </p:nvCxnSpPr>
        <p:spPr>
          <a:xfrm flipV="1">
            <a:off x="2980534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6" idx="0"/>
            <a:endCxn id="48" idx="0"/>
          </p:cNvCxnSpPr>
          <p:nvPr/>
        </p:nvCxnSpPr>
        <p:spPr>
          <a:xfrm flipV="1">
            <a:off x="47324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59" idx="0"/>
            <a:endCxn id="61" idx="0"/>
          </p:cNvCxnSpPr>
          <p:nvPr/>
        </p:nvCxnSpPr>
        <p:spPr>
          <a:xfrm flipV="1">
            <a:off x="6484335" y="4332258"/>
            <a:ext cx="218989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Binary Tree with Pre-computed Samples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4685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48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658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4" idx="0"/>
            <a:endCxn id="6" idx="3"/>
          </p:cNvCxnSpPr>
          <p:nvPr/>
        </p:nvCxnSpPr>
        <p:spPr>
          <a:xfrm flipV="1">
            <a:off x="3526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" idx="0"/>
            <a:endCxn id="6" idx="5"/>
          </p:cNvCxnSpPr>
          <p:nvPr/>
        </p:nvCxnSpPr>
        <p:spPr>
          <a:xfrm flipH="1" flipV="1">
            <a:off x="6465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1228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60785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417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3" idx="0"/>
            <a:endCxn id="14" idx="5"/>
          </p:cNvCxnSpPr>
          <p:nvPr/>
        </p:nvCxnSpPr>
        <p:spPr>
          <a:xfrm flipH="1" flipV="1">
            <a:off x="152245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03822" y="3523488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6" idx="0"/>
            <a:endCxn id="17" idx="3"/>
          </p:cNvCxnSpPr>
          <p:nvPr/>
        </p:nvCxnSpPr>
        <p:spPr>
          <a:xfrm flipV="1">
            <a:off x="5716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4" idx="0"/>
            <a:endCxn id="17" idx="5"/>
          </p:cNvCxnSpPr>
          <p:nvPr/>
        </p:nvCxnSpPr>
        <p:spPr>
          <a:xfrm flipH="1" flipV="1">
            <a:off x="10844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9987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43673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21774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23" idx="0"/>
            <a:endCxn id="25" idx="3"/>
          </p:cNvCxnSpPr>
          <p:nvPr/>
        </p:nvCxnSpPr>
        <p:spPr>
          <a:xfrm flipV="1">
            <a:off x="21045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4" idx="0"/>
            <a:endCxn id="25" idx="5"/>
          </p:cNvCxnSpPr>
          <p:nvPr/>
        </p:nvCxnSpPr>
        <p:spPr>
          <a:xfrm flipH="1" flipV="1">
            <a:off x="239840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28747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1268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36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29" idx="0"/>
            <a:endCxn id="30" idx="5"/>
          </p:cNvCxnSpPr>
          <p:nvPr/>
        </p:nvCxnSpPr>
        <p:spPr>
          <a:xfrm flipH="1" flipV="1">
            <a:off x="32743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655722" y="3523488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25" idx="0"/>
            <a:endCxn id="33" idx="3"/>
          </p:cNvCxnSpPr>
          <p:nvPr/>
        </p:nvCxnSpPr>
        <p:spPr>
          <a:xfrm flipV="1">
            <a:off x="23235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0" idx="0"/>
            <a:endCxn id="33" idx="5"/>
          </p:cNvCxnSpPr>
          <p:nvPr/>
        </p:nvCxnSpPr>
        <p:spPr>
          <a:xfrm flipH="1" flipV="1">
            <a:off x="28363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1779772" y="273939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17" idx="0"/>
            <a:endCxn id="36" idx="3"/>
          </p:cNvCxnSpPr>
          <p:nvPr/>
        </p:nvCxnSpPr>
        <p:spPr>
          <a:xfrm flipV="1">
            <a:off x="10096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3" idx="0"/>
            <a:endCxn id="36" idx="5"/>
          </p:cNvCxnSpPr>
          <p:nvPr/>
        </p:nvCxnSpPr>
        <p:spPr>
          <a:xfrm flipH="1" flipV="1">
            <a:off x="1960426" y="2906154"/>
            <a:ext cx="801121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7506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1886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696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41" idx="0"/>
            <a:endCxn id="43" idx="3"/>
          </p:cNvCxnSpPr>
          <p:nvPr/>
        </p:nvCxnSpPr>
        <p:spPr>
          <a:xfrm flipV="1">
            <a:off x="38564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42" idx="0"/>
            <a:endCxn id="43" idx="5"/>
          </p:cNvCxnSpPr>
          <p:nvPr/>
        </p:nvCxnSpPr>
        <p:spPr>
          <a:xfrm flipH="1" flipV="1">
            <a:off x="41503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462660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06458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84559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47" idx="0"/>
            <a:endCxn id="48" idx="5"/>
          </p:cNvCxnSpPr>
          <p:nvPr/>
        </p:nvCxnSpPr>
        <p:spPr>
          <a:xfrm flipH="1" flipV="1">
            <a:off x="50262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407621" y="3523488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>
            <a:stCxn id="43" idx="0"/>
            <a:endCxn id="51" idx="3"/>
          </p:cNvCxnSpPr>
          <p:nvPr/>
        </p:nvCxnSpPr>
        <p:spPr>
          <a:xfrm flipV="1">
            <a:off x="40754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8" idx="0"/>
            <a:endCxn id="51" idx="5"/>
          </p:cNvCxnSpPr>
          <p:nvPr/>
        </p:nvCxnSpPr>
        <p:spPr>
          <a:xfrm flipH="1" flipV="1">
            <a:off x="45882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502559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940534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21546" y="4332256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4" idx="0"/>
            <a:endCxn id="56" idx="3"/>
          </p:cNvCxnSpPr>
          <p:nvPr/>
        </p:nvCxnSpPr>
        <p:spPr>
          <a:xfrm flipV="1">
            <a:off x="56083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5" idx="0"/>
            <a:endCxn id="56" idx="5"/>
          </p:cNvCxnSpPr>
          <p:nvPr/>
        </p:nvCxnSpPr>
        <p:spPr>
          <a:xfrm flipH="1" flipV="1">
            <a:off x="59022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3785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816487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597498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0" idx="0"/>
            <a:endCxn id="61" idx="5"/>
          </p:cNvCxnSpPr>
          <p:nvPr/>
        </p:nvCxnSpPr>
        <p:spPr>
          <a:xfrm flipH="1" flipV="1">
            <a:off x="6778150" y="4499014"/>
            <a:ext cx="144160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6159522" y="3523488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56" idx="0"/>
            <a:endCxn id="64" idx="3"/>
          </p:cNvCxnSpPr>
          <p:nvPr/>
        </p:nvCxnSpPr>
        <p:spPr>
          <a:xfrm flipV="1">
            <a:off x="5827369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1" idx="0"/>
            <a:endCxn id="64" idx="5"/>
          </p:cNvCxnSpPr>
          <p:nvPr/>
        </p:nvCxnSpPr>
        <p:spPr>
          <a:xfrm flipH="1" flipV="1">
            <a:off x="6340177" y="3690246"/>
            <a:ext cx="363147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283571" y="273939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>
            <a:stCxn id="51" idx="0"/>
            <a:endCxn id="67" idx="3"/>
          </p:cNvCxnSpPr>
          <p:nvPr/>
        </p:nvCxnSpPr>
        <p:spPr>
          <a:xfrm flipV="1">
            <a:off x="45134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4" idx="0"/>
            <a:endCxn id="67" idx="5"/>
          </p:cNvCxnSpPr>
          <p:nvPr/>
        </p:nvCxnSpPr>
        <p:spPr>
          <a:xfrm flipH="1" flipV="1">
            <a:off x="5464223" y="2906154"/>
            <a:ext cx="801122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3531671" y="2307010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36" idx="7"/>
            <a:endCxn id="70" idx="3"/>
          </p:cNvCxnSpPr>
          <p:nvPr/>
        </p:nvCxnSpPr>
        <p:spPr>
          <a:xfrm flipV="1">
            <a:off x="1960426" y="2473766"/>
            <a:ext cx="1602241" cy="294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7" idx="0"/>
            <a:endCxn id="70" idx="5"/>
          </p:cNvCxnSpPr>
          <p:nvPr/>
        </p:nvCxnSpPr>
        <p:spPr>
          <a:xfrm flipH="1" flipV="1">
            <a:off x="3712326" y="2473769"/>
            <a:ext cx="1677071" cy="2656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447622" y="4817307"/>
            <a:ext cx="3941775" cy="984829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194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64085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07977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1518690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195760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239651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283543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327434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3723272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 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410465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4541831" y="5173802"/>
            <a:ext cx="49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 </a:t>
            </a:r>
            <a:endParaRPr lang="en-US" dirty="0"/>
          </a:p>
        </p:txBody>
      </p:sp>
      <p:sp>
        <p:nvSpPr>
          <p:cNvPr id="90" name="TextBox 89"/>
          <p:cNvSpPr txBox="1"/>
          <p:nvPr/>
        </p:nvSpPr>
        <p:spPr>
          <a:xfrm>
            <a:off x="4979003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5416175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 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5853347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629051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 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6727690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268753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1136061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2003367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2870674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3737982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4550550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2" name="TextBox 101"/>
          <p:cNvSpPr txBox="1"/>
          <p:nvPr/>
        </p:nvSpPr>
        <p:spPr>
          <a:xfrm>
            <a:off x="5417857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6285163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639201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2389257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4084065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5813300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1480287" y="256893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</a:t>
            </a:r>
            <a:endParaRPr lang="en-US" dirty="0"/>
          </a:p>
        </p:txBody>
      </p:sp>
      <p:sp>
        <p:nvSpPr>
          <p:cNvPr id="113" name="TextBox 112"/>
          <p:cNvSpPr txBox="1"/>
          <p:nvPr/>
        </p:nvSpPr>
        <p:spPr>
          <a:xfrm>
            <a:off x="4916693" y="261776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3219782" y="2122737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CBEBD"/>
                </a:solidFill>
              </a:rPr>
              <a:t>5</a:t>
            </a:r>
            <a:r>
              <a:rPr lang="en-US" dirty="0" smtClean="0">
                <a:solidFill>
                  <a:srgbClr val="9CBEBD"/>
                </a:solidFill>
              </a:rPr>
              <a:t> </a:t>
            </a:r>
            <a:endParaRPr lang="en-US" dirty="0">
              <a:solidFill>
                <a:srgbClr val="9CBEB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578" y="1572358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Report: 5   </a:t>
            </a:r>
            <a:endParaRPr lang="en-US" dirty="0"/>
          </a:p>
        </p:txBody>
      </p:sp>
      <p:sp>
        <p:nvSpPr>
          <p:cNvPr id="100" name="Down Arrow 99"/>
          <p:cNvSpPr/>
          <p:nvPr/>
        </p:nvSpPr>
        <p:spPr>
          <a:xfrm rot="2374902">
            <a:off x="1988973" y="2316812"/>
            <a:ext cx="324813" cy="414366"/>
          </a:xfrm>
          <a:prstGeom prst="downArrow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159522" y="1815597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6396750" y="171249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Active nodes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44494" y="157920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7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197879" y="2163321"/>
            <a:ext cx="3160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alibri" panose="020F0502020204030204" pitchFamily="34" charset="0"/>
              </a:rPr>
              <a:t>Pick 7 or 14 with equal prob.</a:t>
            </a: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48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423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420">
        <p:fade/>
      </p:transition>
    </mc:Choice>
    <mc:Fallback xmlns="">
      <p:transition xmlns:p14="http://schemas.microsoft.com/office/powerpoint/2010/main" spd="med" advTm="2042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>
            <a:stCxn id="12" idx="0"/>
            <a:endCxn id="14" idx="0"/>
          </p:cNvCxnSpPr>
          <p:nvPr/>
        </p:nvCxnSpPr>
        <p:spPr>
          <a:xfrm flipV="1">
            <a:off x="12286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8" idx="0"/>
            <a:endCxn id="30" idx="0"/>
          </p:cNvCxnSpPr>
          <p:nvPr/>
        </p:nvCxnSpPr>
        <p:spPr>
          <a:xfrm flipV="1">
            <a:off x="2980534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6" idx="0"/>
            <a:endCxn id="48" idx="0"/>
          </p:cNvCxnSpPr>
          <p:nvPr/>
        </p:nvCxnSpPr>
        <p:spPr>
          <a:xfrm flipV="1">
            <a:off x="47324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59" idx="0"/>
            <a:endCxn id="61" idx="0"/>
          </p:cNvCxnSpPr>
          <p:nvPr/>
        </p:nvCxnSpPr>
        <p:spPr>
          <a:xfrm flipV="1">
            <a:off x="6484335" y="4332258"/>
            <a:ext cx="218989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Binary Tree with Pre-computed Samples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4685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48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658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4" idx="0"/>
            <a:endCxn id="6" idx="3"/>
          </p:cNvCxnSpPr>
          <p:nvPr/>
        </p:nvCxnSpPr>
        <p:spPr>
          <a:xfrm flipV="1">
            <a:off x="3526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" idx="0"/>
            <a:endCxn id="6" idx="5"/>
          </p:cNvCxnSpPr>
          <p:nvPr/>
        </p:nvCxnSpPr>
        <p:spPr>
          <a:xfrm flipH="1" flipV="1">
            <a:off x="6465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1228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60785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417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3" idx="0"/>
            <a:endCxn id="14" idx="5"/>
          </p:cNvCxnSpPr>
          <p:nvPr/>
        </p:nvCxnSpPr>
        <p:spPr>
          <a:xfrm flipH="1" flipV="1">
            <a:off x="152245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03822" y="352348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6" idx="0"/>
            <a:endCxn id="17" idx="3"/>
          </p:cNvCxnSpPr>
          <p:nvPr/>
        </p:nvCxnSpPr>
        <p:spPr>
          <a:xfrm flipV="1">
            <a:off x="5716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4" idx="0"/>
            <a:endCxn id="17" idx="5"/>
          </p:cNvCxnSpPr>
          <p:nvPr/>
        </p:nvCxnSpPr>
        <p:spPr>
          <a:xfrm flipH="1" flipV="1">
            <a:off x="10844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9987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43673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21774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23" idx="0"/>
            <a:endCxn id="25" idx="3"/>
          </p:cNvCxnSpPr>
          <p:nvPr/>
        </p:nvCxnSpPr>
        <p:spPr>
          <a:xfrm flipV="1">
            <a:off x="21045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4" idx="0"/>
            <a:endCxn id="25" idx="5"/>
          </p:cNvCxnSpPr>
          <p:nvPr/>
        </p:nvCxnSpPr>
        <p:spPr>
          <a:xfrm flipH="1" flipV="1">
            <a:off x="239840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28747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1268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36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29" idx="0"/>
            <a:endCxn id="30" idx="5"/>
          </p:cNvCxnSpPr>
          <p:nvPr/>
        </p:nvCxnSpPr>
        <p:spPr>
          <a:xfrm flipH="1" flipV="1">
            <a:off x="32743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655722" y="352348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25" idx="0"/>
            <a:endCxn id="33" idx="3"/>
          </p:cNvCxnSpPr>
          <p:nvPr/>
        </p:nvCxnSpPr>
        <p:spPr>
          <a:xfrm flipV="1">
            <a:off x="23235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0" idx="0"/>
            <a:endCxn id="33" idx="5"/>
          </p:cNvCxnSpPr>
          <p:nvPr/>
        </p:nvCxnSpPr>
        <p:spPr>
          <a:xfrm flipH="1" flipV="1">
            <a:off x="28363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1779772" y="2739398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17" idx="0"/>
            <a:endCxn id="36" idx="3"/>
          </p:cNvCxnSpPr>
          <p:nvPr/>
        </p:nvCxnSpPr>
        <p:spPr>
          <a:xfrm flipV="1">
            <a:off x="10096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3" idx="0"/>
            <a:endCxn id="36" idx="5"/>
          </p:cNvCxnSpPr>
          <p:nvPr/>
        </p:nvCxnSpPr>
        <p:spPr>
          <a:xfrm flipH="1" flipV="1">
            <a:off x="1960426" y="2906154"/>
            <a:ext cx="801121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7506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1886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696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41" idx="0"/>
            <a:endCxn id="43" idx="3"/>
          </p:cNvCxnSpPr>
          <p:nvPr/>
        </p:nvCxnSpPr>
        <p:spPr>
          <a:xfrm flipV="1">
            <a:off x="38564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42" idx="0"/>
            <a:endCxn id="43" idx="5"/>
          </p:cNvCxnSpPr>
          <p:nvPr/>
        </p:nvCxnSpPr>
        <p:spPr>
          <a:xfrm flipH="1" flipV="1">
            <a:off x="41503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462660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06458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84559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47" idx="0"/>
            <a:endCxn id="48" idx="5"/>
          </p:cNvCxnSpPr>
          <p:nvPr/>
        </p:nvCxnSpPr>
        <p:spPr>
          <a:xfrm flipH="1" flipV="1">
            <a:off x="50262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407621" y="3523488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>
            <a:stCxn id="43" idx="0"/>
            <a:endCxn id="51" idx="3"/>
          </p:cNvCxnSpPr>
          <p:nvPr/>
        </p:nvCxnSpPr>
        <p:spPr>
          <a:xfrm flipV="1">
            <a:off x="40754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8" idx="0"/>
            <a:endCxn id="51" idx="5"/>
          </p:cNvCxnSpPr>
          <p:nvPr/>
        </p:nvCxnSpPr>
        <p:spPr>
          <a:xfrm flipH="1" flipV="1">
            <a:off x="45882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502559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940534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21546" y="4332256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4" idx="0"/>
            <a:endCxn id="56" idx="3"/>
          </p:cNvCxnSpPr>
          <p:nvPr/>
        </p:nvCxnSpPr>
        <p:spPr>
          <a:xfrm flipV="1">
            <a:off x="56083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5" idx="0"/>
            <a:endCxn id="56" idx="5"/>
          </p:cNvCxnSpPr>
          <p:nvPr/>
        </p:nvCxnSpPr>
        <p:spPr>
          <a:xfrm flipH="1" flipV="1">
            <a:off x="59022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3785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816487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597498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0" idx="0"/>
            <a:endCxn id="61" idx="5"/>
          </p:cNvCxnSpPr>
          <p:nvPr/>
        </p:nvCxnSpPr>
        <p:spPr>
          <a:xfrm flipH="1" flipV="1">
            <a:off x="6778150" y="4499014"/>
            <a:ext cx="144160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6159522" y="3523488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56" idx="0"/>
            <a:endCxn id="64" idx="3"/>
          </p:cNvCxnSpPr>
          <p:nvPr/>
        </p:nvCxnSpPr>
        <p:spPr>
          <a:xfrm flipV="1">
            <a:off x="5827369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1" idx="0"/>
            <a:endCxn id="64" idx="5"/>
          </p:cNvCxnSpPr>
          <p:nvPr/>
        </p:nvCxnSpPr>
        <p:spPr>
          <a:xfrm flipH="1" flipV="1">
            <a:off x="6340177" y="3690246"/>
            <a:ext cx="363147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283571" y="273939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>
            <a:stCxn id="51" idx="0"/>
            <a:endCxn id="67" idx="3"/>
          </p:cNvCxnSpPr>
          <p:nvPr/>
        </p:nvCxnSpPr>
        <p:spPr>
          <a:xfrm flipV="1">
            <a:off x="45134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4" idx="0"/>
            <a:endCxn id="67" idx="5"/>
          </p:cNvCxnSpPr>
          <p:nvPr/>
        </p:nvCxnSpPr>
        <p:spPr>
          <a:xfrm flipH="1" flipV="1">
            <a:off x="5464223" y="2906154"/>
            <a:ext cx="801122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3531671" y="2307010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36" idx="7"/>
            <a:endCxn id="70" idx="3"/>
          </p:cNvCxnSpPr>
          <p:nvPr/>
        </p:nvCxnSpPr>
        <p:spPr>
          <a:xfrm flipV="1">
            <a:off x="1960426" y="2473766"/>
            <a:ext cx="1602241" cy="294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7" idx="0"/>
            <a:endCxn id="70" idx="5"/>
          </p:cNvCxnSpPr>
          <p:nvPr/>
        </p:nvCxnSpPr>
        <p:spPr>
          <a:xfrm flipH="1" flipV="1">
            <a:off x="3712326" y="2473769"/>
            <a:ext cx="1677071" cy="2656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447622" y="4817307"/>
            <a:ext cx="3941775" cy="984829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194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64085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07977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1518690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195760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239651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283543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327434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3723272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 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410465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4541831" y="5173802"/>
            <a:ext cx="49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 </a:t>
            </a:r>
            <a:endParaRPr lang="en-US" dirty="0"/>
          </a:p>
        </p:txBody>
      </p:sp>
      <p:sp>
        <p:nvSpPr>
          <p:cNvPr id="90" name="TextBox 89"/>
          <p:cNvSpPr txBox="1"/>
          <p:nvPr/>
        </p:nvSpPr>
        <p:spPr>
          <a:xfrm>
            <a:off x="4979003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5416175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 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5853347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629051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 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6727690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268753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1136061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2003367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2870674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3737982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4550550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2" name="TextBox 101"/>
          <p:cNvSpPr txBox="1"/>
          <p:nvPr/>
        </p:nvSpPr>
        <p:spPr>
          <a:xfrm>
            <a:off x="5417857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6285163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639201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2389257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4084065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5813300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1480287" y="256893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CBEBD"/>
                </a:solidFill>
              </a:rPr>
              <a:t>7 </a:t>
            </a:r>
            <a:endParaRPr lang="en-US" dirty="0">
              <a:solidFill>
                <a:srgbClr val="9CBEBD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916693" y="261776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3219782" y="2122737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CBEBD"/>
                </a:solidFill>
              </a:rPr>
              <a:t>5</a:t>
            </a:r>
            <a:r>
              <a:rPr lang="en-US" dirty="0" smtClean="0">
                <a:solidFill>
                  <a:srgbClr val="9CBEBD"/>
                </a:solidFill>
              </a:rPr>
              <a:t> </a:t>
            </a:r>
            <a:endParaRPr lang="en-US" dirty="0">
              <a:solidFill>
                <a:srgbClr val="9CBEB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578" y="1572358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Report: 5  7 </a:t>
            </a:r>
            <a:endParaRPr lang="en-US" dirty="0"/>
          </a:p>
        </p:txBody>
      </p:sp>
      <p:sp>
        <p:nvSpPr>
          <p:cNvPr id="100" name="Down Arrow 99"/>
          <p:cNvSpPr/>
          <p:nvPr/>
        </p:nvSpPr>
        <p:spPr>
          <a:xfrm rot="2374902">
            <a:off x="5523635" y="2345423"/>
            <a:ext cx="324813" cy="414366"/>
          </a:xfrm>
          <a:prstGeom prst="downArrow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159522" y="1815597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6396750" y="171249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Active nodes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6246446" y="2344822"/>
            <a:ext cx="18444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alibri" panose="020F0502020204030204" pitchFamily="34" charset="0"/>
              </a:rPr>
              <a:t>Pick 3, 8, or 14</a:t>
            </a:r>
            <a:br>
              <a:rPr lang="en-US" sz="2000" b="0" dirty="0">
                <a:latin typeface="Calibri" panose="020F0502020204030204" pitchFamily="34" charset="0"/>
              </a:rPr>
            </a:br>
            <a:r>
              <a:rPr lang="en-US" sz="2000" b="0" dirty="0">
                <a:latin typeface="Calibri" panose="020F0502020204030204" pitchFamily="34" charset="0"/>
              </a:rPr>
              <a:t>with prob. 1:1:2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7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4417">
        <p:fade/>
      </p:transition>
    </mc:Choice>
    <mc:Fallback xmlns="">
      <p:transition xmlns:p14="http://schemas.microsoft.com/office/powerpoint/2010/main" spd="med" advTm="24417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>
            <a:stCxn id="12" idx="0"/>
            <a:endCxn id="14" idx="0"/>
          </p:cNvCxnSpPr>
          <p:nvPr/>
        </p:nvCxnSpPr>
        <p:spPr>
          <a:xfrm flipV="1">
            <a:off x="12286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8" idx="0"/>
            <a:endCxn id="30" idx="0"/>
          </p:cNvCxnSpPr>
          <p:nvPr/>
        </p:nvCxnSpPr>
        <p:spPr>
          <a:xfrm flipV="1">
            <a:off x="2980534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6" idx="0"/>
            <a:endCxn id="48" idx="0"/>
          </p:cNvCxnSpPr>
          <p:nvPr/>
        </p:nvCxnSpPr>
        <p:spPr>
          <a:xfrm flipV="1">
            <a:off x="47324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59" idx="0"/>
            <a:endCxn id="61" idx="0"/>
          </p:cNvCxnSpPr>
          <p:nvPr/>
        </p:nvCxnSpPr>
        <p:spPr>
          <a:xfrm flipV="1">
            <a:off x="6484335" y="4332258"/>
            <a:ext cx="218989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Binary Tree with Pre-computed Samples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4685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48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658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4" idx="0"/>
            <a:endCxn id="6" idx="3"/>
          </p:cNvCxnSpPr>
          <p:nvPr/>
        </p:nvCxnSpPr>
        <p:spPr>
          <a:xfrm flipV="1">
            <a:off x="3526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" idx="0"/>
            <a:endCxn id="6" idx="5"/>
          </p:cNvCxnSpPr>
          <p:nvPr/>
        </p:nvCxnSpPr>
        <p:spPr>
          <a:xfrm flipH="1" flipV="1">
            <a:off x="6465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1228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60785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417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3" idx="0"/>
            <a:endCxn id="14" idx="5"/>
          </p:cNvCxnSpPr>
          <p:nvPr/>
        </p:nvCxnSpPr>
        <p:spPr>
          <a:xfrm flipH="1" flipV="1">
            <a:off x="152245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03822" y="352348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6" idx="0"/>
            <a:endCxn id="17" idx="3"/>
          </p:cNvCxnSpPr>
          <p:nvPr/>
        </p:nvCxnSpPr>
        <p:spPr>
          <a:xfrm flipV="1">
            <a:off x="5716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4" idx="0"/>
            <a:endCxn id="17" idx="5"/>
          </p:cNvCxnSpPr>
          <p:nvPr/>
        </p:nvCxnSpPr>
        <p:spPr>
          <a:xfrm flipH="1" flipV="1">
            <a:off x="10844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9987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43673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21774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23" idx="0"/>
            <a:endCxn id="25" idx="3"/>
          </p:cNvCxnSpPr>
          <p:nvPr/>
        </p:nvCxnSpPr>
        <p:spPr>
          <a:xfrm flipV="1">
            <a:off x="21045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4" idx="0"/>
            <a:endCxn id="25" idx="5"/>
          </p:cNvCxnSpPr>
          <p:nvPr/>
        </p:nvCxnSpPr>
        <p:spPr>
          <a:xfrm flipH="1" flipV="1">
            <a:off x="239840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28747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1268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36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29" idx="0"/>
            <a:endCxn id="30" idx="5"/>
          </p:cNvCxnSpPr>
          <p:nvPr/>
        </p:nvCxnSpPr>
        <p:spPr>
          <a:xfrm flipH="1" flipV="1">
            <a:off x="32743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655722" y="352348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25" idx="0"/>
            <a:endCxn id="33" idx="3"/>
          </p:cNvCxnSpPr>
          <p:nvPr/>
        </p:nvCxnSpPr>
        <p:spPr>
          <a:xfrm flipV="1">
            <a:off x="23235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0" idx="0"/>
            <a:endCxn id="33" idx="5"/>
          </p:cNvCxnSpPr>
          <p:nvPr/>
        </p:nvCxnSpPr>
        <p:spPr>
          <a:xfrm flipH="1" flipV="1">
            <a:off x="28363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1779772" y="2739398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17" idx="0"/>
            <a:endCxn id="36" idx="3"/>
          </p:cNvCxnSpPr>
          <p:nvPr/>
        </p:nvCxnSpPr>
        <p:spPr>
          <a:xfrm flipV="1">
            <a:off x="10096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3" idx="0"/>
            <a:endCxn id="36" idx="5"/>
          </p:cNvCxnSpPr>
          <p:nvPr/>
        </p:nvCxnSpPr>
        <p:spPr>
          <a:xfrm flipH="1" flipV="1">
            <a:off x="1960426" y="2906154"/>
            <a:ext cx="801121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7506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1886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696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41" idx="0"/>
            <a:endCxn id="43" idx="3"/>
          </p:cNvCxnSpPr>
          <p:nvPr/>
        </p:nvCxnSpPr>
        <p:spPr>
          <a:xfrm flipV="1">
            <a:off x="38564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42" idx="0"/>
            <a:endCxn id="43" idx="5"/>
          </p:cNvCxnSpPr>
          <p:nvPr/>
        </p:nvCxnSpPr>
        <p:spPr>
          <a:xfrm flipH="1" flipV="1">
            <a:off x="41503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462660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06458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84559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47" idx="0"/>
            <a:endCxn id="48" idx="5"/>
          </p:cNvCxnSpPr>
          <p:nvPr/>
        </p:nvCxnSpPr>
        <p:spPr>
          <a:xfrm flipH="1" flipV="1">
            <a:off x="50262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407621" y="352348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>
            <a:stCxn id="43" idx="0"/>
            <a:endCxn id="51" idx="3"/>
          </p:cNvCxnSpPr>
          <p:nvPr/>
        </p:nvCxnSpPr>
        <p:spPr>
          <a:xfrm flipV="1">
            <a:off x="40754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8" idx="0"/>
            <a:endCxn id="51" idx="5"/>
          </p:cNvCxnSpPr>
          <p:nvPr/>
        </p:nvCxnSpPr>
        <p:spPr>
          <a:xfrm flipH="1" flipV="1">
            <a:off x="45882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502559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940534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21546" y="4332256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4" idx="0"/>
            <a:endCxn id="56" idx="3"/>
          </p:cNvCxnSpPr>
          <p:nvPr/>
        </p:nvCxnSpPr>
        <p:spPr>
          <a:xfrm flipV="1">
            <a:off x="56083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5" idx="0"/>
            <a:endCxn id="56" idx="5"/>
          </p:cNvCxnSpPr>
          <p:nvPr/>
        </p:nvCxnSpPr>
        <p:spPr>
          <a:xfrm flipH="1" flipV="1">
            <a:off x="59022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3785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816487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597498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0" idx="0"/>
            <a:endCxn id="61" idx="5"/>
          </p:cNvCxnSpPr>
          <p:nvPr/>
        </p:nvCxnSpPr>
        <p:spPr>
          <a:xfrm flipH="1" flipV="1">
            <a:off x="6778150" y="4499014"/>
            <a:ext cx="144160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6159522" y="3523488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56" idx="0"/>
            <a:endCxn id="64" idx="3"/>
          </p:cNvCxnSpPr>
          <p:nvPr/>
        </p:nvCxnSpPr>
        <p:spPr>
          <a:xfrm flipV="1">
            <a:off x="5827369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1" idx="0"/>
            <a:endCxn id="64" idx="5"/>
          </p:cNvCxnSpPr>
          <p:nvPr/>
        </p:nvCxnSpPr>
        <p:spPr>
          <a:xfrm flipH="1" flipV="1">
            <a:off x="6340177" y="3690246"/>
            <a:ext cx="363147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283571" y="2739398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>
            <a:stCxn id="51" idx="0"/>
            <a:endCxn id="67" idx="3"/>
          </p:cNvCxnSpPr>
          <p:nvPr/>
        </p:nvCxnSpPr>
        <p:spPr>
          <a:xfrm flipV="1">
            <a:off x="45134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4" idx="0"/>
            <a:endCxn id="67" idx="5"/>
          </p:cNvCxnSpPr>
          <p:nvPr/>
        </p:nvCxnSpPr>
        <p:spPr>
          <a:xfrm flipH="1" flipV="1">
            <a:off x="5464223" y="2906154"/>
            <a:ext cx="801122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3531671" y="2307010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36" idx="7"/>
            <a:endCxn id="70" idx="3"/>
          </p:cNvCxnSpPr>
          <p:nvPr/>
        </p:nvCxnSpPr>
        <p:spPr>
          <a:xfrm flipV="1">
            <a:off x="1960426" y="2473766"/>
            <a:ext cx="1602241" cy="294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7" idx="0"/>
            <a:endCxn id="70" idx="5"/>
          </p:cNvCxnSpPr>
          <p:nvPr/>
        </p:nvCxnSpPr>
        <p:spPr>
          <a:xfrm flipH="1" flipV="1">
            <a:off x="3712326" y="2473769"/>
            <a:ext cx="1677071" cy="2656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447622" y="4817307"/>
            <a:ext cx="3941775" cy="984829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194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64085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07977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1518690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195760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239651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283543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327434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3723272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 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410465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4541831" y="5173802"/>
            <a:ext cx="49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 </a:t>
            </a:r>
            <a:endParaRPr lang="en-US" dirty="0"/>
          </a:p>
        </p:txBody>
      </p:sp>
      <p:sp>
        <p:nvSpPr>
          <p:cNvPr id="90" name="TextBox 89"/>
          <p:cNvSpPr txBox="1"/>
          <p:nvPr/>
        </p:nvSpPr>
        <p:spPr>
          <a:xfrm>
            <a:off x="4979003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5416175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 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5853347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629051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 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6727690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268753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1136061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2003367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2870674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3737982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4550550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2" name="TextBox 101"/>
          <p:cNvSpPr txBox="1"/>
          <p:nvPr/>
        </p:nvSpPr>
        <p:spPr>
          <a:xfrm>
            <a:off x="5417857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6285163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639201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2389257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4084065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5813300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1480287" y="256893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CBEBD"/>
                </a:solidFill>
              </a:rPr>
              <a:t>7 </a:t>
            </a:r>
            <a:endParaRPr lang="en-US" dirty="0">
              <a:solidFill>
                <a:srgbClr val="9CBEBD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916693" y="261776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CBEBD"/>
                </a:solidFill>
              </a:rPr>
              <a:t>14 </a:t>
            </a:r>
            <a:endParaRPr lang="en-US" dirty="0">
              <a:solidFill>
                <a:srgbClr val="9CBEBD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219782" y="2122737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CBEBD"/>
                </a:solidFill>
              </a:rPr>
              <a:t>5</a:t>
            </a:r>
            <a:r>
              <a:rPr lang="en-US" dirty="0" smtClean="0">
                <a:solidFill>
                  <a:srgbClr val="9CBEBD"/>
                </a:solidFill>
              </a:rPr>
              <a:t> </a:t>
            </a:r>
            <a:endParaRPr lang="en-US" dirty="0">
              <a:solidFill>
                <a:srgbClr val="9CBEB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578" y="1572358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Report: 5  7 </a:t>
            </a:r>
            <a:endParaRPr lang="en-US" dirty="0"/>
          </a:p>
        </p:txBody>
      </p:sp>
      <p:sp>
        <p:nvSpPr>
          <p:cNvPr id="100" name="Down Arrow 99"/>
          <p:cNvSpPr/>
          <p:nvPr/>
        </p:nvSpPr>
        <p:spPr>
          <a:xfrm rot="2374902">
            <a:off x="5523635" y="2345423"/>
            <a:ext cx="324813" cy="414366"/>
          </a:xfrm>
          <a:prstGeom prst="downArrow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159522" y="1815597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6396750" y="171249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Active nodes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0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653">
        <p:fade/>
      </p:transition>
    </mc:Choice>
    <mc:Fallback xmlns="">
      <p:transition xmlns:p14="http://schemas.microsoft.com/office/powerpoint/2010/main" spd="med" advTm="15653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>
            <a:stCxn id="12" idx="0"/>
            <a:endCxn id="14" idx="0"/>
          </p:cNvCxnSpPr>
          <p:nvPr/>
        </p:nvCxnSpPr>
        <p:spPr>
          <a:xfrm flipV="1">
            <a:off x="12286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8" idx="0"/>
            <a:endCxn id="30" idx="0"/>
          </p:cNvCxnSpPr>
          <p:nvPr/>
        </p:nvCxnSpPr>
        <p:spPr>
          <a:xfrm flipV="1">
            <a:off x="2980534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6" idx="0"/>
            <a:endCxn id="48" idx="0"/>
          </p:cNvCxnSpPr>
          <p:nvPr/>
        </p:nvCxnSpPr>
        <p:spPr>
          <a:xfrm flipV="1">
            <a:off x="4732435" y="4332258"/>
            <a:ext cx="218987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59" idx="0"/>
            <a:endCxn id="61" idx="0"/>
          </p:cNvCxnSpPr>
          <p:nvPr/>
        </p:nvCxnSpPr>
        <p:spPr>
          <a:xfrm flipV="1">
            <a:off x="6484335" y="4332258"/>
            <a:ext cx="218989" cy="65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Binary Tree with Pre-computed Samples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4685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48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658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4" idx="0"/>
            <a:endCxn id="6" idx="3"/>
          </p:cNvCxnSpPr>
          <p:nvPr/>
        </p:nvCxnSpPr>
        <p:spPr>
          <a:xfrm flipV="1">
            <a:off x="3526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5" idx="0"/>
            <a:endCxn id="6" idx="5"/>
          </p:cNvCxnSpPr>
          <p:nvPr/>
        </p:nvCxnSpPr>
        <p:spPr>
          <a:xfrm flipH="1" flipV="1">
            <a:off x="6465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1228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560785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417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>
            <a:stCxn id="13" idx="0"/>
            <a:endCxn id="14" idx="5"/>
          </p:cNvCxnSpPr>
          <p:nvPr/>
        </p:nvCxnSpPr>
        <p:spPr>
          <a:xfrm flipH="1" flipV="1">
            <a:off x="152245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903822" y="352348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6" idx="0"/>
            <a:endCxn id="17" idx="3"/>
          </p:cNvCxnSpPr>
          <p:nvPr/>
        </p:nvCxnSpPr>
        <p:spPr>
          <a:xfrm flipV="1">
            <a:off x="5716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4" idx="0"/>
            <a:endCxn id="17" idx="5"/>
          </p:cNvCxnSpPr>
          <p:nvPr/>
        </p:nvCxnSpPr>
        <p:spPr>
          <a:xfrm flipH="1" flipV="1">
            <a:off x="10844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9987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43673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21774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23" idx="0"/>
            <a:endCxn id="25" idx="3"/>
          </p:cNvCxnSpPr>
          <p:nvPr/>
        </p:nvCxnSpPr>
        <p:spPr>
          <a:xfrm flipV="1">
            <a:off x="21045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4" idx="0"/>
            <a:endCxn id="25" idx="5"/>
          </p:cNvCxnSpPr>
          <p:nvPr/>
        </p:nvCxnSpPr>
        <p:spPr>
          <a:xfrm flipH="1" flipV="1">
            <a:off x="2398400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28747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12685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093697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29" idx="0"/>
            <a:endCxn id="30" idx="5"/>
          </p:cNvCxnSpPr>
          <p:nvPr/>
        </p:nvCxnSpPr>
        <p:spPr>
          <a:xfrm flipH="1" flipV="1">
            <a:off x="32743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2655722" y="352348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>
            <a:stCxn id="25" idx="0"/>
            <a:endCxn id="33" idx="3"/>
          </p:cNvCxnSpPr>
          <p:nvPr/>
        </p:nvCxnSpPr>
        <p:spPr>
          <a:xfrm flipV="1">
            <a:off x="23235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0" idx="0"/>
            <a:endCxn id="33" idx="5"/>
          </p:cNvCxnSpPr>
          <p:nvPr/>
        </p:nvCxnSpPr>
        <p:spPr>
          <a:xfrm flipH="1" flipV="1">
            <a:off x="28363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1779772" y="2739398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stCxn id="17" idx="0"/>
            <a:endCxn id="36" idx="3"/>
          </p:cNvCxnSpPr>
          <p:nvPr/>
        </p:nvCxnSpPr>
        <p:spPr>
          <a:xfrm flipV="1">
            <a:off x="10096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3" idx="0"/>
            <a:endCxn id="36" idx="5"/>
          </p:cNvCxnSpPr>
          <p:nvPr/>
        </p:nvCxnSpPr>
        <p:spPr>
          <a:xfrm flipH="1" flipV="1">
            <a:off x="1960426" y="2906154"/>
            <a:ext cx="801121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375066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18863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6964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/>
          <p:cNvCxnSpPr>
            <a:stCxn id="41" idx="0"/>
            <a:endCxn id="43" idx="3"/>
          </p:cNvCxnSpPr>
          <p:nvPr/>
        </p:nvCxnSpPr>
        <p:spPr>
          <a:xfrm flipV="1">
            <a:off x="3856484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42" idx="0"/>
            <a:endCxn id="43" idx="5"/>
          </p:cNvCxnSpPr>
          <p:nvPr/>
        </p:nvCxnSpPr>
        <p:spPr>
          <a:xfrm flipH="1" flipV="1">
            <a:off x="41503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4626609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064584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845596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47" idx="0"/>
            <a:endCxn id="48" idx="5"/>
          </p:cNvCxnSpPr>
          <p:nvPr/>
        </p:nvCxnSpPr>
        <p:spPr>
          <a:xfrm flipH="1" flipV="1">
            <a:off x="502625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407621" y="3523488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>
            <a:stCxn id="43" idx="0"/>
            <a:endCxn id="51" idx="3"/>
          </p:cNvCxnSpPr>
          <p:nvPr/>
        </p:nvCxnSpPr>
        <p:spPr>
          <a:xfrm flipV="1">
            <a:off x="4075472" y="3690246"/>
            <a:ext cx="363145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48" idx="0"/>
            <a:endCxn id="51" idx="5"/>
          </p:cNvCxnSpPr>
          <p:nvPr/>
        </p:nvCxnSpPr>
        <p:spPr>
          <a:xfrm flipH="1" flipV="1">
            <a:off x="4588273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5502559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940534" y="4984644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21546" y="4332256"/>
            <a:ext cx="211649" cy="195368"/>
          </a:xfrm>
          <a:prstGeom prst="ellipse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/>
          <p:cNvCxnSpPr>
            <a:stCxn id="54" idx="0"/>
            <a:endCxn id="56" idx="3"/>
          </p:cNvCxnSpPr>
          <p:nvPr/>
        </p:nvCxnSpPr>
        <p:spPr>
          <a:xfrm flipV="1">
            <a:off x="5608385" y="4499014"/>
            <a:ext cx="144157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55" idx="0"/>
            <a:endCxn id="56" idx="5"/>
          </p:cNvCxnSpPr>
          <p:nvPr/>
        </p:nvCxnSpPr>
        <p:spPr>
          <a:xfrm flipH="1" flipV="1">
            <a:off x="5902201" y="4499014"/>
            <a:ext cx="144159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378510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816487" y="4984644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597498" y="4332256"/>
            <a:ext cx="211649" cy="19536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>
            <a:stCxn id="60" idx="0"/>
            <a:endCxn id="61" idx="5"/>
          </p:cNvCxnSpPr>
          <p:nvPr/>
        </p:nvCxnSpPr>
        <p:spPr>
          <a:xfrm flipH="1" flipV="1">
            <a:off x="6778150" y="4499014"/>
            <a:ext cx="144160" cy="4856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6159522" y="3523488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56" idx="0"/>
            <a:endCxn id="64" idx="3"/>
          </p:cNvCxnSpPr>
          <p:nvPr/>
        </p:nvCxnSpPr>
        <p:spPr>
          <a:xfrm flipV="1">
            <a:off x="5827369" y="3690246"/>
            <a:ext cx="363146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1" idx="0"/>
            <a:endCxn id="64" idx="5"/>
          </p:cNvCxnSpPr>
          <p:nvPr/>
        </p:nvCxnSpPr>
        <p:spPr>
          <a:xfrm flipH="1" flipV="1">
            <a:off x="6340177" y="3690246"/>
            <a:ext cx="363147" cy="64201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5283571" y="2739398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/>
          <p:cNvCxnSpPr>
            <a:stCxn id="51" idx="0"/>
            <a:endCxn id="67" idx="3"/>
          </p:cNvCxnSpPr>
          <p:nvPr/>
        </p:nvCxnSpPr>
        <p:spPr>
          <a:xfrm flipV="1">
            <a:off x="4513444" y="2906154"/>
            <a:ext cx="801120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stCxn id="64" idx="0"/>
            <a:endCxn id="67" idx="5"/>
          </p:cNvCxnSpPr>
          <p:nvPr/>
        </p:nvCxnSpPr>
        <p:spPr>
          <a:xfrm flipH="1" flipV="1">
            <a:off x="5464223" y="2906154"/>
            <a:ext cx="801122" cy="61733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Oval 69"/>
          <p:cNvSpPr/>
          <p:nvPr/>
        </p:nvSpPr>
        <p:spPr>
          <a:xfrm>
            <a:off x="3531671" y="2307010"/>
            <a:ext cx="211649" cy="19536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>
            <a:stCxn id="36" idx="7"/>
            <a:endCxn id="70" idx="3"/>
          </p:cNvCxnSpPr>
          <p:nvPr/>
        </p:nvCxnSpPr>
        <p:spPr>
          <a:xfrm flipV="1">
            <a:off x="1960426" y="2473766"/>
            <a:ext cx="1602241" cy="2942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7" idx="0"/>
            <a:endCxn id="70" idx="5"/>
          </p:cNvCxnSpPr>
          <p:nvPr/>
        </p:nvCxnSpPr>
        <p:spPr>
          <a:xfrm flipH="1" flipV="1">
            <a:off x="3712326" y="2473769"/>
            <a:ext cx="1677071" cy="2656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1447622" y="4817307"/>
            <a:ext cx="3941775" cy="984829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0194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64085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07977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1518690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 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1957605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 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239651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 </a:t>
            </a:r>
            <a:endParaRPr lang="en-US" dirty="0"/>
          </a:p>
        </p:txBody>
      </p:sp>
      <p:sp>
        <p:nvSpPr>
          <p:cNvPr id="84" name="TextBox 83"/>
          <p:cNvSpPr txBox="1"/>
          <p:nvPr/>
        </p:nvSpPr>
        <p:spPr>
          <a:xfrm>
            <a:off x="2835434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 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3274349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3723272" y="5173802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 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410465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 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4541831" y="5173802"/>
            <a:ext cx="492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 </a:t>
            </a:r>
            <a:endParaRPr lang="en-US" dirty="0"/>
          </a:p>
        </p:txBody>
      </p:sp>
      <p:sp>
        <p:nvSpPr>
          <p:cNvPr id="90" name="TextBox 89"/>
          <p:cNvSpPr txBox="1"/>
          <p:nvPr/>
        </p:nvSpPr>
        <p:spPr>
          <a:xfrm>
            <a:off x="4979003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91" name="TextBox 90"/>
          <p:cNvSpPr txBox="1"/>
          <p:nvPr/>
        </p:nvSpPr>
        <p:spPr>
          <a:xfrm>
            <a:off x="5416175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13 </a:t>
            </a:r>
            <a:endParaRPr 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5853347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6290519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15 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6727690" y="517380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268753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1136061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2003367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2870674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3737982" y="408481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4550550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2" name="TextBox 101"/>
          <p:cNvSpPr txBox="1"/>
          <p:nvPr/>
        </p:nvSpPr>
        <p:spPr>
          <a:xfrm>
            <a:off x="5417857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6285163" y="408481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639201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2389257" y="334957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</a:t>
            </a:r>
            <a:endParaRPr lang="en-US" dirty="0"/>
          </a:p>
        </p:txBody>
      </p:sp>
      <p:sp>
        <p:nvSpPr>
          <p:cNvPr id="108" name="TextBox 107"/>
          <p:cNvSpPr txBox="1"/>
          <p:nvPr/>
        </p:nvSpPr>
        <p:spPr>
          <a:xfrm>
            <a:off x="4084065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 </a:t>
            </a:r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5813300" y="33394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 </a:t>
            </a:r>
            <a:endParaRPr lang="en-US" dirty="0"/>
          </a:p>
        </p:txBody>
      </p:sp>
      <p:sp>
        <p:nvSpPr>
          <p:cNvPr id="110" name="TextBox 109"/>
          <p:cNvSpPr txBox="1"/>
          <p:nvPr/>
        </p:nvSpPr>
        <p:spPr>
          <a:xfrm>
            <a:off x="1480287" y="256893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CBEBD"/>
                </a:solidFill>
              </a:rPr>
              <a:t>7 </a:t>
            </a:r>
            <a:endParaRPr lang="en-US" dirty="0">
              <a:solidFill>
                <a:srgbClr val="9CBEBD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916693" y="261776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CBEBD"/>
                </a:solidFill>
              </a:rPr>
              <a:t>14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4" name="TextBox 113"/>
          <p:cNvSpPr txBox="1"/>
          <p:nvPr/>
        </p:nvSpPr>
        <p:spPr>
          <a:xfrm>
            <a:off x="3219782" y="2122737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CBEBD"/>
                </a:solidFill>
              </a:rPr>
              <a:t>5</a:t>
            </a:r>
            <a:r>
              <a:rPr lang="en-US" dirty="0" smtClean="0">
                <a:solidFill>
                  <a:srgbClr val="9CBEBD"/>
                </a:solidFill>
              </a:rPr>
              <a:t> </a:t>
            </a:r>
            <a:endParaRPr lang="en-US" dirty="0">
              <a:solidFill>
                <a:srgbClr val="9CBEBD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579" y="1572358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Report: 5  7  </a:t>
            </a:r>
            <a:endParaRPr lang="en-US" dirty="0"/>
          </a:p>
        </p:txBody>
      </p:sp>
      <p:sp>
        <p:nvSpPr>
          <p:cNvPr id="100" name="Down Arrow 99"/>
          <p:cNvSpPr/>
          <p:nvPr/>
        </p:nvSpPr>
        <p:spPr>
          <a:xfrm rot="2374902">
            <a:off x="4720986" y="3142390"/>
            <a:ext cx="324813" cy="414366"/>
          </a:xfrm>
          <a:prstGeom prst="downArrow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159522" y="1815597"/>
            <a:ext cx="211649" cy="195368"/>
          </a:xfrm>
          <a:prstGeom prst="ellipse">
            <a:avLst/>
          </a:prstGeom>
          <a:solidFill>
            <a:srgbClr val="FF66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6396750" y="171249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Active nodes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81200" y="157539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12</a:t>
            </a:r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6246446" y="2344822"/>
            <a:ext cx="18332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dirty="0">
                <a:latin typeface="Calibri" panose="020F0502020204030204" pitchFamily="34" charset="0"/>
              </a:rPr>
              <a:t>Pick 3, 8, or 12</a:t>
            </a:r>
            <a:br>
              <a:rPr lang="en-US" sz="2000" b="0" dirty="0">
                <a:latin typeface="Calibri" panose="020F0502020204030204" pitchFamily="34" charset="0"/>
              </a:rPr>
            </a:br>
            <a:r>
              <a:rPr lang="en-US" sz="2000" b="0" dirty="0">
                <a:latin typeface="Calibri" panose="020F0502020204030204" pitchFamily="34" charset="0"/>
              </a:rPr>
              <a:t>with equal </a:t>
            </a:r>
            <a:r>
              <a:rPr lang="en-US" sz="2000" b="0" dirty="0" err="1">
                <a:latin typeface="Calibri" panose="020F0502020204030204" pitchFamily="34" charset="0"/>
              </a:rPr>
              <a:t>prob</a:t>
            </a:r>
            <a:endParaRPr lang="en-US" sz="2000" b="0" dirty="0">
              <a:latin typeface="Calibri" panose="020F0502020204030204" pitchFamily="34" charset="0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112" name="TextBox 111"/>
          <p:cNvSpPr txBox="1"/>
          <p:nvPr/>
        </p:nvSpPr>
        <p:spPr>
          <a:xfrm>
            <a:off x="5752542" y="6139934"/>
            <a:ext cx="3215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[</a:t>
            </a:r>
            <a:r>
              <a:rPr lang="en-US" b="0" dirty="0" smtClean="0"/>
              <a:t>Wang, Christensen, Li, Yi 16]</a:t>
            </a:r>
            <a:endParaRPr lang="en-US" b="0" dirty="0"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4447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8248">
        <p:fade/>
      </p:transition>
    </mc:Choice>
    <mc:Fallback xmlns="">
      <p:transition xmlns:p14="http://schemas.microsoft.com/office/powerpoint/2010/main" spd="med" advTm="38248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Binary Tree with Pre-computed Samples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HK" dirty="0">
                    <a:cs typeface="Calibri" panose="020F0502020204030204" pitchFamily="34" charset="0"/>
                  </a:rPr>
                  <a:t>Query time: </a:t>
                </a:r>
                <a14:m>
                  <m:oMath xmlns:m="http://schemas.openxmlformats.org/officeDocument/2006/math" xmlns="">
                    <m:r>
                      <a:rPr lang="en-HK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𝑂</m:t>
                    </m:r>
                    <m:d>
                      <m:dPr>
                        <m:ctrlPr>
                          <a:rPr lang="en-HK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HK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HK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HK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fPr>
                              <m:num>
                                <m:r>
                                  <a:rPr lang="en-HK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𝑠𝑛</m:t>
                                </m:r>
                              </m:num>
                              <m:den>
                                <m:r>
                                  <a:rPr lang="en-HK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𝑞</m:t>
                                </m:r>
                              </m:den>
                            </m:f>
                            <m:r>
                              <a:rPr lang="en-HK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r>
                              <a:rPr lang="en-HK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</m:func>
                      </m:e>
                    </m:d>
                  </m:oMath>
                </a14:m>
                <a:r>
                  <a:rPr lang="en-US" dirty="0">
                    <a:cs typeface="Calibri" panose="020F0502020204030204" pitchFamily="34" charset="0"/>
                  </a:rPr>
                  <a:t>, </a:t>
                </a:r>
                <a14:m>
                  <m:oMath xmlns:m="http://schemas.openxmlformats.org/officeDocument/2006/math" xmlns="">
                    <m:r>
                      <a:rPr lang="en-HK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</m:oMath>
                </a14:m>
                <a:r>
                  <a:rPr lang="en-US" dirty="0">
                    <a:cs typeface="Calibri" panose="020F0502020204030204" pitchFamily="34" charset="0"/>
                  </a:rPr>
                  <a:t>: full query </a:t>
                </a:r>
                <a:r>
                  <a:rPr lang="en-US" dirty="0" smtClean="0">
                    <a:cs typeface="Calibri" panose="020F0502020204030204" pitchFamily="34" charset="0"/>
                  </a:rPr>
                  <a:t>size</a:t>
                </a:r>
              </a:p>
              <a:p>
                <a:r>
                  <a:rPr lang="en-US" dirty="0" smtClean="0">
                    <a:cs typeface="Calibri" panose="020F0502020204030204" pitchFamily="34" charset="0"/>
                  </a:rPr>
                  <a:t>Extends </a:t>
                </a:r>
                <a:r>
                  <a:rPr lang="en-US" dirty="0">
                    <a:cs typeface="Calibri" panose="020F0502020204030204" pitchFamily="34" charset="0"/>
                  </a:rPr>
                  <a:t>to higher dimensions </a:t>
                </a:r>
                <a:endParaRPr lang="en-US" dirty="0" smtClean="0">
                  <a:cs typeface="Calibri" panose="020F0502020204030204" pitchFamily="34" charset="0"/>
                </a:endParaRPr>
              </a:p>
              <a:p>
                <a:r>
                  <a:rPr lang="en-US" dirty="0" smtClean="0">
                    <a:cs typeface="Calibri" panose="020F0502020204030204" pitchFamily="34" charset="0"/>
                  </a:rPr>
                  <a:t>Issue: The same query </a:t>
                </a:r>
                <a:r>
                  <a:rPr lang="en-US" smtClean="0">
                    <a:cs typeface="Calibri" panose="020F0502020204030204" pitchFamily="34" charset="0"/>
                  </a:rPr>
                  <a:t>always returns </a:t>
                </a:r>
                <a:r>
                  <a:rPr lang="en-US" dirty="0" smtClean="0">
                    <a:cs typeface="Calibri" panose="020F0502020204030204" pitchFamily="34" charset="0"/>
                  </a:rPr>
                  <a:t>the same sample</a:t>
                </a:r>
              </a:p>
              <a:p>
                <a:pPr lvl="1"/>
                <a:r>
                  <a:rPr lang="en-US" dirty="0" smtClean="0">
                    <a:cs typeface="Calibri" panose="020F0502020204030204" pitchFamily="34" charset="0"/>
                  </a:rPr>
                  <a:t>Independent range sampling [Hu, </a:t>
                </a:r>
                <a:r>
                  <a:rPr lang="en-US" dirty="0" err="1" smtClean="0">
                    <a:cs typeface="Calibri" panose="020F0502020204030204" pitchFamily="34" charset="0"/>
                  </a:rPr>
                  <a:t>Qiao</a:t>
                </a:r>
                <a:r>
                  <a:rPr lang="en-US" dirty="0" smtClean="0">
                    <a:cs typeface="Calibri" panose="020F0502020204030204" pitchFamily="34" charset="0"/>
                  </a:rPr>
                  <a:t>, Tao 14]</a:t>
                </a:r>
              </a:p>
              <a:p>
                <a:pPr lvl="1"/>
                <a:r>
                  <a:rPr lang="en-US" dirty="0" smtClean="0">
                    <a:cs typeface="Calibri" panose="020F0502020204030204" pitchFamily="34" charset="0"/>
                  </a:rPr>
                  <a:t>Idea: Replenish new samples after used</a:t>
                </a:r>
                <a:r>
                  <a:rPr lang="en-US" dirty="0">
                    <a:cs typeface="Calibri" panose="020F0502020204030204" pitchFamily="34" charset="0"/>
                  </a:rPr>
                  <a:t/>
                </a:r>
                <a:br>
                  <a:rPr lang="en-US" dirty="0">
                    <a:cs typeface="Calibri" panose="020F0502020204030204" pitchFamily="34" charset="0"/>
                  </a:rPr>
                </a:br>
                <a:endParaRPr lang="en-US" dirty="0"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Content Placeholder 1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Random Sampling on Big Data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620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8248">
        <p:fade/>
      </p:transition>
    </mc:Choice>
    <mc:Fallback xmlns="">
      <p:transition xmlns:p14="http://schemas.microsoft.com/office/powerpoint/2010/main" spd="med" advTm="38248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HK" dirty="0" smtClean="0"/>
                  <a:t>Two Tables: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HK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d>
                      <m:dPr>
                        <m:ctrlPr>
                          <a:rPr lang="en-HK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HK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HK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</m:d>
                    <m:r>
                      <a:rPr lang="en-HK" b="1" i="1" smtClean="0">
                        <a:latin typeface="Cambria Math" panose="02040503050406030204" pitchFamily="18" charset="0"/>
                      </a:rPr>
                      <m:t>⋈</m:t>
                    </m:r>
                    <m:sSub>
                      <m:sSubPr>
                        <m:ctrlPr>
                          <a:rPr lang="en-HK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HK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lang="en-HK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  <m:r>
                          <a:rPr lang="en-HK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HK" b="1" i="1" smtClean="0"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105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4572000"/>
              </a:xfrm>
            </p:spPr>
            <p:txBody>
              <a:bodyPr/>
              <a:lstStyle/>
              <a:p>
                <a:r>
                  <a:rPr lang="en-HK" dirty="0" smtClean="0"/>
                  <a:t>Return a sample, without </a:t>
                </a:r>
                <a:r>
                  <a:rPr lang="en-HK" dirty="0"/>
                  <a:t>p</a:t>
                </a:r>
                <a:r>
                  <a:rPr lang="en-HK" dirty="0" smtClean="0"/>
                  <a:t>re-computation </a:t>
                </a:r>
              </a:p>
              <a:p>
                <a:pPr lvl="1"/>
                <a:r>
                  <a:rPr lang="en-HK" dirty="0" smtClean="0"/>
                  <a:t>Hopeless, since</a:t>
                </a:r>
                <a:br>
                  <a:rPr lang="en-HK" dirty="0" smtClean="0"/>
                </a:b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𝑠𝑎𝑚𝑝𝑙𝑒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HK" b="0" i="1" smtClean="0">
                        <a:latin typeface="Cambria Math" panose="02040503050406030204" pitchFamily="18" charset="0"/>
                      </a:rPr>
                      <m:t>⋈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𝑠𝑎𝑚𝑝𝑙𝑒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HK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𝑠𝑎𝑚𝑝𝑙𝑒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⋈</m:t>
                        </m:r>
                        <m:sSub>
                          <m:sSub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dirty="0" smtClean="0"/>
              </a:p>
              <a:p>
                <a:r>
                  <a:rPr lang="en-HK" dirty="0" smtClean="0"/>
                  <a:t>Return a sample, with re-computation</a:t>
                </a:r>
              </a:p>
              <a:p>
                <a:pPr lvl="1"/>
                <a:r>
                  <a:rPr lang="en-HK" dirty="0" smtClean="0"/>
                  <a:t>Build an index on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HK" dirty="0" smtClean="0"/>
              </a:p>
              <a:p>
                <a:pPr lvl="1"/>
                <a:r>
                  <a:rPr lang="en-HK" dirty="0" smtClean="0"/>
                  <a:t>Obtain value frequencies in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HK" dirty="0" smtClean="0"/>
              </a:p>
              <a:p>
                <a:pPr lvl="1"/>
                <a:r>
                  <a:rPr lang="en-HK" dirty="0" smtClean="0"/>
                  <a:t>Sample a tuple in </a:t>
                </a:r>
                <a14:m>
                  <m:oMath xmlns:m="http://schemas.openxmlformats.org/officeDocument/2006/math" xmlns=""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HK" b="0" i="1" smtClean="0"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HK" dirty="0" smtClean="0"/>
                  <a:t> with probability proportional to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HK" dirty="0" smtClean="0"/>
                  <a:t>’s frequency in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HK" dirty="0" smtClean="0"/>
              </a:p>
              <a:p>
                <a:pPr lvl="1"/>
                <a:r>
                  <a:rPr lang="en-HK" dirty="0" smtClean="0"/>
                  <a:t>Sample a joining tuple in </a:t>
                </a: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HK" dirty="0" smtClean="0"/>
              </a:p>
              <a:p>
                <a:pPr lvl="1"/>
                <a:r>
                  <a:rPr lang="en-HK" dirty="0" smtClean="0"/>
                  <a:t>Example: </a:t>
                </a:r>
                <a:br>
                  <a:rPr lang="en-HK" dirty="0" smtClean="0"/>
                </a:br>
                <a:r>
                  <a:rPr lang="en-HK" dirty="0" smtClean="0"/>
                  <a:t>join size = 8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4572000"/>
              </a:xfrm>
              <a:blipFill>
                <a:blip r:embed="rId3"/>
                <a:stretch>
                  <a:fillRect l="-444" t="-1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00600" y="616399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0" dirty="0"/>
              <a:t>[</a:t>
            </a:r>
            <a:r>
              <a:rPr lang="fi-FI" b="0" dirty="0"/>
              <a:t>Chaudhuri, Motwani, Narasayya 99</a:t>
            </a:r>
            <a:r>
              <a:rPr lang="en-HK" b="0" dirty="0" smtClean="0"/>
              <a:t>]</a:t>
            </a:r>
            <a:endParaRPr lang="en-HK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7252260"/>
                  </p:ext>
                </p:extLst>
              </p:nvPr>
            </p:nvGraphicFramePr>
            <p:xfrm>
              <a:off x="4724400" y="4241800"/>
              <a:ext cx="1828800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xmlns="" val="42687897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xmlns="" val="70904655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xmlns="" val="327203634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/>
                          <a:endParaRPr lang="en-US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2223938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4401815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765253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3074867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5285667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67252260"/>
                  </p:ext>
                </p:extLst>
              </p:nvPr>
            </p:nvGraphicFramePr>
            <p:xfrm>
              <a:off x="4724400" y="4241800"/>
              <a:ext cx="1828800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42687897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70904655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327203634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" t="-1639" r="-205000" b="-4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2000" t="-1639" r="-105000" b="-4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2000" t="-1639" r="-5000" b="-4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223938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" t="-101639" r="-205000" b="-3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2000" t="-101639" r="-105000" b="-3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2000" t="-101639" r="-5000" b="-3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01815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" t="-201639" r="-205000" b="-2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2000" t="-201639" r="-105000" b="-2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2000" t="-201639" r="-5000" b="-2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5253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" t="-301639" r="-205000" b="-1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2000" t="-301639" r="-105000" b="-1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2000" t="-301639" r="-5000" b="-1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74867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00" t="-401639" r="-205000" b="-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2000" t="-401639" r="-105000" b="-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02000" t="-401639" r="-5000" b="-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856672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6739410"/>
                  </p:ext>
                </p:extLst>
              </p:nvPr>
            </p:nvGraphicFramePr>
            <p:xfrm>
              <a:off x="7239000" y="4241800"/>
              <a:ext cx="1295400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47700">
                      <a:extLst>
                        <a:ext uri="{9D8B030D-6E8A-4147-A177-3AD203B41FA5}">
                          <a16:colId xmlns:a16="http://schemas.microsoft.com/office/drawing/2014/main" xmlns="" val="426878972"/>
                        </a:ext>
                      </a:extLst>
                    </a:gridCol>
                    <a:gridCol w="647700">
                      <a:extLst>
                        <a:ext uri="{9D8B030D-6E8A-4147-A177-3AD203B41FA5}">
                          <a16:colId xmlns:a16="http://schemas.microsoft.com/office/drawing/2014/main" xmlns="" val="70904655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14:m/>
                          <a:endParaRPr lang="en-US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/>
                          <a:endParaRPr lang="en-US" b="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2223938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24401815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765253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13074867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xmlns="" val="35285667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6739410"/>
                  </p:ext>
                </p:extLst>
              </p:nvPr>
            </p:nvGraphicFramePr>
            <p:xfrm>
              <a:off x="7239000" y="4241800"/>
              <a:ext cx="1295400" cy="185420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47700">
                      <a:extLst>
                        <a:ext uri="{9D8B030D-6E8A-4147-A177-3AD203B41FA5}">
                          <a16:colId xmlns:a16="http://schemas.microsoft.com/office/drawing/2014/main" val="426878972"/>
                        </a:ext>
                      </a:extLst>
                    </a:gridCol>
                    <a:gridCol w="647700">
                      <a:extLst>
                        <a:ext uri="{9D8B030D-6E8A-4147-A177-3AD203B41FA5}">
                          <a16:colId xmlns:a16="http://schemas.microsoft.com/office/drawing/2014/main" val="70904655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935" t="-1639" r="-103738" b="-4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887" t="-1639" r="-4717" b="-4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223938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935" t="-101639" r="-103738" b="-3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887" t="-101639" r="-4717" b="-3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01815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935" t="-201639" r="-103738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887" t="-201639" r="-4717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65253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935" t="-301639" r="-103738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887" t="-301639" r="-4717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74867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935" t="-401639" r="-103738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887" t="-401639" r="-4717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2856672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74224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Sampling Joins: Open Problems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HK" dirty="0" smtClean="0"/>
                  <a:t>How to deal with selection predicates?</a:t>
                </a:r>
              </a:p>
              <a:p>
                <a:pPr lvl="1"/>
                <a:r>
                  <a:rPr lang="en-HK" dirty="0" smtClean="0"/>
                  <a:t>Can’t afford to re-compute value frequencies at query time</a:t>
                </a:r>
              </a:p>
              <a:p>
                <a:r>
                  <a:rPr lang="en-HK" dirty="0" smtClean="0"/>
                  <a:t>How to handle multi-way joins?</a:t>
                </a:r>
              </a:p>
              <a:p>
                <a:pPr lvl="1"/>
                <a:r>
                  <a:rPr lang="en-HK" dirty="0" err="1" smtClean="0"/>
                  <a:t>Prob</a:t>
                </a:r>
                <a:r>
                  <a:rPr lang="en-HK" dirty="0" smtClean="0"/>
                  <a:t>[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HK" dirty="0" smtClean="0"/>
                  <a:t> is sampled] </a:t>
                </a:r>
                <a14:m>
                  <m:oMath xmlns:m="http://schemas.openxmlformats.org/officeDocument/2006/math" xmlns="">
                    <m:r>
                      <a:rPr lang="en-HK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 xmlns="">
                    <m:d>
                      <m:dPr>
                        <m:begChr m:val="|"/>
                        <m:endChr m:val="|"/>
                        <m:ctrlPr>
                          <a:rPr lang="en-HK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HK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HK" b="0" i="1" dirty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HK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HK" dirty="0" smtClean="0"/>
                  <a:t/>
                </a:r>
                <a:br>
                  <a:rPr lang="en-HK" dirty="0" smtClean="0"/>
                </a:b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 smtClean="0"/>
                  <a:t>: residual query when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 must appear in the join result</a:t>
                </a:r>
              </a:p>
              <a:p>
                <a:pPr lvl="1"/>
                <a:r>
                  <a:rPr lang="en-HK" dirty="0" smtClean="0"/>
                  <a:t>For acyclic queries, all the residual query sizes can be computed in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time in preprocessing</a:t>
                </a:r>
              </a:p>
              <a:p>
                <a:pPr lvl="1"/>
                <a:r>
                  <a:rPr lang="en-HK" dirty="0" smtClean="0"/>
                  <a:t>For arbitraries queries, the problem is open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4" t="-1122" r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115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Two Tables: COUNT, No Pre-computation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95914"/>
            <a:ext cx="8229600" cy="3704886"/>
          </a:xfrm>
        </p:spPr>
        <p:txBody>
          <a:bodyPr/>
          <a:lstStyle/>
          <a:p>
            <a:r>
              <a:rPr lang="en-HK" dirty="0" smtClean="0"/>
              <a:t>Ripple join </a:t>
            </a:r>
            <a:r>
              <a:rPr lang="en-US" dirty="0" smtClean="0"/>
              <a:t>[</a:t>
            </a:r>
            <a:r>
              <a:rPr lang="en-US" dirty="0"/>
              <a:t>Haas, </a:t>
            </a:r>
            <a:r>
              <a:rPr lang="en-US" dirty="0" err="1" smtClean="0"/>
              <a:t>Hellerstein</a:t>
            </a:r>
            <a:r>
              <a:rPr lang="en-US" dirty="0" smtClean="0"/>
              <a:t> 99]</a:t>
            </a:r>
            <a:endParaRPr lang="en-US" dirty="0"/>
          </a:p>
          <a:p>
            <a:pPr lvl="1"/>
            <a:r>
              <a:rPr lang="en-US" dirty="0" smtClean="0"/>
              <a:t>Sample a </a:t>
            </a:r>
            <a:r>
              <a:rPr lang="en-US" dirty="0"/>
              <a:t>tuple from </a:t>
            </a:r>
            <a:r>
              <a:rPr lang="en-US" dirty="0" smtClean="0"/>
              <a:t>each table</a:t>
            </a:r>
            <a:endParaRPr lang="en-US" dirty="0"/>
          </a:p>
          <a:p>
            <a:pPr lvl="1"/>
            <a:r>
              <a:rPr lang="en-US" dirty="0"/>
              <a:t>Join with </a:t>
            </a:r>
            <a:r>
              <a:rPr lang="en-US" dirty="0" smtClean="0"/>
              <a:t>previously sampled </a:t>
            </a:r>
            <a:r>
              <a:rPr lang="en-US" dirty="0"/>
              <a:t>tuples from other </a:t>
            </a:r>
            <a:r>
              <a:rPr lang="en-US" dirty="0" smtClean="0"/>
              <a:t>tables</a:t>
            </a:r>
          </a:p>
          <a:p>
            <a:pPr lvl="1"/>
            <a:r>
              <a:rPr lang="en-HK" dirty="0" smtClean="0"/>
              <a:t>The joined sampled tuples are not independent, but unbiased</a:t>
            </a:r>
            <a:endParaRPr lang="en-US" dirty="0"/>
          </a:p>
          <a:p>
            <a:r>
              <a:rPr lang="en-US" dirty="0"/>
              <a:t>Works well for full Cartesian product</a:t>
            </a:r>
          </a:p>
          <a:p>
            <a:pPr lvl="1"/>
            <a:r>
              <a:rPr lang="en-US" dirty="0"/>
              <a:t>But most joins are sparse … </a:t>
            </a:r>
            <a:endParaRPr lang="en-US" dirty="0" smtClean="0"/>
          </a:p>
          <a:p>
            <a:r>
              <a:rPr lang="en-HK" dirty="0" smtClean="0"/>
              <a:t>Can be extended to multiple tables but efficiency is even lower</a:t>
            </a:r>
          </a:p>
          <a:p>
            <a:r>
              <a:rPr lang="en-HK" dirty="0" smtClean="0"/>
              <a:t>What can be done with pre-computation (indexes)?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Random Sampling on Big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155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892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A Running Example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524002"/>
          <a:ext cx="16002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0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56</a:t>
            </a:fld>
            <a:endParaRPr lang="en-US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/>
          </p:nvPr>
        </p:nvGraphicFramePr>
        <p:xfrm>
          <a:off x="5867400" y="1524002"/>
          <a:ext cx="28194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92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3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ItemID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$230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2875158" y="1524002"/>
          <a:ext cx="2133599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BuyerID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 bwMode="auto">
          <a:xfrm>
            <a:off x="1638300" y="2151321"/>
            <a:ext cx="5867400" cy="106680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HK" sz="2800" dirty="0">
                <a:solidFill>
                  <a:srgbClr val="FF6600"/>
                </a:solidFill>
                <a:latin typeface="Calibri" panose="020F0502020204030204" pitchFamily="34" charset="0"/>
              </a:rPr>
              <a:t>What’s the total revenue of all orders from customers in China? </a:t>
            </a:r>
            <a:endParaRPr lang="en-US" sz="28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04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 as a Graph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4155498"/>
              </p:ext>
            </p:extLst>
          </p:nvPr>
        </p:nvGraphicFramePr>
        <p:xfrm>
          <a:off x="533400" y="1383393"/>
          <a:ext cx="1600200" cy="450532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00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57</a:t>
            </a:fld>
            <a:endParaRPr lang="en-US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8593908"/>
              </p:ext>
            </p:extLst>
          </p:nvPr>
        </p:nvGraphicFramePr>
        <p:xfrm>
          <a:off x="5943600" y="1383393"/>
          <a:ext cx="28194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92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3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ItemID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$230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1275864"/>
              </p:ext>
            </p:extLst>
          </p:nvPr>
        </p:nvGraphicFramePr>
        <p:xfrm>
          <a:off x="2951358" y="1383393"/>
          <a:ext cx="2133599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BuyerID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 bwMode="auto">
          <a:xfrm flipV="1">
            <a:off x="2133600" y="3212191"/>
            <a:ext cx="817756" cy="4238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2133600" y="3636053"/>
            <a:ext cx="817756" cy="12525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2133600" y="3636053"/>
            <a:ext cx="81775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2133600" y="3636053"/>
            <a:ext cx="817756" cy="4143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2133600" y="1992991"/>
            <a:ext cx="817756" cy="8048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2107019" y="2416856"/>
            <a:ext cx="838070" cy="4143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2119423" y="1981086"/>
            <a:ext cx="846110" cy="125253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2119423" y="2820478"/>
            <a:ext cx="838200" cy="16323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2119423" y="2831191"/>
            <a:ext cx="838200" cy="24604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>
            <a:off x="2119423" y="4452825"/>
            <a:ext cx="838200" cy="12059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flipV="1">
            <a:off x="5076378" y="1992993"/>
            <a:ext cx="867093" cy="12406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V="1">
            <a:off x="5084955" y="2416854"/>
            <a:ext cx="878958" cy="107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5084955" y="2831526"/>
            <a:ext cx="878958" cy="21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5084955" y="3222909"/>
            <a:ext cx="878958" cy="214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5074733" y="2863673"/>
            <a:ext cx="889180" cy="77238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068468" y="2008321"/>
            <a:ext cx="895447" cy="20530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>
            <a:off x="5074735" y="2438203"/>
            <a:ext cx="895447" cy="20530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/>
          <p:cNvCxnSpPr>
            <a:stCxn id="8" idx="3"/>
          </p:cNvCxnSpPr>
          <p:nvPr/>
        </p:nvCxnSpPr>
        <p:spPr bwMode="auto">
          <a:xfrm>
            <a:off x="5084957" y="3636055"/>
            <a:ext cx="860417" cy="123127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>
            <a:off x="5084957" y="3255054"/>
            <a:ext cx="860079" cy="20376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/>
          <p:cNvCxnSpPr/>
          <p:nvPr/>
        </p:nvCxnSpPr>
        <p:spPr bwMode="auto">
          <a:xfrm>
            <a:off x="5081243" y="2429753"/>
            <a:ext cx="878958" cy="326696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979120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by Random Walks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111777"/>
              </p:ext>
            </p:extLst>
          </p:nvPr>
        </p:nvGraphicFramePr>
        <p:xfrm>
          <a:off x="533400" y="1383393"/>
          <a:ext cx="16002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0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58</a:t>
            </a:fld>
            <a:endParaRPr lang="en-US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9868380"/>
              </p:ext>
            </p:extLst>
          </p:nvPr>
        </p:nvGraphicFramePr>
        <p:xfrm>
          <a:off x="5943600" y="1383393"/>
          <a:ext cx="28194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92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3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ItemID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$230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8455438"/>
              </p:ext>
            </p:extLst>
          </p:nvPr>
        </p:nvGraphicFramePr>
        <p:xfrm>
          <a:off x="2951358" y="1383393"/>
          <a:ext cx="2133599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BuyerID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190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by Random Walks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9487207"/>
              </p:ext>
            </p:extLst>
          </p:nvPr>
        </p:nvGraphicFramePr>
        <p:xfrm>
          <a:off x="533400" y="1371601"/>
          <a:ext cx="16002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0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59</a:t>
            </a:fld>
            <a:endParaRPr lang="en-US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403628"/>
              </p:ext>
            </p:extLst>
          </p:nvPr>
        </p:nvGraphicFramePr>
        <p:xfrm>
          <a:off x="5943600" y="1371601"/>
          <a:ext cx="28194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92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3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ItemID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$230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5854125"/>
              </p:ext>
            </p:extLst>
          </p:nvPr>
        </p:nvGraphicFramePr>
        <p:xfrm>
          <a:off x="2951358" y="1371601"/>
          <a:ext cx="2133599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BuyerID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 bwMode="auto">
          <a:xfrm>
            <a:off x="2133600" y="3624261"/>
            <a:ext cx="817756" cy="12525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>
            <a:endCxn id="8" idx="1"/>
          </p:cNvCxnSpPr>
          <p:nvPr/>
        </p:nvCxnSpPr>
        <p:spPr bwMode="auto">
          <a:xfrm>
            <a:off x="2133600" y="3624261"/>
            <a:ext cx="81775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2133600" y="3200399"/>
            <a:ext cx="817756" cy="4238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2133600" y="3624261"/>
            <a:ext cx="817756" cy="4143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371358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by Random Walks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226688"/>
              </p:ext>
            </p:extLst>
          </p:nvPr>
        </p:nvGraphicFramePr>
        <p:xfrm>
          <a:off x="533400" y="1371601"/>
          <a:ext cx="16002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0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60</a:t>
            </a:fld>
            <a:endParaRPr lang="en-US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8488669"/>
              </p:ext>
            </p:extLst>
          </p:nvPr>
        </p:nvGraphicFramePr>
        <p:xfrm>
          <a:off x="5943600" y="1371601"/>
          <a:ext cx="28194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92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3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ItemID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$230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5540762"/>
              </p:ext>
            </p:extLst>
          </p:nvPr>
        </p:nvGraphicFramePr>
        <p:xfrm>
          <a:off x="2951358" y="1371601"/>
          <a:ext cx="2133599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BuyerID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 bwMode="auto">
          <a:xfrm>
            <a:off x="2133600" y="3624261"/>
            <a:ext cx="817756" cy="12525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>
            <a:endCxn id="8" idx="1"/>
          </p:cNvCxnSpPr>
          <p:nvPr/>
        </p:nvCxnSpPr>
        <p:spPr bwMode="auto">
          <a:xfrm>
            <a:off x="2133600" y="3624261"/>
            <a:ext cx="81775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2133600" y="3200399"/>
            <a:ext cx="817756" cy="4238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2133600" y="3624261"/>
            <a:ext cx="817756" cy="4143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5084957" y="3196828"/>
            <a:ext cx="858645" cy="65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V="1">
            <a:off x="5084957" y="1944887"/>
            <a:ext cx="858645" cy="12519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5084955" y="3203376"/>
            <a:ext cx="817756" cy="20544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242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by Random Walks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472283"/>
              </p:ext>
            </p:extLst>
          </p:nvPr>
        </p:nvGraphicFramePr>
        <p:xfrm>
          <a:off x="533400" y="1378138"/>
          <a:ext cx="16002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00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0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China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Japan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61</a:t>
            </a:fld>
            <a:endParaRPr lang="en-US"/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908180"/>
              </p:ext>
            </p:extLst>
          </p:nvPr>
        </p:nvGraphicFramePr>
        <p:xfrm>
          <a:off x="5943600" y="1378138"/>
          <a:ext cx="2819400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92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33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ItemID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306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$500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$230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$300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$600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1402451"/>
              </p:ext>
            </p:extLst>
          </p:nvPr>
        </p:nvGraphicFramePr>
        <p:xfrm>
          <a:off x="2951358" y="1378138"/>
          <a:ext cx="2133599" cy="45053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066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BuyerID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OrderID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cxnSp>
        <p:nvCxnSpPr>
          <p:cNvPr id="11" name="Straight Arrow Connector 10"/>
          <p:cNvCxnSpPr/>
          <p:nvPr/>
        </p:nvCxnSpPr>
        <p:spPr bwMode="auto">
          <a:xfrm>
            <a:off x="2133600" y="3630798"/>
            <a:ext cx="817756" cy="12525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2" name="Straight Arrow Connector 11"/>
          <p:cNvCxnSpPr>
            <a:endCxn id="8" idx="1"/>
          </p:cNvCxnSpPr>
          <p:nvPr/>
        </p:nvCxnSpPr>
        <p:spPr bwMode="auto">
          <a:xfrm>
            <a:off x="2133600" y="3630798"/>
            <a:ext cx="81775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2133600" y="3206936"/>
            <a:ext cx="817756" cy="4238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2133600" y="3630798"/>
            <a:ext cx="817756" cy="4143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5084957" y="3203365"/>
            <a:ext cx="858645" cy="65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V="1">
            <a:off x="5084957" y="1951424"/>
            <a:ext cx="858645" cy="12519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5084955" y="3209913"/>
            <a:ext cx="817756" cy="20544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ounded Rectangle 14"/>
              <p:cNvSpPr/>
              <p:nvPr/>
            </p:nvSpPr>
            <p:spPr bwMode="auto">
              <a:xfrm>
                <a:off x="1219200" y="4469626"/>
                <a:ext cx="6819900" cy="941645"/>
              </a:xfrm>
              <a:prstGeom prst="round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sz="2400" dirty="0" smtClean="0">
                    <a:solidFill>
                      <a:srgbClr val="FF6600"/>
                    </a:solidFill>
                    <a:latin typeface="Calibri" panose="020F0502020204030204" pitchFamily="34" charset="0"/>
                  </a:rPr>
                  <a:t>Unbiased estimator:</a:t>
                </a:r>
                <a:r>
                  <a:rPr lang="en-US" sz="2400" dirty="0">
                    <a:solidFill>
                      <a:srgbClr val="FF6600"/>
                    </a:solidFill>
                  </a:rPr>
                  <a:t> </a:t>
                </a:r>
                <a14:m>
                  <m:oMath xmlns:m="http://schemas.openxmlformats.org/officeDocument/2006/math" xmlns="">
                    <m:f>
                      <m:fPr>
                        <m:ctrlP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  <m:r>
                          <a:rPr lang="en-US" sz="2800" i="1" smtClean="0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𝟓𝟎𝟎</m:t>
                        </m:r>
                      </m:num>
                      <m:den>
                        <m:r>
                          <a:rPr lang="en-US" sz="2800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𝐬𝐚𝐦𝐩𝐥𝐢𝐧𝐠</m:t>
                        </m:r>
                        <m:r>
                          <a:rPr lang="en-US" sz="2800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𝐩𝐫𝐨𝐛</m:t>
                        </m:r>
                        <m:r>
                          <a:rPr lang="en-US" sz="2800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den>
                    </m:f>
                    <m:r>
                      <a:rPr lang="en-US" sz="2800" i="1">
                        <a:solidFill>
                          <a:srgbClr val="FF66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$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𝟓𝟎𝟎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800" i="1">
                            <a:solidFill>
                              <a:srgbClr val="FF66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6600"/>
                  </a:solidFill>
                </a:endParaRPr>
              </a:p>
            </p:txBody>
          </p:sp>
        </mc:Choice>
        <mc:Fallback xmlns="">
          <p:sp>
            <p:nvSpPr>
              <p:cNvPr id="15" name="Rounded 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4469626"/>
                <a:ext cx="6819900" cy="941645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6553200" y="611860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0" dirty="0" smtClean="0"/>
              <a:t>[</a:t>
            </a:r>
            <a:r>
              <a:rPr lang="fi-FI" b="0" dirty="0" smtClean="0"/>
              <a:t>Li, Wu, Yi, Zhao 16</a:t>
            </a:r>
            <a:r>
              <a:rPr lang="en-HK" b="0" dirty="0" smtClean="0"/>
              <a:t>]</a:t>
            </a:r>
            <a:endParaRPr lang="en-HK" b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19200" y="6051203"/>
            <a:ext cx="51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400" b="0" dirty="0" smtClean="0">
                <a:latin typeface="Calibri" panose="020F0502020204030204" pitchFamily="34" charset="0"/>
                <a:cs typeface="Calibri" panose="020F0502020204030204" pitchFamily="34" charset="0"/>
              </a:rPr>
              <a:t>Can also deal with selection predicates</a:t>
            </a:r>
            <a:endParaRPr lang="en-US" sz="24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645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 smtClean="0"/>
              <a:t>Open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458200" cy="4724400"/>
              </a:xfrm>
            </p:spPr>
            <p:txBody>
              <a:bodyPr/>
              <a:lstStyle/>
              <a:p>
                <a:r>
                  <a:rPr lang="en-HK" dirty="0" smtClean="0"/>
                  <a:t>Theoretical analysis of this random walk algorithm?</a:t>
                </a:r>
              </a:p>
              <a:p>
                <a:pPr lvl="1"/>
                <a:r>
                  <a:rPr lang="en-HK" dirty="0" smtClean="0"/>
                  <a:t>Focus on COUNT</a:t>
                </a:r>
              </a:p>
              <a:p>
                <a:r>
                  <a:rPr lang="en-HK" dirty="0" smtClean="0"/>
                  <a:t>Connection to approximate triangle counting</a:t>
                </a:r>
              </a:p>
              <a:p>
                <a:pPr lvl="1"/>
                <a:r>
                  <a:rPr lang="en-HK" dirty="0" smtClean="0"/>
                  <a:t>An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p>
                                <m:r>
                                  <a:rPr lang="en-HK" b="0" i="1" smtClean="0">
                                    <a:latin typeface="Cambria Math" panose="02040503050406030204" pitchFamily="18" charset="0"/>
                                  </a:rPr>
                                  <m:t>1.5</m:t>
                                </m:r>
                              </m:sup>
                            </m:sSup>
                          </m:num>
                          <m:den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 smtClean="0"/>
                  <a:t>-time algorithm for obtaining an constant-factor approximation of the number of triangles (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dirty="0" smtClean="0"/>
                  <a:t>)</a:t>
                </a:r>
                <a:br>
                  <a:rPr lang="en-US" dirty="0" smtClean="0"/>
                </a:br>
                <a:r>
                  <a:rPr lang="en-US" dirty="0" smtClean="0"/>
                  <a:t>[</a:t>
                </a:r>
                <a:r>
                  <a:rPr lang="sv-SE" dirty="0"/>
                  <a:t>Eden, </a:t>
                </a:r>
                <a:r>
                  <a:rPr lang="sv-SE" dirty="0" smtClean="0"/>
                  <a:t>Levi</a:t>
                </a:r>
                <a:r>
                  <a:rPr lang="sv-SE" dirty="0"/>
                  <a:t>, </a:t>
                </a:r>
                <a:r>
                  <a:rPr lang="sv-SE" dirty="0" smtClean="0"/>
                  <a:t>Ron, Seshadhri 15</a:t>
                </a:r>
                <a:r>
                  <a:rPr lang="en-US" dirty="0" smtClean="0"/>
                  <a:t>]</a:t>
                </a:r>
              </a:p>
              <a:p>
                <a:pPr lvl="1"/>
                <a:r>
                  <a:rPr lang="en-HK" dirty="0" smtClean="0"/>
                  <a:t>The algorithm is essentially the same as the random walk algorithm </a:t>
                </a:r>
                <a:r>
                  <a:rPr lang="en-HK" dirty="0"/>
                  <a:t>(with the right parameters) </a:t>
                </a:r>
                <a:r>
                  <a:rPr lang="en-HK" dirty="0" smtClean="0"/>
                  <a:t>applied to the triangle join</a:t>
                </a:r>
                <a:br>
                  <a:rPr lang="en-HK" dirty="0" smtClean="0"/>
                </a:br>
                <a14:m>
                  <m:oMath xmlns:m="http://schemas.openxmlformats.org/officeDocument/2006/math" xmlns=""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HK" b="0" i="1" smtClean="0">
                        <a:latin typeface="Cambria Math" panose="02040503050406030204" pitchFamily="18" charset="0"/>
                      </a:rPr>
                      <m:t>⋈</m:t>
                    </m:r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HK" b="0" i="1" smtClean="0">
                        <a:latin typeface="Cambria Math" panose="02040503050406030204" pitchFamily="18" charset="0"/>
                      </a:rPr>
                      <m:t>⋈</m:t>
                    </m:r>
                    <m:sSub>
                      <m:sSub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HK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HK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HK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r>
                  <a:rPr lang="en-HK" dirty="0" smtClean="0"/>
                  <a:t>Conjecture: 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HK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HK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𝐴𝐺𝑀</m:t>
                            </m:r>
                          </m:num>
                          <m:den>
                            <m:r>
                              <a:rPr lang="en-HK" b="0" i="1" smtClean="0">
                                <a:latin typeface="Cambria Math" panose="02040503050406030204" pitchFamily="18" charset="0"/>
                              </a:rPr>
                              <m:t>𝐽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 smtClean="0"/>
                  <a:t> time to estimate join size (</a:t>
                </a:r>
                <a14:m>
                  <m:oMath xmlns:m="http://schemas.openxmlformats.org/officeDocument/2006/math" xmlns="">
                    <m:r>
                      <a:rPr lang="en-HK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r>
                  <a:rPr lang="en-US" dirty="0" smtClean="0"/>
                  <a:t>) </a:t>
                </a:r>
              </a:p>
              <a:p>
                <a:pPr lvl="1"/>
                <a:r>
                  <a:rPr lang="en-HK" dirty="0" smtClean="0"/>
                  <a:t>Currently, computing COUNT is no easier than full join</a:t>
                </a:r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458200" cy="4724400"/>
              </a:xfrm>
              <a:blipFill>
                <a:blip r:embed="rId2"/>
                <a:stretch>
                  <a:fillRect l="-432" t="-1032" b="-6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Random Sampling on Big Data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691AAE-3C2A-4EFA-BA52-0DE96F085E69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508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False"/>
  <p:tag name="EMBEDFONTS" val="False"/>
  <p:tag name="USEBOLDAMS" val="False"/>
  <p:tag name="DEFAULTDISPLAYSOURCE" val="\documentclass{article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FONTSIZE" val="10"/>
  <p:tag name="DEFAULTBITMAP" val="pngmono"/>
  <p:tag name="DEFAULTBLEND" val="False"/>
  <p:tag name="DEFAULTTRANSPARENT" val="False"/>
  <p:tag name="DEFAULTWORKAROUNDTRANSPARENCYBUG" val="False"/>
  <p:tag name="DEFAULTRESOLUTION" val="1200"/>
  <p:tag name="DEFAULTWIDTH" val="348"/>
  <p:tag name="DEFAULTHEIGHT" val="200"/>
  <p:tag name="DEFAULTMAGNIFICATION" val="2"/>
  <p:tag name="FIRSTGRAHAM@KUEDRPNTSVWZY5H8" val="4601"/>
  <p:tag name="FIRSTGRAHAM@8NUCJLMQVQWYY57I" val="397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1"/>
</p:tagLst>
</file>

<file path=ppt/theme/theme1.xml><?xml version="1.0" encoding="utf-8"?>
<a:theme xmlns:a="http://schemas.openxmlformats.org/drawingml/2006/main" name="Pixel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BE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Futura Md B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22698</TotalTime>
  <Words>4085</Words>
  <Application>Microsoft Macintosh PowerPoint</Application>
  <PresentationFormat>On-screen Show (4:3)</PresentationFormat>
  <Paragraphs>1220</Paragraphs>
  <Slides>63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8" baseType="lpstr">
      <vt:lpstr>Futura Md BT</vt:lpstr>
      <vt:lpstr>Calibri</vt:lpstr>
      <vt:lpstr>Aharoni</vt:lpstr>
      <vt:lpstr>Cambria Math</vt:lpstr>
      <vt:lpstr>Pixel</vt:lpstr>
      <vt:lpstr>Random Sampling on Big Data: Techniques and Applications</vt:lpstr>
      <vt:lpstr>PowerPoint Presentation</vt:lpstr>
      <vt:lpstr>“Big Data” in one slide</vt:lpstr>
      <vt:lpstr>Dealing with Big Data</vt:lpstr>
      <vt:lpstr>Downsizing data</vt:lpstr>
      <vt:lpstr>Outline of the talk</vt:lpstr>
      <vt:lpstr>Simple Random Sampling</vt:lpstr>
      <vt:lpstr>Stream Sampling</vt:lpstr>
      <vt:lpstr>PowerPoint Presentation</vt:lpstr>
      <vt:lpstr>Reservoir Sampling</vt:lpstr>
      <vt:lpstr>Correctness Proof</vt:lpstr>
      <vt:lpstr>PowerPoint Presentation</vt:lpstr>
      <vt:lpstr>Reservoir Sampling Correctness Proof</vt:lpstr>
      <vt:lpstr>External Memory Stream Sampling</vt:lpstr>
      <vt:lpstr>External Memory Stream Sampling</vt:lpstr>
      <vt:lpstr>Clean-up Step</vt:lpstr>
      <vt:lpstr>Clean-up Step</vt:lpstr>
      <vt:lpstr>External Memory Stream Sampling</vt:lpstr>
      <vt:lpstr>Sampling from Distributed Streams</vt:lpstr>
      <vt:lpstr>Reduction from Coin Flip Sampling</vt:lpstr>
      <vt:lpstr>The Algorithm</vt:lpstr>
      <vt:lpstr>Communication Cost of Algorithm</vt:lpstr>
      <vt:lpstr>Importance Sampling</vt:lpstr>
      <vt:lpstr>Frequency Estimation on Distributed Data</vt:lpstr>
      <vt:lpstr>Frequency Estimation: Standard Solutions</vt:lpstr>
      <vt:lpstr>Importance Sampling</vt:lpstr>
      <vt:lpstr>Importance Sampling: What is a Good g(x)?</vt:lpstr>
      <vt:lpstr>g_2 (x) is Instance-Optimal</vt:lpstr>
      <vt:lpstr>What Happened?</vt:lpstr>
      <vt:lpstr>Variance-Communication Duality</vt:lpstr>
      <vt:lpstr>Merge-Reduce Sampling</vt:lpstr>
      <vt:lpstr>ϵ-Approximation: A “Uniform” Sample</vt:lpstr>
      <vt:lpstr>Median and Quantiles (order statistics)</vt:lpstr>
      <vt:lpstr>Merge-Reduce Sampling</vt:lpstr>
      <vt:lpstr>Application 1: Streaming Computation</vt:lpstr>
      <vt:lpstr>Error Analysis: Base case</vt:lpstr>
      <vt:lpstr>Error Analysis: General Case</vt:lpstr>
      <vt:lpstr>Error Analysis: Azuma-Hoeffding</vt:lpstr>
      <vt:lpstr>Application 2: Distributed Data</vt:lpstr>
      <vt:lpstr>Generalization to Multi-dimensions</vt:lpstr>
      <vt:lpstr>How to Reduce: Low-Discrepancy Coloring</vt:lpstr>
      <vt:lpstr>Known Discrepancy Results</vt:lpstr>
      <vt:lpstr>Sampling for  Approximate Query Processing</vt:lpstr>
      <vt:lpstr>Complex Analytical Queries (TPC-H)</vt:lpstr>
      <vt:lpstr>Sampling from One Table</vt:lpstr>
      <vt:lpstr>Binary Tree with Pre-computed Samples</vt:lpstr>
      <vt:lpstr>Binary Tree with Pre-computed Samples</vt:lpstr>
      <vt:lpstr>Binary Tree with Pre-computed Samples</vt:lpstr>
      <vt:lpstr>Binary Tree with Pre-computed Samples</vt:lpstr>
      <vt:lpstr>Binary Tree with Pre-computed Samples</vt:lpstr>
      <vt:lpstr>Binary Tree with Pre-computed Samples</vt:lpstr>
      <vt:lpstr>Binary Tree with Pre-computed Samples</vt:lpstr>
      <vt:lpstr>Two Tables: R_1 (A,B)⋈R_2 (B,C)</vt:lpstr>
      <vt:lpstr>Sampling Joins: Open Problems</vt:lpstr>
      <vt:lpstr>Two Tables: COUNT, No Pre-computation</vt:lpstr>
      <vt:lpstr>A Running Example</vt:lpstr>
      <vt:lpstr>Join as a Graph</vt:lpstr>
      <vt:lpstr>Sampling by Random Walks</vt:lpstr>
      <vt:lpstr>Sampling by Random Walks</vt:lpstr>
      <vt:lpstr>Sampling by Random Walks</vt:lpstr>
      <vt:lpstr>Sampling by Random Walks</vt:lpstr>
      <vt:lpstr>Open Problem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Streaming 15</dc:title>
  <dc:creator>Graham</dc:creator>
  <cp:lastModifiedBy>wolf</cp:lastModifiedBy>
  <cp:revision>680</cp:revision>
  <dcterms:created xsi:type="dcterms:W3CDTF">2006-07-13T03:34:23Z</dcterms:created>
  <dcterms:modified xsi:type="dcterms:W3CDTF">2017-05-25T17:01:10Z</dcterms:modified>
</cp:coreProperties>
</file>