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emf" ContentType="image/x-emf"/>
  <Default Extension="rels" ContentType="application/vnd.openxmlformats-package.relationships+xml"/>
  <Default Extension="wdp" ContentType="image/vnd.ms-photo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7"/>
  </p:notesMasterIdLst>
  <p:handoutMasterIdLst>
    <p:handoutMasterId r:id="rId88"/>
  </p:handoutMasterIdLst>
  <p:sldIdLst>
    <p:sldId id="473" r:id="rId2"/>
    <p:sldId id="371" r:id="rId3"/>
    <p:sldId id="403" r:id="rId4"/>
    <p:sldId id="376" r:id="rId5"/>
    <p:sldId id="377" r:id="rId6"/>
    <p:sldId id="378" r:id="rId7"/>
    <p:sldId id="404" r:id="rId8"/>
    <p:sldId id="405" r:id="rId9"/>
    <p:sldId id="422" r:id="rId10"/>
    <p:sldId id="409" r:id="rId11"/>
    <p:sldId id="408" r:id="rId12"/>
    <p:sldId id="410" r:id="rId13"/>
    <p:sldId id="462" r:id="rId14"/>
    <p:sldId id="498" r:id="rId15"/>
    <p:sldId id="370" r:id="rId16"/>
    <p:sldId id="497" r:id="rId17"/>
    <p:sldId id="380" r:id="rId18"/>
    <p:sldId id="411" r:id="rId19"/>
    <p:sldId id="495" r:id="rId20"/>
    <p:sldId id="381" r:id="rId21"/>
    <p:sldId id="496" r:id="rId22"/>
    <p:sldId id="499" r:id="rId23"/>
    <p:sldId id="500" r:id="rId24"/>
    <p:sldId id="501" r:id="rId25"/>
    <p:sldId id="502" r:id="rId26"/>
    <p:sldId id="503" r:id="rId27"/>
    <p:sldId id="504" r:id="rId28"/>
    <p:sldId id="506" r:id="rId29"/>
    <p:sldId id="512" r:id="rId30"/>
    <p:sldId id="513" r:id="rId31"/>
    <p:sldId id="514" r:id="rId32"/>
    <p:sldId id="516" r:id="rId33"/>
    <p:sldId id="518" r:id="rId34"/>
    <p:sldId id="520" r:id="rId35"/>
    <p:sldId id="521" r:id="rId36"/>
    <p:sldId id="522" r:id="rId37"/>
    <p:sldId id="523" r:id="rId38"/>
    <p:sldId id="526" r:id="rId39"/>
    <p:sldId id="527" r:id="rId40"/>
    <p:sldId id="529" r:id="rId41"/>
    <p:sldId id="530" r:id="rId42"/>
    <p:sldId id="531" r:id="rId43"/>
    <p:sldId id="532" r:id="rId44"/>
    <p:sldId id="535" r:id="rId45"/>
    <p:sldId id="537" r:id="rId46"/>
    <p:sldId id="540" r:id="rId47"/>
    <p:sldId id="541" r:id="rId48"/>
    <p:sldId id="542" r:id="rId49"/>
    <p:sldId id="543" r:id="rId50"/>
    <p:sldId id="544" r:id="rId51"/>
    <p:sldId id="545" r:id="rId52"/>
    <p:sldId id="546" r:id="rId53"/>
    <p:sldId id="547" r:id="rId54"/>
    <p:sldId id="548" r:id="rId55"/>
    <p:sldId id="549" r:id="rId56"/>
    <p:sldId id="550" r:id="rId57"/>
    <p:sldId id="551" r:id="rId58"/>
    <p:sldId id="552" r:id="rId59"/>
    <p:sldId id="553" r:id="rId60"/>
    <p:sldId id="554" r:id="rId61"/>
    <p:sldId id="557" r:id="rId62"/>
    <p:sldId id="558" r:id="rId63"/>
    <p:sldId id="561" r:id="rId64"/>
    <p:sldId id="562" r:id="rId65"/>
    <p:sldId id="563" r:id="rId66"/>
    <p:sldId id="565" r:id="rId67"/>
    <p:sldId id="566" r:id="rId68"/>
    <p:sldId id="567" r:id="rId69"/>
    <p:sldId id="569" r:id="rId70"/>
    <p:sldId id="570" r:id="rId71"/>
    <p:sldId id="571" r:id="rId72"/>
    <p:sldId id="572" r:id="rId73"/>
    <p:sldId id="574" r:id="rId74"/>
    <p:sldId id="581" r:id="rId75"/>
    <p:sldId id="582" r:id="rId76"/>
    <p:sldId id="583" r:id="rId77"/>
    <p:sldId id="584" r:id="rId78"/>
    <p:sldId id="585" r:id="rId79"/>
    <p:sldId id="586" r:id="rId80"/>
    <p:sldId id="587" r:id="rId81"/>
    <p:sldId id="588" r:id="rId82"/>
    <p:sldId id="589" r:id="rId83"/>
    <p:sldId id="590" r:id="rId84"/>
    <p:sldId id="591" r:id="rId85"/>
    <p:sldId id="592" r:id="rId8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mmanuel Müller" initials="EM" lastIdx="17" clrIdx="0"/>
  <p:cmAuthor id="7" name="Davide Mottin" initials="DM [7]" lastIdx="1" clrIdx="7">
    <p:extLst/>
  </p:cmAuthor>
  <p:cmAuthor id="1" name="Davide Mottin" initials="DM" lastIdx="3" clrIdx="1">
    <p:extLst/>
  </p:cmAuthor>
  <p:cmAuthor id="8" name="Christian Dullweber" initials="CD" lastIdx="3" clrIdx="8">
    <p:extLst/>
  </p:cmAuthor>
  <p:cmAuthor id="2" name="Davide Mottin" initials="DM [2]" lastIdx="1" clrIdx="2">
    <p:extLst/>
  </p:cmAuthor>
  <p:cmAuthor id="3" name="Davide Mottin" initials="DM [3]" lastIdx="1" clrIdx="3">
    <p:extLst/>
  </p:cmAuthor>
  <p:cmAuthor id="4" name="Davide Mottin" initials="DM [4]" lastIdx="1" clrIdx="4">
    <p:extLst/>
  </p:cmAuthor>
  <p:cmAuthor id="5" name="Davide Mottin" initials="DM [5]" lastIdx="1" clrIdx="5">
    <p:extLst/>
  </p:cmAuthor>
  <p:cmAuthor id="6" name="Davide Mottin" initials="DM [6]" lastIdx="1" clrIdx="6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AEC6"/>
    <a:srgbClr val="003B00"/>
    <a:srgbClr val="008F00"/>
    <a:srgbClr val="8DD1FF"/>
    <a:srgbClr val="A8EBF3"/>
    <a:srgbClr val="0B6B8E"/>
    <a:srgbClr val="404040"/>
    <a:srgbClr val="00FFFF"/>
    <a:srgbClr val="00FF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27" autoAdjust="0"/>
    <p:restoredTop sz="87325" autoAdjust="0"/>
  </p:normalViewPr>
  <p:slideViewPr>
    <p:cSldViewPr snapToGrid="0">
      <p:cViewPr>
        <p:scale>
          <a:sx n="66" d="100"/>
          <a:sy n="66" d="100"/>
        </p:scale>
        <p:origin x="2680" y="4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5" d="100"/>
        <a:sy n="65" d="100"/>
      </p:scale>
      <p:origin x="0" y="0"/>
    </p:cViewPr>
  </p:sorterViewPr>
  <p:notesViewPr>
    <p:cSldViewPr snapToGrid="0">
      <p:cViewPr varScale="1">
        <p:scale>
          <a:sx n="174" d="100"/>
          <a:sy n="174" d="100"/>
        </p:scale>
        <p:origin x="648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presProps" Target="presProps.xml"/><Relationship Id="rId91" Type="http://schemas.openxmlformats.org/officeDocument/2006/relationships/viewProps" Target="viewProps.xml"/><Relationship Id="rId92" Type="http://schemas.openxmlformats.org/officeDocument/2006/relationships/theme" Target="theme/theme1.xml"/><Relationship Id="rId93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notesMaster" Target="notesMasters/notesMaster1.xml"/><Relationship Id="rId88" Type="http://schemas.openxmlformats.org/officeDocument/2006/relationships/handoutMaster" Target="handoutMasters/handoutMaster1.xml"/><Relationship Id="rId89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37770F-685D-456E-AB23-1C3997724B60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 phldr="1"/>
      <dgm:spPr/>
    </dgm:pt>
    <dgm:pt modelId="{66906913-C215-4A38-989E-0831E8F78B37}">
      <dgm:prSet phldrT="[Text]"/>
      <dgm:spPr/>
      <dgm:t>
        <a:bodyPr/>
        <a:lstStyle/>
        <a:p>
          <a:r>
            <a:rPr lang="en-US" dirty="0" smtClean="0"/>
            <a:t>scale</a:t>
          </a:r>
          <a:endParaRPr lang="en-US" dirty="0"/>
        </a:p>
      </dgm:t>
    </dgm:pt>
    <dgm:pt modelId="{2BA37B06-65CF-4566-9B93-EF478B05A777}" type="parTrans" cxnId="{D5838F13-DE7D-4DCD-86E1-01C24C08DF85}">
      <dgm:prSet/>
      <dgm:spPr/>
      <dgm:t>
        <a:bodyPr/>
        <a:lstStyle/>
        <a:p>
          <a:endParaRPr lang="en-US"/>
        </a:p>
      </dgm:t>
    </dgm:pt>
    <dgm:pt modelId="{60F0F73A-0A1C-43EB-BE4E-B9B8B4BDF0CD}" type="sibTrans" cxnId="{D5838F13-DE7D-4DCD-86E1-01C24C08DF85}">
      <dgm:prSet/>
      <dgm:spPr/>
      <dgm:t>
        <a:bodyPr/>
        <a:lstStyle/>
        <a:p>
          <a:endParaRPr lang="en-US"/>
        </a:p>
      </dgm:t>
    </dgm:pt>
    <dgm:pt modelId="{8B23A151-D5AC-4C35-8C40-2B41B053EBFA}" type="pres">
      <dgm:prSet presAssocID="{F937770F-685D-456E-AB23-1C3997724B60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E294713C-6ADC-4053-9AF9-0853203293A5}" type="pres">
      <dgm:prSet presAssocID="{66906913-C215-4A38-989E-0831E8F78B37}" presName="gear1" presStyleLbl="node1" presStyleIdx="0" presStyleCnt="1" custScaleX="161052" custScaleY="161052" custLinFactNeighborX="2066" custLinFactNeighborY="-2009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AC2CCA-5A50-4DE5-843F-3415C2DEC331}" type="pres">
      <dgm:prSet presAssocID="{66906913-C215-4A38-989E-0831E8F78B37}" presName="gear1srcNode" presStyleLbl="node1" presStyleIdx="0" presStyleCnt="1"/>
      <dgm:spPr/>
      <dgm:t>
        <a:bodyPr/>
        <a:lstStyle/>
        <a:p>
          <a:endParaRPr lang="en-US"/>
        </a:p>
      </dgm:t>
    </dgm:pt>
    <dgm:pt modelId="{136A52E4-E7B5-4AE8-A06D-4CB35F68C186}" type="pres">
      <dgm:prSet presAssocID="{66906913-C215-4A38-989E-0831E8F78B37}" presName="gear1dstNode" presStyleLbl="node1" presStyleIdx="0" presStyleCnt="1"/>
      <dgm:spPr/>
      <dgm:t>
        <a:bodyPr/>
        <a:lstStyle/>
        <a:p>
          <a:endParaRPr lang="en-US"/>
        </a:p>
      </dgm:t>
    </dgm:pt>
    <dgm:pt modelId="{361BE411-39DF-4D3C-A52B-6861AA30CD08}" type="pres">
      <dgm:prSet presAssocID="{60F0F73A-0A1C-43EB-BE4E-B9B8B4BDF0CD}" presName="connector1" presStyleLbl="sibTrans2D1" presStyleIdx="0" presStyleCnt="1" custScaleX="3235" custScaleY="3235" custLinFactNeighborX="35065" custLinFactNeighborY="-36466"/>
      <dgm:spPr/>
      <dgm:t>
        <a:bodyPr/>
        <a:lstStyle/>
        <a:p>
          <a:endParaRPr lang="en-US"/>
        </a:p>
      </dgm:t>
    </dgm:pt>
  </dgm:ptLst>
  <dgm:cxnLst>
    <dgm:cxn modelId="{02AE1DB3-20AF-1C41-8201-CA70777F4C1A}" type="presOf" srcId="{66906913-C215-4A38-989E-0831E8F78B37}" destId="{136A52E4-E7B5-4AE8-A06D-4CB35F68C186}" srcOrd="2" destOrd="0" presId="urn:microsoft.com/office/officeart/2005/8/layout/gear1"/>
    <dgm:cxn modelId="{D5838F13-DE7D-4DCD-86E1-01C24C08DF85}" srcId="{F937770F-685D-456E-AB23-1C3997724B60}" destId="{66906913-C215-4A38-989E-0831E8F78B37}" srcOrd="0" destOrd="0" parTransId="{2BA37B06-65CF-4566-9B93-EF478B05A777}" sibTransId="{60F0F73A-0A1C-43EB-BE4E-B9B8B4BDF0CD}"/>
    <dgm:cxn modelId="{27AB74E4-4983-0747-8BF9-E81041FB5551}" type="presOf" srcId="{F937770F-685D-456E-AB23-1C3997724B60}" destId="{8B23A151-D5AC-4C35-8C40-2B41B053EBFA}" srcOrd="0" destOrd="0" presId="urn:microsoft.com/office/officeart/2005/8/layout/gear1"/>
    <dgm:cxn modelId="{18C8190B-5EE8-FE44-BF5B-169300EAC5E8}" type="presOf" srcId="{66906913-C215-4A38-989E-0831E8F78B37}" destId="{B9AC2CCA-5A50-4DE5-843F-3415C2DEC331}" srcOrd="1" destOrd="0" presId="urn:microsoft.com/office/officeart/2005/8/layout/gear1"/>
    <dgm:cxn modelId="{D9CB5724-32FF-5046-A38E-05D54466BF0B}" type="presOf" srcId="{66906913-C215-4A38-989E-0831E8F78B37}" destId="{E294713C-6ADC-4053-9AF9-0853203293A5}" srcOrd="0" destOrd="0" presId="urn:microsoft.com/office/officeart/2005/8/layout/gear1"/>
    <dgm:cxn modelId="{359453C1-152C-4A4C-B6A1-D45B0505A3E3}" type="presOf" srcId="{60F0F73A-0A1C-43EB-BE4E-B9B8B4BDF0CD}" destId="{361BE411-39DF-4D3C-A52B-6861AA30CD08}" srcOrd="0" destOrd="0" presId="urn:microsoft.com/office/officeart/2005/8/layout/gear1"/>
    <dgm:cxn modelId="{69214A61-E779-0C48-A238-422D65B26555}" type="presParOf" srcId="{8B23A151-D5AC-4C35-8C40-2B41B053EBFA}" destId="{E294713C-6ADC-4053-9AF9-0853203293A5}" srcOrd="0" destOrd="0" presId="urn:microsoft.com/office/officeart/2005/8/layout/gear1"/>
    <dgm:cxn modelId="{174B480E-2904-024A-AE99-55B1CC7BCD6E}" type="presParOf" srcId="{8B23A151-D5AC-4C35-8C40-2B41B053EBFA}" destId="{B9AC2CCA-5A50-4DE5-843F-3415C2DEC331}" srcOrd="1" destOrd="0" presId="urn:microsoft.com/office/officeart/2005/8/layout/gear1"/>
    <dgm:cxn modelId="{A97D3BD9-34FD-0D4E-8F61-BF23795FBD1F}" type="presParOf" srcId="{8B23A151-D5AC-4C35-8C40-2B41B053EBFA}" destId="{136A52E4-E7B5-4AE8-A06D-4CB35F68C186}" srcOrd="2" destOrd="0" presId="urn:microsoft.com/office/officeart/2005/8/layout/gear1"/>
    <dgm:cxn modelId="{CD965FFA-0A5E-1441-A2BE-6E3F59794AA7}" type="presParOf" srcId="{8B23A151-D5AC-4C35-8C40-2B41B053EBFA}" destId="{361BE411-39DF-4D3C-A52B-6861AA30CD08}" srcOrd="3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94713C-6ADC-4053-9AF9-0853203293A5}">
      <dsp:nvSpPr>
        <dsp:cNvPr id="0" name=""/>
        <dsp:cNvSpPr/>
      </dsp:nvSpPr>
      <dsp:spPr>
        <a:xfrm>
          <a:off x="98867" y="0"/>
          <a:ext cx="1279035" cy="1279035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scale</a:t>
          </a:r>
          <a:endParaRPr lang="en-US" sz="2700" kern="1200" dirty="0"/>
        </a:p>
      </dsp:txBody>
      <dsp:txXfrm>
        <a:off x="356010" y="299608"/>
        <a:ext cx="764749" cy="657450"/>
      </dsp:txXfrm>
    </dsp:sp>
    <dsp:sp modelId="{361BE411-39DF-4D3C-A52B-6861AA30CD08}">
      <dsp:nvSpPr>
        <dsp:cNvPr id="0" name=""/>
        <dsp:cNvSpPr/>
      </dsp:nvSpPr>
      <dsp:spPr>
        <a:xfrm>
          <a:off x="1127522" y="354205"/>
          <a:ext cx="31600" cy="31600"/>
        </a:xfrm>
        <a:prstGeom prst="leftCircularArrow">
          <a:avLst>
            <a:gd name="adj1" fmla="val 4878"/>
            <a:gd name="adj2" fmla="val 312630"/>
            <a:gd name="adj3" fmla="val 2782608"/>
            <a:gd name="adj4" fmla="val 15805321"/>
            <a:gd name="adj5" fmla="val 569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EE5FE1-E3F2-BE47-A860-83693E97AD9B}" type="datetimeFigureOut">
              <a:rPr lang="en-US" smtClean="0"/>
              <a:t>5/18/17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98CFC4-CAE8-DC42-8F7E-30093201C7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088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0B4973-4EDF-4796-AF77-6AA3D0568153}" type="datetimeFigureOut">
              <a:rPr lang="en-GB" smtClean="0"/>
              <a:pPr/>
              <a:t>18/05/2017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127691-B016-4ED0-A184-2E54169FBE4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4564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27691-B016-4ED0-A184-2E54169FBE42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6928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27691-B016-4ED0-A184-2E54169FBE42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702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Image Placeholder 7"/>
          <p:cNvSpPr>
            <a:spLocks noGrp="1" noRot="1" noChangeAspect="1"/>
          </p:cNvSpPr>
          <p:nvPr>
            <p:ph type="sldImg"/>
          </p:nvPr>
        </p:nvSpPr>
        <p:spPr bwMode="gray">
          <a:xfrm>
            <a:off x="1573213" y="885825"/>
            <a:ext cx="4183062" cy="3136900"/>
          </a:xfrm>
        </p:spPr>
      </p:sp>
      <p:sp>
        <p:nvSpPr>
          <p:cNvPr id="9" name="Notes Placeholder 8"/>
          <p:cNvSpPr>
            <a:spLocks noGrp="1"/>
          </p:cNvSpPr>
          <p:nvPr>
            <p:ph type="body" idx="1"/>
          </p:nvPr>
        </p:nvSpPr>
        <p:spPr bwMode="gray"/>
        <p:txBody>
          <a:bodyPr/>
          <a:lstStyle/>
          <a:p>
            <a:r>
              <a:rPr lang="en-US" dirty="0" smtClean="0"/>
              <a:t>Add</a:t>
            </a:r>
            <a:r>
              <a:rPr lang="en-US" baseline="0" dirty="0" smtClean="0"/>
              <a:t> a logo on top of the pictures (e.g. Facebook, Amazon … )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Chart </a:t>
            </a:r>
            <a:fld id="{4CBF50E3-ED67-46F2-ABFC-A36EE1082CF7}" type="slidenum">
              <a:rPr lang="en-US" b="1" smtClean="0"/>
              <a:pPr/>
              <a:t>5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571713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Might</a:t>
            </a:r>
            <a:r>
              <a:rPr lang="en-US" baseline="0" dirty="0" smtClean="0"/>
              <a:t> be the section of the related work. 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Doing research in one part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27691-B016-4ED0-A184-2E54169FBE42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98378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27691-B016-4ED0-A184-2E54169FBE42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31254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27691-B016-4ED0-A184-2E54169FBE42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76770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27691-B016-4ED0-A184-2E54169FBE42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36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27691-B016-4ED0-A184-2E54169FBE42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0086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27691-B016-4ED0-A184-2E54169FBE42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95319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27691-B016-4ED0-A184-2E54169FBE42}" type="slidenum">
              <a:rPr lang="en-GB" smtClean="0"/>
              <a:pPr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1027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27691-B016-4ED0-A184-2E54169FBE42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58467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Q1, Q2</a:t>
            </a:r>
            <a:r>
              <a:rPr lang="it-IT" baseline="0" dirty="0" smtClean="0"/>
              <a:t> are </a:t>
            </a:r>
            <a:r>
              <a:rPr lang="it-IT" baseline="0" dirty="0" err="1" smtClean="0"/>
              <a:t>user</a:t>
            </a:r>
            <a:r>
              <a:rPr lang="it-IT" baseline="0" dirty="0" smtClean="0"/>
              <a:t> </a:t>
            </a:r>
            <a:r>
              <a:rPr lang="it-IT" baseline="0" dirty="0" err="1" smtClean="0"/>
              <a:t>queries</a:t>
            </a: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853E8-D85F-5D49-95D2-E1D96ABFE2B9}" type="slidenum">
              <a:rPr lang="en-GB" smtClean="0"/>
              <a:pPr/>
              <a:t>36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26347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27691-B016-4ED0-A184-2E54169FBE42}" type="slidenum">
              <a:rPr lang="en-GB" smtClean="0"/>
              <a:pPr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4855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27691-B016-4ED0-A184-2E54169FBE42}" type="slidenum">
              <a:rPr lang="en-GB" smtClean="0"/>
              <a:pPr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6829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27691-B016-4ED0-A184-2E54169FBE42}" type="slidenum">
              <a:rPr lang="en-GB" smtClean="0"/>
              <a:pPr/>
              <a:t>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72972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853E8-D85F-5D49-95D2-E1D96ABFE2B9}" type="slidenum">
              <a:rPr lang="en-GB" smtClean="0"/>
              <a:pPr/>
              <a:t>59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88527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A853E8-D85F-5D49-95D2-E1D96ABFE2B9}" type="slidenum">
              <a:rPr lang="en-GB" smtClean="0"/>
              <a:pPr/>
              <a:t>60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60473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27691-B016-4ED0-A184-2E54169FBE42}" type="slidenum">
              <a:rPr lang="en-GB" smtClean="0"/>
              <a:pPr/>
              <a:t>64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0604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9pPr>
          </a:lstStyle>
          <a:p>
            <a:pPr>
              <a:spcBef>
                <a:spcPct val="0"/>
              </a:spcBef>
            </a:pPr>
            <a:fld id="{4864BE16-C63C-6C49-A7A6-B3FC3AD4C65E}" type="slidenum">
              <a:rPr lang="en-US" altLang="zh-CN">
                <a:ea typeface="宋体" charset="-122"/>
              </a:rPr>
              <a:pPr>
                <a:spcBef>
                  <a:spcPct val="0"/>
                </a:spcBef>
              </a:pPr>
              <a:t>68</a:t>
            </a:fld>
            <a:endParaRPr lang="en-US" altLang="zh-CN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588053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79450" y="4691063"/>
            <a:ext cx="5438775" cy="444341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indent="0" algn="l" defTabSz="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2-approximable</a:t>
            </a:r>
            <a:r>
              <a:rPr lang="en-US" altLang="zh-CN" baseline="0" dirty="0" smtClean="0"/>
              <a:t> algorithm:</a:t>
            </a:r>
            <a:endParaRPr lang="en-US" altLang="zh-CN" dirty="0" smtClean="0"/>
          </a:p>
          <a:p>
            <a:pPr marL="0" marR="0" indent="0" algn="l" defTabSz="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1) Compute all the matches, </a:t>
            </a:r>
            <a:r>
              <a:rPr lang="el-GR" altLang="zh-CN" dirty="0" smtClean="0"/>
              <a:t>δ</a:t>
            </a:r>
            <a:r>
              <a:rPr lang="en-US" altLang="zh-CN" dirty="0" smtClean="0"/>
              <a:t>r()</a:t>
            </a:r>
            <a:r>
              <a:rPr lang="zh-CN" altLang="en-US" dirty="0" smtClean="0"/>
              <a:t> </a:t>
            </a:r>
            <a:r>
              <a:rPr lang="en-US" altLang="zh-CN" dirty="0" smtClean="0"/>
              <a:t>and </a:t>
            </a:r>
            <a:r>
              <a:rPr lang="el-GR" altLang="zh-CN" dirty="0" smtClean="0"/>
              <a:t>δ</a:t>
            </a:r>
            <a:r>
              <a:rPr lang="en-US" altLang="zh-CN" dirty="0" smtClean="0"/>
              <a:t>d();</a:t>
            </a:r>
          </a:p>
          <a:p>
            <a:r>
              <a:rPr lang="en-US" altLang="zh-CN" dirty="0" smtClean="0"/>
              <a:t>2) Iteratively find two matches v1, v2, </a:t>
            </a:r>
          </a:p>
          <a:p>
            <a:r>
              <a:rPr lang="en-US" altLang="zh-CN" dirty="0" smtClean="0"/>
              <a:t>such that F’(v1, v2) is maximized;</a:t>
            </a:r>
          </a:p>
          <a:p>
            <a:r>
              <a:rPr lang="en-US" altLang="zh-CN" dirty="0" smtClean="0"/>
              <a:t>If</a:t>
            </a:r>
            <a:r>
              <a:rPr lang="en-US" altLang="zh-CN" baseline="0" dirty="0" smtClean="0"/>
              <a:t> k is odd, then in the last round, we randomly pick a match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8DE7CBAC-C657-4F73-9A54-57C98D51B6D4}" type="datetime1">
              <a:rPr lang="en-US" altLang="en-US" smtClean="0"/>
              <a:pPr>
                <a:defRPr/>
              </a:pPr>
              <a:t>5/18/17</a:t>
            </a:fld>
            <a:endParaRPr lang="en-US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E4C8834-6E76-4367-BD48-E689F483B6B4}" type="slidenum">
              <a:rPr lang="en-US" altLang="en-US" smtClean="0"/>
              <a:pPr>
                <a:defRPr/>
              </a:pPr>
              <a:t>73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5966004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27691-B016-4ED0-A184-2E54169FBE42}" type="slidenum">
              <a:rPr lang="en-GB" smtClean="0"/>
              <a:pPr/>
              <a:t>74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741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P:\Projekte\Hasso Plattner Institut\TEMPLATE_HPI_01_EXP\ppt\media\image3.jp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61763" y="1399864"/>
            <a:ext cx="8605838" cy="49932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3625" y="324030"/>
            <a:ext cx="1537844" cy="869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4885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326995"/>
            <a:ext cx="8458200" cy="4746997"/>
          </a:xfrm>
          <a:prstGeom prst="rect">
            <a:avLst/>
          </a:prstGeom>
        </p:spPr>
        <p:txBody>
          <a:bodyPr/>
          <a:lstStyle>
            <a:lvl1pPr marL="127000" indent="-127000">
              <a:tabLst/>
              <a:defRPr/>
            </a:lvl1pPr>
            <a:lvl2pPr marL="444500" indent="-222250">
              <a:buClr>
                <a:schemeClr val="accent3"/>
              </a:buClr>
              <a:buFont typeface="LucidaGrande" charset="0"/>
              <a:buChar char="●"/>
              <a:tabLst/>
              <a:defRPr/>
            </a:lvl2pPr>
            <a:lvl3pPr marL="533400" indent="-177800">
              <a:buClr>
                <a:schemeClr val="accent3"/>
              </a:buClr>
              <a:buFont typeface="LucidaGrande" charset="0"/>
              <a:buChar char="⁃"/>
              <a:tabLst/>
              <a:defRPr/>
            </a:lvl3pPr>
            <a:lvl4pPr marL="668338" indent="-195263">
              <a:buClr>
                <a:schemeClr val="accent3"/>
              </a:buClr>
              <a:buFont typeface="LucidaGrande" charset="0"/>
              <a:buChar char="▪"/>
              <a:tabLst/>
              <a:defRPr/>
            </a:lvl4pPr>
            <a:lvl5pPr marL="757238" indent="-150813">
              <a:buClr>
                <a:schemeClr val="accent3"/>
              </a:buClr>
              <a:buFont typeface="LucidaGrande" charset="0"/>
              <a:buChar char="‣"/>
              <a:tabLst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5" y="6433992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2" y="1326994"/>
            <a:ext cx="4047213" cy="474699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351"/>
            </a:lvl6pPr>
            <a:lvl7pPr>
              <a:defRPr sz="1351"/>
            </a:lvl7pPr>
            <a:lvl8pPr>
              <a:defRPr sz="1351"/>
            </a:lvl8pPr>
            <a:lvl9pPr>
              <a:defRPr sz="1351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67288" y="1326995"/>
            <a:ext cx="4234442" cy="474699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351"/>
            </a:lvl6pPr>
            <a:lvl7pPr>
              <a:defRPr sz="1351"/>
            </a:lvl7pPr>
            <a:lvl8pPr>
              <a:defRPr sz="1351"/>
            </a:lvl8pPr>
            <a:lvl9pPr>
              <a:defRPr sz="1351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GB" smtClean="0"/>
              <a:t>D. Mottin, E. Müller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+ Refer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6032810"/>
            <a:ext cx="9144000" cy="3965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144000" indent="-144000">
              <a:defRPr sz="1600" baseline="0"/>
            </a:lvl1pPr>
          </a:lstStyle>
          <a:p>
            <a:pPr lvl="0"/>
            <a:r>
              <a:rPr lang="en-US" dirty="0" smtClean="0"/>
              <a:t>Click here to add a paper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42900" y="1326995"/>
            <a:ext cx="8458200" cy="4746997"/>
          </a:xfrm>
          <a:prstGeom prst="rect">
            <a:avLst/>
          </a:prstGeom>
        </p:spPr>
        <p:txBody>
          <a:bodyPr/>
          <a:lstStyle>
            <a:lvl1pPr marL="127000" indent="-127000">
              <a:tabLst/>
              <a:defRPr/>
            </a:lvl1pPr>
            <a:lvl2pPr marL="444500" indent="-222250">
              <a:buClr>
                <a:schemeClr val="accent3"/>
              </a:buClr>
              <a:buFont typeface="LucidaGrande" charset="0"/>
              <a:buChar char="●"/>
              <a:tabLst/>
              <a:defRPr/>
            </a:lvl2pPr>
            <a:lvl3pPr marL="533400" indent="-177800">
              <a:buClr>
                <a:schemeClr val="accent3"/>
              </a:buClr>
              <a:buFont typeface="LucidaGrande" charset="0"/>
              <a:buChar char="⁃"/>
              <a:tabLst/>
              <a:defRPr/>
            </a:lvl3pPr>
            <a:lvl4pPr marL="668338" indent="-195263">
              <a:buClr>
                <a:schemeClr val="accent3"/>
              </a:buClr>
              <a:buFont typeface="LucidaGrande" charset="0"/>
              <a:buChar char="▪"/>
              <a:tabLst/>
              <a:defRPr/>
            </a:lvl4pPr>
            <a:lvl5pPr marL="757238" indent="-150813">
              <a:buClr>
                <a:schemeClr val="accent3"/>
              </a:buClr>
              <a:buFont typeface="LucidaGrande" charset="0"/>
              <a:buChar char="‣"/>
              <a:tabLst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938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1079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lete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44793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" y="0"/>
            <a:ext cx="3038093" cy="686599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42" y="594370"/>
            <a:ext cx="5340863" cy="547963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1479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rgbClr val="FFFFFF"/>
                </a:solidFill>
              </a:defRPr>
            </a:lvl1pPr>
            <a:lvl2pPr marL="342891" indent="0">
              <a:buNone/>
              <a:defRPr sz="900"/>
            </a:lvl2pPr>
            <a:lvl3pPr marL="685783" indent="0">
              <a:buNone/>
              <a:defRPr sz="751"/>
            </a:lvl3pPr>
            <a:lvl4pPr marL="1028674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9" indent="0">
              <a:buNone/>
              <a:defRPr sz="675"/>
            </a:lvl7pPr>
            <a:lvl8pPr marL="2400240" indent="0">
              <a:buNone/>
              <a:defRPr sz="675"/>
            </a:lvl8pPr>
            <a:lvl9pPr marL="2743131" indent="0">
              <a:buNone/>
              <a:defRPr sz="675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1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084134" y="6498000"/>
            <a:ext cx="717599" cy="36000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" y="6551134"/>
            <a:ext cx="315581" cy="315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-6"/>
            <a:ext cx="9144000" cy="5082976"/>
          </a:xfrm>
          <a:prstGeom prst="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lIns="457200" tIns="457200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891" indent="0">
              <a:buNone/>
              <a:defRPr sz="2100"/>
            </a:lvl2pPr>
            <a:lvl3pPr marL="685783" indent="0">
              <a:buNone/>
              <a:defRPr sz="1800"/>
            </a:lvl3pPr>
            <a:lvl4pPr marL="1028674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1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" y="5141562"/>
            <a:ext cx="9141619" cy="17164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" y="5082970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141562"/>
            <a:ext cx="8458828" cy="802038"/>
          </a:xfrm>
        </p:spPr>
        <p:txBody>
          <a:bodyPr anchor="b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890" y="5867410"/>
            <a:ext cx="8458839" cy="58743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451"/>
              </a:spcAft>
              <a:buNone/>
              <a:defRPr sz="1125">
                <a:solidFill>
                  <a:srgbClr val="FFFFFF"/>
                </a:solidFill>
              </a:defRPr>
            </a:lvl1pPr>
            <a:lvl2pPr marL="342891" indent="0">
              <a:buNone/>
              <a:defRPr sz="900"/>
            </a:lvl2pPr>
            <a:lvl3pPr marL="685783" indent="0">
              <a:buNone/>
              <a:defRPr sz="751"/>
            </a:lvl3pPr>
            <a:lvl4pPr marL="1028674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9" indent="0">
              <a:buNone/>
              <a:defRPr sz="675"/>
            </a:lvl7pPr>
            <a:lvl8pPr marL="2400240" indent="0">
              <a:buNone/>
              <a:defRPr sz="675"/>
            </a:lvl8pPr>
            <a:lvl9pPr marL="2743131" indent="0">
              <a:buNone/>
              <a:defRPr sz="675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" y="6551134"/>
            <a:ext cx="315581" cy="315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1326995"/>
            <a:ext cx="8458200" cy="4746997"/>
          </a:xfrm>
          <a:prstGeom prst="rect">
            <a:avLst/>
          </a:prstGeom>
        </p:spPr>
        <p:txBody>
          <a:bodyPr vert="eaVert"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5" y="6433992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solidFill>
                <a:prstClr val="white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">
    <p:bg>
      <p:bgPr>
        <a:solidFill>
          <a:srgbClr val="0B6B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169334" y="321226"/>
            <a:ext cx="8632399" cy="2675604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 marL="252000" indent="-457200" algn="l" defTabSz="4572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 lang="en-US" sz="4000" b="0" i="0" kern="1200" spc="-100" noProof="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Helvetica Neue Bold Condensed"/>
                <a:ea typeface="+mj-ea"/>
                <a:cs typeface="Helvetica Neue Bold Condensed"/>
              </a:defRPr>
            </a:lvl1pPr>
          </a:lstStyle>
          <a:p>
            <a:r>
              <a:rPr lang="en-US" noProof="0" dirty="0" smtClean="0"/>
              <a:t>“Click to edit </a:t>
            </a:r>
            <a:br>
              <a:rPr lang="en-US" noProof="0" dirty="0" smtClean="0"/>
            </a:br>
            <a:r>
              <a:rPr lang="en-US" noProof="0" dirty="0" smtClean="0"/>
              <a:t>master </a:t>
            </a:r>
            <a:br>
              <a:rPr lang="en-US" noProof="0" dirty="0" smtClean="0"/>
            </a:br>
            <a:r>
              <a:rPr lang="en-US" noProof="0" dirty="0" smtClean="0"/>
              <a:t>title style</a:t>
            </a:r>
            <a:endParaRPr lang="en-US" noProof="0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816145" y="2996830"/>
            <a:ext cx="5985588" cy="86563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800" b="1" i="1">
                <a:solidFill>
                  <a:srgbClr val="FFFFFF"/>
                </a:solidFill>
                <a:latin typeface="Helvetica Neue UltraLight"/>
                <a:cs typeface="Helvetica Neue Ultra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smtClean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40725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325" y="64825"/>
            <a:ext cx="7543800" cy="11017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 noChangeArrowheads="1"/>
          </p:cNvSpPr>
          <p:nvPr>
            <p:ph type="dt" sz="half" idx="10"/>
          </p:nvPr>
        </p:nvSpPr>
        <p:spPr>
          <a:xfrm>
            <a:off x="822325" y="6459538"/>
            <a:ext cx="1854200" cy="365125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sz="1800">
              <a:solidFill>
                <a:schemeClr val="tx1"/>
              </a:solidFill>
            </a:endParaRPr>
          </a:p>
        </p:txBody>
      </p:sp>
      <p:sp>
        <p:nvSpPr>
          <p:cNvPr id="4" name="Footer Placeholder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en-US" smtClean="0"/>
              <a:t>D. Mottin, E. Müller</a:t>
            </a:r>
            <a:endParaRPr lang="en-US" altLang="en-US"/>
          </a:p>
        </p:txBody>
      </p:sp>
      <p:sp>
        <p:nvSpPr>
          <p:cNvPr id="5" name="Slide Number Placeholder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1DF5AF0-A6A1-4215-96D2-5895980EEBFD}" type="slidenum">
              <a:rPr lang="en-US" altLang="en-US"/>
              <a:pPr>
                <a:defRPr/>
              </a:pPr>
              <a:t>‹#›</a:t>
            </a:fld>
            <a:endParaRPr lang="en-US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2168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anks &amp; Questions">
    <p:bg>
      <p:bgPr>
        <a:solidFill>
          <a:srgbClr val="0B6B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 bwMode="black">
          <a:xfrm>
            <a:off x="2578100" y="3496230"/>
            <a:ext cx="2724150" cy="796375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 marL="188995" indent="-342891" algn="l" defTabSz="342891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 lang="en-US" sz="3000" b="1" i="0" kern="1200" spc="-75" baseline="0" noProof="0" dirty="0">
                <a:solidFill>
                  <a:schemeClr val="accent3"/>
                </a:solidFill>
                <a:effectLst>
                  <a:outerShdw blurRad="50800" dist="63500" dir="5400000" algn="tl" rotWithShape="0">
                    <a:srgbClr val="285096">
                      <a:alpha val="70000"/>
                    </a:srgbClr>
                  </a:outerShdw>
                </a:effectLst>
                <a:latin typeface="Helvetica Neue UltraLight"/>
                <a:ea typeface="+mj-ea"/>
                <a:cs typeface="Helvetica Neue UltraLight"/>
              </a:defRPr>
            </a:lvl1pPr>
          </a:lstStyle>
          <a:p>
            <a:r>
              <a:rPr lang="en-US" noProof="0" dirty="0" smtClean="0"/>
              <a:t>Thank you!</a:t>
            </a:r>
            <a:endParaRPr lang="en-US" noProof="0" dirty="0"/>
          </a:p>
        </p:txBody>
      </p:sp>
      <p:sp>
        <p:nvSpPr>
          <p:cNvPr id="7" name="Title 1"/>
          <p:cNvSpPr txBox="1">
            <a:spLocks/>
          </p:cNvSpPr>
          <p:nvPr userDrawn="1"/>
        </p:nvSpPr>
        <p:spPr bwMode="black">
          <a:xfrm>
            <a:off x="2603502" y="4342905"/>
            <a:ext cx="3270250" cy="796375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noAutofit/>
          </a:bodyPr>
          <a:lstStyle>
            <a:lvl1pPr marL="252000" indent="-457200" algn="l" defTabSz="4572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 lang="en-US" sz="4000" b="0" i="0" kern="1200" spc="-100" baseline="0" noProof="0" dirty="0">
                <a:solidFill>
                  <a:schemeClr val="bg1"/>
                </a:solidFill>
                <a:latin typeface="Helvetica Neue Bold Condensed"/>
                <a:ea typeface="+mj-ea"/>
                <a:cs typeface="Helvetica Neue Bold Condensed"/>
              </a:defRPr>
            </a:lvl1pPr>
          </a:lstStyle>
          <a:p>
            <a:r>
              <a:rPr lang="en-US" sz="3000" b="0" i="0" dirty="0" smtClean="0">
                <a:effectLst>
                  <a:outerShdw blurRad="50800" dist="63500" dir="5400000" algn="tl" rotWithShape="0">
                    <a:srgbClr val="285096">
                      <a:alpha val="70000"/>
                    </a:srgbClr>
                  </a:outerShdw>
                </a:effectLst>
                <a:latin typeface="Helvetica Neue Bold Condensed"/>
                <a:cs typeface="Helvetica Neue Bold Condensed"/>
              </a:rPr>
              <a:t>Questions?</a:t>
            </a:r>
            <a:endParaRPr lang="en-US" sz="3000" b="0" i="0" dirty="0">
              <a:effectLst>
                <a:outerShdw blurRad="50800" dist="63500" dir="5400000" algn="tl" rotWithShape="0">
                  <a:srgbClr val="285096">
                    <a:alpha val="70000"/>
                  </a:srgbClr>
                </a:outerShdw>
              </a:effectLst>
              <a:latin typeface="Helvetica Neue Bold Condensed"/>
              <a:cs typeface="Helvetica Neue Bold Condensed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2387" y="6498000"/>
            <a:ext cx="9141619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5" y="6433992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solidFill>
                <a:prstClr val="white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" y="6528832"/>
            <a:ext cx="315581" cy="315581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415189" y="6559665"/>
            <a:ext cx="1342034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50" kern="1200" cap="all" baseline="0" dirty="0" smtClean="0">
                <a:solidFill>
                  <a:srgbClr val="FFFFFF"/>
                </a:solidFill>
                <a:latin typeface="+mj-lt"/>
                <a:ea typeface="+mn-ea"/>
                <a:cs typeface="+mn-cs"/>
              </a:rPr>
              <a:t>CIKM</a:t>
            </a:r>
            <a:r>
              <a:rPr lang="en-GB" sz="900" kern="1200" cap="all" baseline="0" dirty="0" smtClean="0">
                <a:solidFill>
                  <a:srgbClr val="FFFFFF"/>
                </a:solidFill>
                <a:latin typeface="+mj-lt"/>
                <a:ea typeface="+mn-ea"/>
                <a:cs typeface="+mn-cs"/>
              </a:rPr>
              <a:t> 2016 Tutorial</a:t>
            </a:r>
            <a:endParaRPr lang="en-US" sz="900" kern="1200" cap="all" baseline="0" dirty="0">
              <a:solidFill>
                <a:srgbClr val="FFFFFF"/>
              </a:solidFill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93565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7" y="6498000"/>
            <a:ext cx="9141619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1"/>
            <a:ext cx="7571580" cy="10026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2258" y="6498000"/>
            <a:ext cx="7019494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baseline="0">
                <a:solidFill>
                  <a:srgbClr val="FFFFFF"/>
                </a:solidFill>
                <a:latin typeface="+mj-lt"/>
              </a:defRPr>
            </a:lvl1pPr>
          </a:lstStyle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84134" y="6498000"/>
            <a:ext cx="717599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" y="6433992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solidFill>
                <a:prstClr val="white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" y="6528832"/>
            <a:ext cx="315581" cy="315581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415189" y="6559665"/>
            <a:ext cx="1568058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50" kern="1200" cap="all" baseline="0" dirty="0" smtClean="0">
                <a:solidFill>
                  <a:srgbClr val="FFFFFF"/>
                </a:solidFill>
                <a:latin typeface="+mj-lt"/>
                <a:ea typeface="+mn-ea"/>
                <a:cs typeface="+mn-cs"/>
              </a:rPr>
              <a:t>SIGMOD 2017</a:t>
            </a:r>
            <a:r>
              <a:rPr lang="en-GB" sz="900" kern="1200" cap="all" baseline="0" dirty="0" smtClean="0">
                <a:solidFill>
                  <a:srgbClr val="FFFFFF"/>
                </a:solidFill>
                <a:latin typeface="+mj-lt"/>
                <a:ea typeface="+mn-ea"/>
                <a:cs typeface="+mn-cs"/>
              </a:rPr>
              <a:t> Tutorial</a:t>
            </a:r>
            <a:endParaRPr lang="en-US" sz="900" kern="1200" cap="all" baseline="0" dirty="0">
              <a:solidFill>
                <a:srgbClr val="FFFFFF"/>
              </a:solidFill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650" r:id="rId2"/>
    <p:sldLayoutId id="2147483652" r:id="rId3"/>
    <p:sldLayoutId id="2147483654" r:id="rId4"/>
    <p:sldLayoutId id="2147483793" r:id="rId5"/>
    <p:sldLayoutId id="2147483790" r:id="rId6"/>
    <p:sldLayoutId id="2147483660" r:id="rId7"/>
    <p:sldLayoutId id="2147483656" r:id="rId8"/>
    <p:sldLayoutId id="2147483657" r:id="rId9"/>
    <p:sldLayoutId id="2147483658" r:id="rId10"/>
    <p:sldLayoutId id="2147483791" r:id="rId11"/>
    <p:sldLayoutId id="2147483797" r:id="rId12"/>
    <p:sldLayoutId id="2147483798" r:id="rId13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685783" rtl="0" eaLnBrk="1" latinLnBrk="0" hangingPunct="1">
        <a:lnSpc>
          <a:spcPct val="85000"/>
        </a:lnSpc>
        <a:spcBef>
          <a:spcPct val="0"/>
        </a:spcBef>
        <a:buNone/>
        <a:defRPr sz="3600" kern="1200" spc="-37" baseline="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0" indent="0" algn="l" defTabSz="685783" rtl="0" eaLnBrk="1" latinLnBrk="0" hangingPunct="1">
        <a:lnSpc>
          <a:spcPct val="90000"/>
        </a:lnSpc>
        <a:spcBef>
          <a:spcPts val="900"/>
        </a:spcBef>
        <a:spcAft>
          <a:spcPts val="151"/>
        </a:spcAft>
        <a:buFontTx/>
        <a:buBlip>
          <a:blip r:embed="rId16"/>
        </a:buBlip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42800" indent="-223200" algn="l" defTabSz="685783" rtl="0" eaLnBrk="1" latinLnBrk="0" hangingPunct="1">
        <a:lnSpc>
          <a:spcPct val="90000"/>
        </a:lnSpc>
        <a:spcBef>
          <a:spcPts val="151"/>
        </a:spcBef>
        <a:spcAft>
          <a:spcPts val="300"/>
        </a:spcAft>
        <a:buClr>
          <a:schemeClr val="accent1"/>
        </a:buClr>
        <a:buFont typeface="LucidaGrande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85" indent="-137157" algn="l" defTabSz="685783" rtl="0" eaLnBrk="1" latinLnBrk="0" hangingPunct="1">
        <a:lnSpc>
          <a:spcPct val="90000"/>
        </a:lnSpc>
        <a:spcBef>
          <a:spcPts val="151"/>
        </a:spcBef>
        <a:spcAft>
          <a:spcPts val="300"/>
        </a:spcAft>
        <a:buClr>
          <a:schemeClr val="accent1"/>
        </a:buClr>
        <a:buFont typeface="LucidaGrande" charset="0"/>
        <a:buChar char="-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42" indent="-137157" algn="l" defTabSz="685783" rtl="0" eaLnBrk="1" latinLnBrk="0" hangingPunct="1">
        <a:lnSpc>
          <a:spcPct val="90000"/>
        </a:lnSpc>
        <a:spcBef>
          <a:spcPts val="151"/>
        </a:spcBef>
        <a:spcAft>
          <a:spcPts val="300"/>
        </a:spcAft>
        <a:buClr>
          <a:schemeClr val="accent1"/>
        </a:buClr>
        <a:buFont typeface="LucidaGrande" charset="0"/>
        <a:buChar char="■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499" indent="-137157" algn="l" defTabSz="685783" rtl="0" eaLnBrk="1" latinLnBrk="0" hangingPunct="1">
        <a:lnSpc>
          <a:spcPct val="90000"/>
        </a:lnSpc>
        <a:spcBef>
          <a:spcPts val="151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4979" indent="-171446" algn="l" defTabSz="685783" rtl="0" eaLnBrk="1" latinLnBrk="0" hangingPunct="1">
        <a:lnSpc>
          <a:spcPct val="90000"/>
        </a:lnSpc>
        <a:spcBef>
          <a:spcPts val="151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4976" indent="-171446" algn="l" defTabSz="685783" rtl="0" eaLnBrk="1" latinLnBrk="0" hangingPunct="1">
        <a:lnSpc>
          <a:spcPct val="90000"/>
        </a:lnSpc>
        <a:spcBef>
          <a:spcPts val="151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4972" indent="-171446" algn="l" defTabSz="685783" rtl="0" eaLnBrk="1" latinLnBrk="0" hangingPunct="1">
        <a:lnSpc>
          <a:spcPct val="90000"/>
        </a:lnSpc>
        <a:spcBef>
          <a:spcPts val="151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4968" indent="-171446" algn="l" defTabSz="685783" rtl="0" eaLnBrk="1" latinLnBrk="0" hangingPunct="1">
        <a:lnSpc>
          <a:spcPct val="90000"/>
        </a:lnSpc>
        <a:spcBef>
          <a:spcPts val="151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pi.de/en/mueller/team/davide-mottin.html" TargetMode="External"/><Relationship Id="rId4" Type="http://schemas.openxmlformats.org/officeDocument/2006/relationships/hyperlink" Target="http://hpi.de/en/mueller/prof-dr-emmanuel-mueller.html" TargetMode="External"/><Relationship Id="rId5" Type="http://schemas.openxmlformats.org/officeDocument/2006/relationships/image" Target="../media/image6.jpg"/><Relationship Id="rId6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4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4" Type="http://schemas.openxmlformats.org/officeDocument/2006/relationships/image" Target="../media/image13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2.png"/><Relationship Id="rId12" Type="http://schemas.openxmlformats.org/officeDocument/2006/relationships/image" Target="../media/image23.png"/><Relationship Id="rId13" Type="http://schemas.openxmlformats.org/officeDocument/2006/relationships/image" Target="../media/image24.png"/><Relationship Id="rId14" Type="http://schemas.openxmlformats.org/officeDocument/2006/relationships/image" Target="../media/image25.png"/><Relationship Id="rId15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0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jpeg"/><Relationship Id="rId5" Type="http://schemas.microsoft.com/office/2007/relationships/hdphoto" Target="../media/hdphoto1.wdp"/><Relationship Id="rId6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4" Type="http://schemas.openxmlformats.org/officeDocument/2006/relationships/image" Target="../media/image33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f"/><Relationship Id="rId4" Type="http://schemas.openxmlformats.org/officeDocument/2006/relationships/image" Target="../media/image35.tiff"/><Relationship Id="rId5" Type="http://schemas.openxmlformats.org/officeDocument/2006/relationships/image" Target="../media/image36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tiff"/><Relationship Id="rId3" Type="http://schemas.openxmlformats.org/officeDocument/2006/relationships/image" Target="../media/image37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f"/><Relationship Id="rId4" Type="http://schemas.openxmlformats.org/officeDocument/2006/relationships/image" Target="../media/image39.tiff"/><Relationship Id="rId5" Type="http://schemas.openxmlformats.org/officeDocument/2006/relationships/image" Target="../media/image40.tiff"/><Relationship Id="rId6" Type="http://schemas.openxmlformats.org/officeDocument/2006/relationships/image" Target="../media/image41.tiff"/><Relationship Id="rId7" Type="http://schemas.openxmlformats.org/officeDocument/2006/relationships/image" Target="../media/image37.tiff"/><Relationship Id="rId8" Type="http://schemas.openxmlformats.org/officeDocument/2006/relationships/image" Target="../media/image42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iff"/><Relationship Id="rId4" Type="http://schemas.openxmlformats.org/officeDocument/2006/relationships/image" Target="../media/image43.tiff"/><Relationship Id="rId5" Type="http://schemas.openxmlformats.org/officeDocument/2006/relationships/image" Target="../media/image44.png"/><Relationship Id="rId6" Type="http://schemas.openxmlformats.org/officeDocument/2006/relationships/image" Target="../media/image45.png"/><Relationship Id="rId7" Type="http://schemas.openxmlformats.org/officeDocument/2006/relationships/image" Target="../media/image46.png"/><Relationship Id="rId8" Type="http://schemas.openxmlformats.org/officeDocument/2006/relationships/image" Target="../media/image47.png"/><Relationship Id="rId9" Type="http://schemas.openxmlformats.org/officeDocument/2006/relationships/image" Target="../media/image48.png"/><Relationship Id="rId10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tiff"/><Relationship Id="rId4" Type="http://schemas.openxmlformats.org/officeDocument/2006/relationships/image" Target="../media/image51.tiff"/><Relationship Id="rId5" Type="http://schemas.openxmlformats.org/officeDocument/2006/relationships/image" Target="../media/image52.tiff"/><Relationship Id="rId6" Type="http://schemas.openxmlformats.org/officeDocument/2006/relationships/image" Target="../media/image53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tiff"/><Relationship Id="rId4" Type="http://schemas.openxmlformats.org/officeDocument/2006/relationships/image" Target="../media/image51.tiff"/><Relationship Id="rId5" Type="http://schemas.openxmlformats.org/officeDocument/2006/relationships/image" Target="../media/image52.tiff"/><Relationship Id="rId6" Type="http://schemas.openxmlformats.org/officeDocument/2006/relationships/image" Target="../media/image53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8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tiff"/><Relationship Id="rId4" Type="http://schemas.openxmlformats.org/officeDocument/2006/relationships/image" Target="../media/image51.tiff"/><Relationship Id="rId5" Type="http://schemas.openxmlformats.org/officeDocument/2006/relationships/image" Target="../media/image52.tiff"/><Relationship Id="rId6" Type="http://schemas.openxmlformats.org/officeDocument/2006/relationships/image" Target="../media/image53.tiff"/><Relationship Id="rId7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NUL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4" Type="http://schemas.openxmlformats.org/officeDocument/2006/relationships/image" Target="NULL"/><Relationship Id="rId5" Type="http://schemas.openxmlformats.org/officeDocument/2006/relationships/image" Target="NULL"/><Relationship Id="rId6" Type="http://schemas.openxmlformats.org/officeDocument/2006/relationships/image" Target="NULL"/><Relationship Id="rId1" Type="http://schemas.openxmlformats.org/officeDocument/2006/relationships/slideLayout" Target="../slideLayouts/slideLayout5.xml"/><Relationship Id="rId2" Type="http://schemas.openxmlformats.org/officeDocument/2006/relationships/image" Target="NUL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4" Type="http://schemas.openxmlformats.org/officeDocument/2006/relationships/image" Target="NULL"/><Relationship Id="rId5" Type="http://schemas.openxmlformats.org/officeDocument/2006/relationships/image" Target="NULL"/><Relationship Id="rId6" Type="http://schemas.openxmlformats.org/officeDocument/2006/relationships/image" Target="NULL"/><Relationship Id="rId7" Type="http://schemas.openxmlformats.org/officeDocument/2006/relationships/image" Target="NULL"/><Relationship Id="rId8" Type="http://schemas.openxmlformats.org/officeDocument/2006/relationships/image" Target="NULL"/><Relationship Id="rId1" Type="http://schemas.openxmlformats.org/officeDocument/2006/relationships/slideLayout" Target="../slideLayouts/slideLayout5.xml"/><Relationship Id="rId2" Type="http://schemas.openxmlformats.org/officeDocument/2006/relationships/image" Target="NUL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1" Type="http://schemas.openxmlformats.org/officeDocument/2006/relationships/image" Target="NULL"/><Relationship Id="rId12" Type="http://schemas.openxmlformats.org/officeDocument/2006/relationships/image" Target="NULL"/><Relationship Id="rId1" Type="http://schemas.openxmlformats.org/officeDocument/2006/relationships/slideLayout" Target="../slideLayouts/slideLayout5.xml"/><Relationship Id="rId2" Type="http://schemas.openxmlformats.org/officeDocument/2006/relationships/image" Target="NULL"/><Relationship Id="rId3" Type="http://schemas.openxmlformats.org/officeDocument/2006/relationships/image" Target="NULL"/><Relationship Id="rId4" Type="http://schemas.openxmlformats.org/officeDocument/2006/relationships/image" Target="NULL"/><Relationship Id="rId5" Type="http://schemas.openxmlformats.org/officeDocument/2006/relationships/image" Target="NULL"/><Relationship Id="rId6" Type="http://schemas.openxmlformats.org/officeDocument/2006/relationships/image" Target="NULL"/><Relationship Id="rId7" Type="http://schemas.openxmlformats.org/officeDocument/2006/relationships/image" Target="NULL"/><Relationship Id="rId8" Type="http://schemas.openxmlformats.org/officeDocument/2006/relationships/image" Target="NULL"/><Relationship Id="rId9" Type="http://schemas.openxmlformats.org/officeDocument/2006/relationships/image" Target="NULL"/><Relationship Id="rId10" Type="http://schemas.openxmlformats.org/officeDocument/2006/relationships/image" Target="NUL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NUL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4" Type="http://schemas.openxmlformats.org/officeDocument/2006/relationships/image" Target="../media/image55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4" Type="http://schemas.openxmlformats.org/officeDocument/2006/relationships/image" Target="NULL"/><Relationship Id="rId5" Type="http://schemas.openxmlformats.org/officeDocument/2006/relationships/image" Target="NULL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4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tiff"/><Relationship Id="rId4" Type="http://schemas.openxmlformats.org/officeDocument/2006/relationships/image" Target="../media/image51.tiff"/><Relationship Id="rId5" Type="http://schemas.openxmlformats.org/officeDocument/2006/relationships/image" Target="../media/image52.tiff"/><Relationship Id="rId6" Type="http://schemas.openxmlformats.org/officeDocument/2006/relationships/image" Target="../media/image53.tiff"/><Relationship Id="rId7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7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9.png"/><Relationship Id="rId3" Type="http://schemas.openxmlformats.org/officeDocument/2006/relationships/image" Target="../media/image60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1.png"/><Relationship Id="rId3" Type="http://schemas.openxmlformats.org/officeDocument/2006/relationships/image" Target="../media/image60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2.png"/><Relationship Id="rId3" Type="http://schemas.openxmlformats.org/officeDocument/2006/relationships/image" Target="../media/image63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4" Type="http://schemas.openxmlformats.org/officeDocument/2006/relationships/image" Target="../media/image64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4" Type="http://schemas.openxmlformats.org/officeDocument/2006/relationships/image" Target="../media/image65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4" Type="http://schemas.openxmlformats.org/officeDocument/2006/relationships/image" Target="../media/image67.png"/><Relationship Id="rId5" Type="http://schemas.openxmlformats.org/officeDocument/2006/relationships/image" Target="../media/image68.png"/><Relationship Id="rId6" Type="http://schemas.openxmlformats.org/officeDocument/2006/relationships/image" Target="../media/image69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4" Type="http://schemas.openxmlformats.org/officeDocument/2006/relationships/image" Target="../media/image72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0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3.jpeg"/><Relationship Id="rId3" Type="http://schemas.openxmlformats.org/officeDocument/2006/relationships/image" Target="../media/image7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tiff"/><Relationship Id="rId4" Type="http://schemas.openxmlformats.org/officeDocument/2006/relationships/image" Target="../media/image51.tiff"/><Relationship Id="rId5" Type="http://schemas.openxmlformats.org/officeDocument/2006/relationships/image" Target="../media/image52.tiff"/><Relationship Id="rId6" Type="http://schemas.openxmlformats.org/officeDocument/2006/relationships/image" Target="../media/image53.tiff"/><Relationship Id="rId7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4" Type="http://schemas.openxmlformats.org/officeDocument/2006/relationships/image" Target="../media/image76.png"/><Relationship Id="rId5" Type="http://schemas.openxmlformats.org/officeDocument/2006/relationships/image" Target="../media/image77.png"/><Relationship Id="rId6" Type="http://schemas.openxmlformats.org/officeDocument/2006/relationships/image" Target="../media/image78.png"/><Relationship Id="rId7" Type="http://schemas.openxmlformats.org/officeDocument/2006/relationships/image" Target="../media/image79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/Relationships>
</file>

<file path=ppt/slides/_rels/slide6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79.png"/><Relationship Id="rId12" Type="http://schemas.openxmlformats.org/officeDocument/2006/relationships/image" Target="../media/image84.emf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0.png"/><Relationship Id="rId4" Type="http://schemas.openxmlformats.org/officeDocument/2006/relationships/image" Target="../media/image81.png"/><Relationship Id="rId5" Type="http://schemas.openxmlformats.org/officeDocument/2006/relationships/image" Target="../media/image82.png"/><Relationship Id="rId6" Type="http://schemas.openxmlformats.org/officeDocument/2006/relationships/image" Target="../media/image83.png"/><Relationship Id="rId7" Type="http://schemas.openxmlformats.org/officeDocument/2006/relationships/image" Target="../media/image75.png"/><Relationship Id="rId8" Type="http://schemas.openxmlformats.org/officeDocument/2006/relationships/image" Target="../media/image76.png"/><Relationship Id="rId9" Type="http://schemas.openxmlformats.org/officeDocument/2006/relationships/image" Target="../media/image77.png"/><Relationship Id="rId10" Type="http://schemas.openxmlformats.org/officeDocument/2006/relationships/image" Target="../media/image78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4" Type="http://schemas.openxmlformats.org/officeDocument/2006/relationships/image" Target="NULL"/><Relationship Id="rId5" Type="http://schemas.openxmlformats.org/officeDocument/2006/relationships/image" Target="NULL"/><Relationship Id="rId6" Type="http://schemas.openxmlformats.org/officeDocument/2006/relationships/image" Target="NULL"/><Relationship Id="rId7" Type="http://schemas.openxmlformats.org/officeDocument/2006/relationships/image" Target="NULL"/><Relationship Id="rId8" Type="http://schemas.openxmlformats.org/officeDocument/2006/relationships/image" Target="NULL"/><Relationship Id="rId9" Type="http://schemas.openxmlformats.org/officeDocument/2006/relationships/image" Target="NULL"/><Relationship Id="rId10" Type="http://schemas.openxmlformats.org/officeDocument/2006/relationships/image" Target="NULL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4" Type="http://schemas.openxmlformats.org/officeDocument/2006/relationships/image" Target="NULL"/><Relationship Id="rId5" Type="http://schemas.openxmlformats.org/officeDocument/2006/relationships/image" Target="NULL"/><Relationship Id="rId1" Type="http://schemas.openxmlformats.org/officeDocument/2006/relationships/slideLayout" Target="../slideLayouts/slideLayout5.xml"/><Relationship Id="rId2" Type="http://schemas.openxmlformats.org/officeDocument/2006/relationships/image" Target="NUL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4" Type="http://schemas.openxmlformats.org/officeDocument/2006/relationships/image" Target="../media/image88.png"/><Relationship Id="rId5" Type="http://schemas.openxmlformats.org/officeDocument/2006/relationships/image" Target="../media/image89.png"/><Relationship Id="rId6" Type="http://schemas.openxmlformats.org/officeDocument/2006/relationships/image" Target="../media/image90.png"/><Relationship Id="rId7" Type="http://schemas.openxmlformats.org/officeDocument/2006/relationships/image" Target="../media/image91.png"/><Relationship Id="rId8" Type="http://schemas.openxmlformats.org/officeDocument/2006/relationships/image" Target="../media/image92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6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NULL"/><Relationship Id="rId3" Type="http://schemas.openxmlformats.org/officeDocument/2006/relationships/image" Target="NUL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93.png"/><Relationship Id="rId3" Type="http://schemas.openxmlformats.org/officeDocument/2006/relationships/image" Target="../media/image94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5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6.png"/><Relationship Id="rId3" Type="http://schemas.openxmlformats.org/officeDocument/2006/relationships/image" Target="../media/image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97.png"/><Relationship Id="rId5" Type="http://schemas.openxmlformats.org/officeDocument/2006/relationships/image" Target="../media/image98.png"/><Relationship Id="rId6" Type="http://schemas.openxmlformats.org/officeDocument/2006/relationships/image" Target="../media/image99.png"/><Relationship Id="rId7" Type="http://schemas.openxmlformats.org/officeDocument/2006/relationships/image" Target="../media/image100.png"/><Relationship Id="rId8" Type="http://schemas.openxmlformats.org/officeDocument/2006/relationships/image" Target="../media/image101.jpeg"/><Relationship Id="rId9" Type="http://schemas.openxmlformats.org/officeDocument/2006/relationships/image" Target="../media/image102.png"/><Relationship Id="rId10" Type="http://schemas.openxmlformats.org/officeDocument/2006/relationships/image" Target="../media/image103.png"/><Relationship Id="rId11" Type="http://schemas.openxmlformats.org/officeDocument/2006/relationships/image" Target="../media/image104.jpe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6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4" Type="http://schemas.openxmlformats.org/officeDocument/2006/relationships/image" Target="../media/image106.png"/><Relationship Id="rId5" Type="http://schemas.openxmlformats.org/officeDocument/2006/relationships/image" Target="../media/image107.jpeg"/><Relationship Id="rId6" Type="http://schemas.openxmlformats.org/officeDocument/2006/relationships/image" Target="../media/image108.png"/><Relationship Id="rId7" Type="http://schemas.openxmlformats.org/officeDocument/2006/relationships/image" Target="../media/image109.png"/><Relationship Id="rId8" Type="http://schemas.openxmlformats.org/officeDocument/2006/relationships/image" Target="../media/image110.jpeg"/><Relationship Id="rId9" Type="http://schemas.openxmlformats.org/officeDocument/2006/relationships/image" Target="../media/image111.jpeg"/><Relationship Id="rId10" Type="http://schemas.openxmlformats.org/officeDocument/2006/relationships/image" Target="../media/image112.png"/><Relationship Id="rId11" Type="http://schemas.openxmlformats.org/officeDocument/2006/relationships/image" Target="../media/image113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tiff"/><Relationship Id="rId4" Type="http://schemas.openxmlformats.org/officeDocument/2006/relationships/image" Target="../media/image51.tiff"/><Relationship Id="rId5" Type="http://schemas.openxmlformats.org/officeDocument/2006/relationships/image" Target="../media/image52.tiff"/><Relationship Id="rId6" Type="http://schemas.openxmlformats.org/officeDocument/2006/relationships/image" Target="../media/image53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4.tiff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f"/><Relationship Id="rId4" Type="http://schemas.openxmlformats.org/officeDocument/2006/relationships/image" Target="../media/image40.tiff"/><Relationship Id="rId5" Type="http://schemas.openxmlformats.org/officeDocument/2006/relationships/image" Target="../media/image41.tiff"/><Relationship Id="rId6" Type="http://schemas.openxmlformats.org/officeDocument/2006/relationships/image" Target="../media/image42.tiff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8.tiff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tiff"/><Relationship Id="rId4" Type="http://schemas.openxmlformats.org/officeDocument/2006/relationships/diagramData" Target="../diagrams/data1.xml"/><Relationship Id="rId5" Type="http://schemas.openxmlformats.org/officeDocument/2006/relationships/diagramLayout" Target="../diagrams/layout1.xml"/><Relationship Id="rId6" Type="http://schemas.openxmlformats.org/officeDocument/2006/relationships/diagramQuickStyle" Target="../diagrams/quickStyle1.xml"/><Relationship Id="rId7" Type="http://schemas.openxmlformats.org/officeDocument/2006/relationships/diagramColors" Target="../diagrams/colors1.xml"/><Relationship Id="rId8" Type="http://schemas.microsoft.com/office/2007/relationships/diagramDrawing" Target="../diagrams/drawing1.xml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5.tiff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emf"/><Relationship Id="rId4" Type="http://schemas.openxmlformats.org/officeDocument/2006/relationships/image" Target="../media/image118.emf"/><Relationship Id="rId5" Type="http://schemas.openxmlformats.org/officeDocument/2006/relationships/image" Target="../media/image119.emf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6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0.tif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tiff"/><Relationship Id="rId4" Type="http://schemas.openxmlformats.org/officeDocument/2006/relationships/image" Target="../media/image123.tiff"/><Relationship Id="rId5" Type="http://schemas.openxmlformats.org/officeDocument/2006/relationships/image" Target="../media/image124.tiff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1.tiff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25.tiff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platzhalter 5"/>
          <p:cNvSpPr>
            <a:spLocks noGrp="1"/>
          </p:cNvSpPr>
          <p:nvPr>
            <p:ph type="body" sz="quarter" idx="4294967295"/>
          </p:nvPr>
        </p:nvSpPr>
        <p:spPr>
          <a:xfrm>
            <a:off x="194333" y="3889941"/>
            <a:ext cx="8601073" cy="274394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 vert="horz" lIns="108000" tIns="252000" rIns="0" bIns="0" rtlCol="0" anchor="t" anchorCtr="0">
            <a:noAutofit/>
          </a:bodyPr>
          <a:lstStyle>
            <a:lvl1pPr>
              <a:defRPr lang="de-DE" sz="20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spcBef>
                <a:spcPct val="0"/>
              </a:spcBef>
            </a:pPr>
            <a:r>
              <a:rPr lang="de-DE" dirty="0" smtClean="0"/>
              <a:t>   </a:t>
            </a:r>
            <a:endParaRPr lang="de-DE" dirty="0"/>
          </a:p>
        </p:txBody>
      </p:sp>
      <p:sp>
        <p:nvSpPr>
          <p:cNvPr id="19" name="Title 1"/>
          <p:cNvSpPr txBox="1">
            <a:spLocks/>
          </p:cNvSpPr>
          <p:nvPr/>
        </p:nvSpPr>
        <p:spPr bwMode="gray">
          <a:xfrm>
            <a:off x="358774" y="3902393"/>
            <a:ext cx="8421689" cy="1132783"/>
          </a:xfrm>
          <a:prstGeom prst="rect">
            <a:avLst/>
          </a:prstGeom>
          <a:noFill/>
        </p:spPr>
        <p:txBody>
          <a:bodyPr vert="horz" lIns="108000" tIns="0" rIns="91440" bIns="45720" rtlCol="0" anchor="b">
            <a:normAutofit/>
          </a:bodyPr>
          <a:lstStyle>
            <a:lvl1pPr algn="l" defTabSz="685783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000" kern="1200" spc="-37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/>
              <a:t>Graph Exploration: </a:t>
            </a:r>
            <a:br>
              <a:rPr lang="en-US" sz="2400" b="1" dirty="0" smtClean="0"/>
            </a:br>
            <a:r>
              <a:rPr lang="en-US" sz="2400" b="1" dirty="0" smtClean="0"/>
              <a:t>From the User to Large Graphs</a:t>
            </a:r>
            <a:endParaRPr lang="en-US" sz="2400" b="1" dirty="0"/>
          </a:p>
        </p:txBody>
      </p:sp>
      <p:sp>
        <p:nvSpPr>
          <p:cNvPr id="20" name="Subtitle 2"/>
          <p:cNvSpPr txBox="1">
            <a:spLocks/>
          </p:cNvSpPr>
          <p:nvPr/>
        </p:nvSpPr>
        <p:spPr bwMode="gray">
          <a:xfrm>
            <a:off x="358774" y="5139766"/>
            <a:ext cx="8421689" cy="1553882"/>
          </a:xfrm>
          <a:prstGeom prst="rect">
            <a:avLst/>
          </a:prstGeom>
        </p:spPr>
        <p:txBody>
          <a:bodyPr vert="horz" lIns="91440" tIns="45720" rIns="108000" bIns="45720" rtlCol="0">
            <a:normAutofit/>
          </a:bodyPr>
          <a:lstStyle>
            <a:lvl1pPr marL="0" indent="0" algn="r" defTabSz="685783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151"/>
              </a:spcAft>
              <a:buFontTx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685783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LucidaGrande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685783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LucidaGrande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685783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LucidaGrande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685783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685783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None/>
              <a:defRPr sz="105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685783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None/>
              <a:defRPr sz="105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685783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None/>
              <a:defRPr sz="105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685783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None/>
              <a:defRPr sz="105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351"/>
              </a:spcAft>
            </a:pPr>
            <a:r>
              <a:rPr lang="en-US" sz="1600" dirty="0" smtClean="0"/>
              <a:t>Davide</a:t>
            </a:r>
            <a:r>
              <a:rPr lang="en-US" sz="1600" baseline="0" dirty="0" smtClean="0"/>
              <a:t> Mottin, Emmanuel Müller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err="1" smtClean="0"/>
              <a:t>Hasso</a:t>
            </a:r>
            <a:r>
              <a:rPr lang="en-US" sz="1600" dirty="0" smtClean="0"/>
              <a:t> </a:t>
            </a:r>
            <a:r>
              <a:rPr lang="en-US" sz="1600" dirty="0" err="1" smtClean="0"/>
              <a:t>Plattner</a:t>
            </a:r>
            <a:r>
              <a:rPr lang="en-US" sz="1600" dirty="0" smtClean="0"/>
              <a:t> </a:t>
            </a:r>
            <a:r>
              <a:rPr lang="en-US" sz="1600" kern="120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Institute, Potsdam, Germany</a:t>
            </a:r>
          </a:p>
          <a:p>
            <a:pPr marL="0" marR="0" indent="0" algn="r" defTabSz="685783" rtl="0" eaLnBrk="1" fontAlgn="auto" latinLnBrk="0" hangingPunct="1">
              <a:lnSpc>
                <a:spcPct val="90000"/>
              </a:lnSpc>
              <a:spcBef>
                <a:spcPts val="900"/>
              </a:spcBef>
              <a:spcAft>
                <a:spcPts val="151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/>
              <a:t>May 14, 2017</a:t>
            </a:r>
            <a:br>
              <a:rPr lang="en-US" sz="1600" dirty="0" smtClean="0"/>
            </a:br>
            <a:r>
              <a:rPr lang="en-US" sz="1600" b="1" dirty="0" smtClean="0"/>
              <a:t>SIGMOD</a:t>
            </a:r>
            <a:r>
              <a:rPr lang="en-US" sz="1600" dirty="0" smtClean="0"/>
              <a:t> 2017, Chicago, US</a:t>
            </a:r>
            <a:endParaRPr lang="en-US" sz="1600" kern="1200" baseline="0" dirty="0" smtClean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endParaRPr lang="en-US" sz="1600" kern="1200" baseline="0" dirty="0" smtClean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990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we are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64640" y="6498000"/>
            <a:ext cx="7019494" cy="360000"/>
          </a:xfrm>
        </p:spPr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482934" y="1703523"/>
            <a:ext cx="8192429" cy="1445503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114425"/>
            <a:r>
              <a:rPr lang="en-US" sz="2400" dirty="0" smtClean="0">
                <a:solidFill>
                  <a:schemeClr val="tx1"/>
                </a:solidFill>
              </a:rPr>
              <a:t>Davide Mottin</a:t>
            </a:r>
          </a:p>
          <a:p>
            <a:pPr marL="1457325" indent="-342900">
              <a:buFont typeface="Arial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graph mining, novel query paradigms, </a:t>
            </a:r>
            <a:r>
              <a:rPr lang="en-US" sz="2000" dirty="0" smtClean="0">
                <a:solidFill>
                  <a:schemeClr val="tx1"/>
                </a:solidFill>
              </a:rPr>
              <a:t>interactive methods</a:t>
            </a:r>
          </a:p>
          <a:p>
            <a:pPr marL="1457325" indent="-342900">
              <a:buFont typeface="Arial" charset="0"/>
              <a:buChar char="•"/>
            </a:pPr>
            <a:r>
              <a:rPr lang="en-US" sz="2000" dirty="0">
                <a:solidFill>
                  <a:schemeClr val="tx1"/>
                </a:solidFill>
                <a:hlinkClick r:id="rId3"/>
              </a:rPr>
              <a:t>https://</a:t>
            </a:r>
            <a:r>
              <a:rPr lang="en-US" sz="2000" dirty="0" smtClean="0">
                <a:solidFill>
                  <a:schemeClr val="tx1"/>
                </a:solidFill>
                <a:hlinkClick r:id="rId3"/>
              </a:rPr>
              <a:t>hpi.de/en/mueller/team/davide-mottin.html</a:t>
            </a:r>
            <a:r>
              <a:rPr lang="en-US" sz="2000" dirty="0" smtClean="0">
                <a:solidFill>
                  <a:schemeClr val="tx1"/>
                </a:solidFill>
              </a:rPr>
              <a:t> 	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82934" y="3539502"/>
            <a:ext cx="8192429" cy="1592671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114425" indent="44450"/>
            <a:r>
              <a:rPr lang="en-US" sz="2400" dirty="0" smtClean="0">
                <a:solidFill>
                  <a:schemeClr val="tx1"/>
                </a:solidFill>
              </a:rPr>
              <a:t>Emmanuel Müller</a:t>
            </a:r>
          </a:p>
          <a:p>
            <a:pPr marL="1457325" indent="-342900">
              <a:buFont typeface="Arial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graph mining, stream mining, clustering and outlier mining on graphs, streams, and traditional </a:t>
            </a:r>
            <a:r>
              <a:rPr lang="en-US" sz="2000" dirty="0" smtClean="0">
                <a:solidFill>
                  <a:schemeClr val="tx1"/>
                </a:solidFill>
              </a:rPr>
              <a:t>databases</a:t>
            </a:r>
          </a:p>
          <a:p>
            <a:pPr marL="1457325" indent="-342900">
              <a:buFont typeface="Arial" charset="0"/>
              <a:buChar char="•"/>
            </a:pPr>
            <a:r>
              <a:rPr lang="en-US" sz="2000" dirty="0">
                <a:solidFill>
                  <a:srgbClr val="002060"/>
                </a:solidFill>
                <a:hlinkClick r:id="rId4"/>
              </a:rPr>
              <a:t>http://</a:t>
            </a:r>
            <a:r>
              <a:rPr lang="en-US" sz="2000" dirty="0" smtClean="0">
                <a:solidFill>
                  <a:srgbClr val="002060"/>
                </a:solidFill>
                <a:hlinkClick r:id="rId4"/>
              </a:rPr>
              <a:t>hpi.de/en/mueller/prof-dr-emmanuel-mueller.html</a:t>
            </a:r>
            <a:r>
              <a:rPr lang="en-US" sz="2000" dirty="0" smtClean="0">
                <a:solidFill>
                  <a:srgbClr val="002060"/>
                </a:solidFill>
              </a:rPr>
              <a:t>  </a:t>
            </a:r>
            <a:endParaRPr lang="en-US" sz="2000" dirty="0">
              <a:solidFill>
                <a:srgbClr val="002060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118" y="3690508"/>
            <a:ext cx="970153" cy="12935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117" y="1781360"/>
            <a:ext cx="970153" cy="12806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40440" y="5455341"/>
            <a:ext cx="7702493" cy="40011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000" b="1" dirty="0" smtClean="0"/>
              <a:t>Slides</a:t>
            </a:r>
            <a:r>
              <a:rPr lang="en-US" sz="2000" b="1" dirty="0"/>
              <a:t>: </a:t>
            </a:r>
            <a:r>
              <a:rPr lang="en-US" sz="2000" dirty="0"/>
              <a:t>https://</a:t>
            </a:r>
            <a:r>
              <a:rPr lang="en-US" sz="2000" dirty="0" err="1"/>
              <a:t>hpi.de</a:t>
            </a:r>
            <a:r>
              <a:rPr lang="en-US" sz="2000" dirty="0"/>
              <a:t>//</a:t>
            </a:r>
            <a:r>
              <a:rPr lang="en-US" sz="2000" dirty="0" err="1" smtClean="0"/>
              <a:t>mueller</a:t>
            </a:r>
            <a:r>
              <a:rPr lang="en-US" sz="2000" dirty="0" smtClean="0"/>
              <a:t>/tutorials/graph-exploration-</a:t>
            </a:r>
            <a:r>
              <a:rPr lang="en-US" sz="2000" dirty="0" err="1" smtClean="0"/>
              <a:t>sigmod.html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59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data and novice users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1994" y="2984732"/>
            <a:ext cx="3956323" cy="29672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4156" y="1073270"/>
            <a:ext cx="2636513" cy="233787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07" y="3481787"/>
            <a:ext cx="25400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676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exploration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502" y="1084922"/>
            <a:ext cx="3943815" cy="24648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258" y="2081098"/>
            <a:ext cx="4306694" cy="261202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58987" y="6019407"/>
            <a:ext cx="6468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Idreos</a:t>
            </a:r>
            <a:r>
              <a:rPr lang="en-US" dirty="0" smtClean="0"/>
              <a:t> et al., Overview of Data Exploration Methods, SIGMOD 2015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3167" y="1248516"/>
            <a:ext cx="6133171" cy="2675723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743415" y="4899102"/>
            <a:ext cx="7699518" cy="101104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E</a:t>
            </a:r>
            <a:r>
              <a:rPr lang="en-US" sz="2000" dirty="0" smtClean="0"/>
              <a:t>fficiently</a:t>
            </a:r>
            <a:r>
              <a:rPr lang="en-US" dirty="0" smtClean="0"/>
              <a:t> </a:t>
            </a:r>
            <a:r>
              <a:rPr lang="en-US" dirty="0"/>
              <a:t>extracting knowledge from data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even </a:t>
            </a:r>
            <a:r>
              <a:rPr lang="en-US" dirty="0"/>
              <a:t>if we do not know exactly what we are looking </a:t>
            </a:r>
            <a:r>
              <a:rPr lang="en-US" dirty="0" smtClean="0"/>
              <a:t>for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478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 bwMode="gray">
          <a:xfrm>
            <a:off x="1062258" y="2156395"/>
            <a:ext cx="7380820" cy="2160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72000" rIns="108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gray">
          <a:xfrm>
            <a:off x="1206274" y="3668563"/>
            <a:ext cx="3204356" cy="2052228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88925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72000" rIns="108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 bwMode="gray">
          <a:xfrm>
            <a:off x="2959350" y="2212531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182563" indent="-182563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  <a:buFont typeface="Arial" panose="020B0604020202020204" pitchFamily="34" charset="0"/>
              <a:buChar char="■"/>
            </a:pPr>
            <a:endParaRPr lang="en-US" sz="1200" dirty="0"/>
          </a:p>
        </p:txBody>
      </p:sp>
      <p:sp>
        <p:nvSpPr>
          <p:cNvPr id="16" name="TextBox 15"/>
          <p:cNvSpPr txBox="1"/>
          <p:nvPr/>
        </p:nvSpPr>
        <p:spPr bwMode="gray">
          <a:xfrm>
            <a:off x="1735114" y="3142190"/>
            <a:ext cx="2160240" cy="35761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en-US" dirty="0"/>
              <a:t>Social Networks</a:t>
            </a:r>
          </a:p>
        </p:txBody>
      </p:sp>
      <p:sp>
        <p:nvSpPr>
          <p:cNvPr id="18" name="TextBox 17"/>
          <p:cNvSpPr txBox="1"/>
          <p:nvPr/>
        </p:nvSpPr>
        <p:spPr bwMode="gray">
          <a:xfrm>
            <a:off x="5161104" y="3823800"/>
            <a:ext cx="2160240" cy="35761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en-US" dirty="0"/>
              <a:t>Road Networks</a:t>
            </a:r>
          </a:p>
        </p:txBody>
      </p:sp>
      <p:sp>
        <p:nvSpPr>
          <p:cNvPr id="20" name="TextBox 19"/>
          <p:cNvSpPr txBox="1"/>
          <p:nvPr/>
        </p:nvSpPr>
        <p:spPr bwMode="gray">
          <a:xfrm>
            <a:off x="1710330" y="5771282"/>
            <a:ext cx="2160240" cy="35761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en-US" dirty="0"/>
              <a:t>Recommendation Graphs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4914686" y="5816287"/>
            <a:ext cx="3296294" cy="35761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</a:pPr>
            <a:r>
              <a:rPr lang="en-US" dirty="0"/>
              <a:t>Knowledge Graphs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5143310" y="4244628"/>
            <a:ext cx="2975732" cy="1543609"/>
            <a:chOff x="4188556" y="3039802"/>
            <a:chExt cx="2975732" cy="1543609"/>
          </a:xfrm>
        </p:grpSpPr>
        <p:grpSp>
          <p:nvGrpSpPr>
            <p:cNvPr id="2" name="Group 1"/>
            <p:cNvGrpSpPr>
              <a:grpSpLocks noChangeAspect="1"/>
            </p:cNvGrpSpPr>
            <p:nvPr/>
          </p:nvGrpSpPr>
          <p:grpSpPr>
            <a:xfrm>
              <a:off x="4188556" y="3039802"/>
              <a:ext cx="2975732" cy="1543609"/>
              <a:chOff x="4968044" y="4767994"/>
              <a:chExt cx="4663368" cy="2419041"/>
            </a:xfrm>
          </p:grpSpPr>
          <p:pic>
            <p:nvPicPr>
              <p:cNvPr id="21" name="Picture 20"/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968044" y="4767994"/>
                <a:ext cx="4663368" cy="2419041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22" name="Rectangle 21"/>
              <p:cNvSpPr/>
              <p:nvPr/>
            </p:nvSpPr>
            <p:spPr bwMode="gray">
              <a:xfrm>
                <a:off x="4968044" y="4803998"/>
                <a:ext cx="3024336" cy="2520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72000" rIns="108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Bef>
                    <a:spcPts val="300"/>
                  </a:spcBef>
                  <a:spcAft>
                    <a:spcPts val="300"/>
                  </a:spcAft>
                </a:pPr>
                <a:endParaRPr lang="en-US" sz="1200" b="1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74968" y="3039802"/>
              <a:ext cx="405044" cy="405044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5252750" y="1326729"/>
            <a:ext cx="2398240" cy="2398240"/>
            <a:chOff x="4297996" y="159482"/>
            <a:chExt cx="2398240" cy="2398240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97996" y="159482"/>
              <a:ext cx="2398240" cy="239824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19972" y="195486"/>
              <a:ext cx="432048" cy="432048"/>
            </a:xfrm>
            <a:prstGeom prst="rect">
              <a:avLst/>
            </a:prstGeom>
          </p:spPr>
        </p:pic>
      </p:grpSp>
      <p:grpSp>
        <p:nvGrpSpPr>
          <p:cNvPr id="28" name="Group 27"/>
          <p:cNvGrpSpPr/>
          <p:nvPr/>
        </p:nvGrpSpPr>
        <p:grpSpPr>
          <a:xfrm>
            <a:off x="1242358" y="1514939"/>
            <a:ext cx="3348293" cy="1577561"/>
            <a:chOff x="287603" y="310113"/>
            <a:chExt cx="3348293" cy="1577561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87603" y="310113"/>
              <a:ext cx="3348293" cy="157756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7013" y="375506"/>
              <a:ext cx="412254" cy="412254"/>
            </a:xfrm>
            <a:prstGeom prst="rect">
              <a:avLst/>
            </a:prstGeom>
          </p:spPr>
        </p:pic>
      </p:grpSp>
      <p:grpSp>
        <p:nvGrpSpPr>
          <p:cNvPr id="27" name="Group 26"/>
          <p:cNvGrpSpPr/>
          <p:nvPr/>
        </p:nvGrpSpPr>
        <p:grpSpPr>
          <a:xfrm>
            <a:off x="1292822" y="3752688"/>
            <a:ext cx="2933344" cy="1887094"/>
            <a:chOff x="338068" y="2547863"/>
            <a:chExt cx="2933344" cy="188709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43708" y="3660870"/>
              <a:ext cx="535095" cy="774087"/>
            </a:xfrm>
            <a:prstGeom prst="rect">
              <a:avLst/>
            </a:prstGeom>
          </p:spPr>
        </p:pic>
        <p:grpSp>
          <p:nvGrpSpPr>
            <p:cNvPr id="36" name="Group 35"/>
            <p:cNvGrpSpPr/>
            <p:nvPr/>
          </p:nvGrpSpPr>
          <p:grpSpPr>
            <a:xfrm>
              <a:off x="347013" y="2547863"/>
              <a:ext cx="2924399" cy="1887094"/>
              <a:chOff x="347013" y="2547863"/>
              <a:chExt cx="2924399" cy="1887094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54838" y="3660871"/>
                <a:ext cx="516574" cy="774086"/>
              </a:xfrm>
              <a:prstGeom prst="rect">
                <a:avLst/>
              </a:prstGeom>
            </p:spPr>
          </p:pic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99126" y="3660871"/>
                <a:ext cx="628558" cy="774086"/>
              </a:xfrm>
              <a:prstGeom prst="rect">
                <a:avLst/>
              </a:prstGeom>
            </p:spPr>
          </p:pic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47013" y="3660871"/>
                <a:ext cx="516575" cy="774086"/>
              </a:xfrm>
              <a:prstGeom prst="rect">
                <a:avLst/>
              </a:prstGeom>
            </p:spPr>
          </p:pic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1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91580" y="2559980"/>
                <a:ext cx="695846" cy="695846"/>
              </a:xfrm>
              <a:prstGeom prst="rect">
                <a:avLst/>
              </a:prstGeom>
            </p:spPr>
          </p:pic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1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25246" y="2547863"/>
                <a:ext cx="679970" cy="679970"/>
              </a:xfrm>
              <a:prstGeom prst="rect">
                <a:avLst/>
              </a:prstGeom>
            </p:spPr>
          </p:pic>
          <p:cxnSp>
            <p:nvCxnSpPr>
              <p:cNvPr id="14" name="Straight Arrow Connector 13"/>
              <p:cNvCxnSpPr>
                <a:stCxn id="10" idx="2"/>
                <a:endCxn id="9" idx="0"/>
              </p:cNvCxnSpPr>
              <p:nvPr/>
            </p:nvCxnSpPr>
            <p:spPr bwMode="gray">
              <a:xfrm flipH="1">
                <a:off x="605301" y="3255826"/>
                <a:ext cx="534202" cy="405045"/>
              </a:xfrm>
              <a:prstGeom prst="straightConnector1">
                <a:avLst/>
              </a:prstGeom>
              <a:ln>
                <a:solidFill>
                  <a:schemeClr val="accent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/>
              <p:cNvCxnSpPr>
                <a:stCxn id="10" idx="2"/>
              </p:cNvCxnSpPr>
              <p:nvPr/>
            </p:nvCxnSpPr>
            <p:spPr bwMode="gray">
              <a:xfrm>
                <a:off x="1139503" y="3255826"/>
                <a:ext cx="1113685" cy="405045"/>
              </a:xfrm>
              <a:prstGeom prst="straightConnector1">
                <a:avLst/>
              </a:prstGeom>
              <a:ln>
                <a:solidFill>
                  <a:schemeClr val="accent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/>
              <p:cNvCxnSpPr>
                <a:stCxn id="11" idx="2"/>
                <a:endCxn id="9" idx="0"/>
              </p:cNvCxnSpPr>
              <p:nvPr/>
            </p:nvCxnSpPr>
            <p:spPr bwMode="gray">
              <a:xfrm flipH="1">
                <a:off x="605301" y="3227833"/>
                <a:ext cx="1659930" cy="433038"/>
              </a:xfrm>
              <a:prstGeom prst="straightConnector1">
                <a:avLst/>
              </a:prstGeom>
              <a:ln>
                <a:solidFill>
                  <a:schemeClr val="accent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/>
              <p:cNvCxnSpPr>
                <a:stCxn id="11" idx="2"/>
                <a:endCxn id="8" idx="0"/>
              </p:cNvCxnSpPr>
              <p:nvPr/>
            </p:nvCxnSpPr>
            <p:spPr bwMode="gray">
              <a:xfrm flipH="1">
                <a:off x="1413405" y="3227833"/>
                <a:ext cx="851826" cy="433038"/>
              </a:xfrm>
              <a:prstGeom prst="straightConnector1">
                <a:avLst/>
              </a:prstGeom>
              <a:ln>
                <a:solidFill>
                  <a:schemeClr val="accent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/>
              <p:cNvCxnSpPr>
                <a:stCxn id="11" idx="2"/>
                <a:endCxn id="6" idx="0"/>
              </p:cNvCxnSpPr>
              <p:nvPr/>
            </p:nvCxnSpPr>
            <p:spPr bwMode="gray">
              <a:xfrm>
                <a:off x="2265231" y="3227833"/>
                <a:ext cx="747894" cy="433038"/>
              </a:xfrm>
              <a:prstGeom prst="straightConnector1">
                <a:avLst/>
              </a:prstGeom>
              <a:ln>
                <a:solidFill>
                  <a:schemeClr val="accent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8068" y="2547864"/>
              <a:ext cx="417508" cy="417508"/>
            </a:xfrm>
            <a:prstGeom prst="rect">
              <a:avLst/>
            </a:prstGeom>
          </p:spPr>
        </p:pic>
      </p:grpSp>
      <p:sp>
        <p:nvSpPr>
          <p:cNvPr id="4" name="Rounded Rectangle 3"/>
          <p:cNvSpPr/>
          <p:nvPr/>
        </p:nvSpPr>
        <p:spPr bwMode="gray">
          <a:xfrm>
            <a:off x="2935347" y="2498139"/>
            <a:ext cx="3958677" cy="2302269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72000" rIns="108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n-US" sz="2400" dirty="0">
                <a:solidFill>
                  <a:schemeClr val="bg1"/>
                </a:solidFill>
              </a:rPr>
              <a:t>Complex </a:t>
            </a:r>
          </a:p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n-US" sz="2400" dirty="0" smtClean="0">
                <a:solidFill>
                  <a:schemeClr val="bg1"/>
                </a:solidFill>
              </a:rPr>
              <a:t>Ubiquitous</a:t>
            </a:r>
            <a:endParaRPr lang="en-US" sz="2400" dirty="0">
              <a:solidFill>
                <a:schemeClr val="bg1"/>
              </a:solidFill>
            </a:endParaRPr>
          </a:p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n-US" sz="2400" dirty="0">
                <a:solidFill>
                  <a:schemeClr val="bg1"/>
                </a:solidFill>
              </a:rPr>
              <a:t>Large</a:t>
            </a:r>
          </a:p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en-US" sz="2400" dirty="0">
                <a:solidFill>
                  <a:schemeClr val="bg1"/>
                </a:solidFill>
              </a:rPr>
              <a:t>Valuable</a:t>
            </a:r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33" name="Slide Number Placeholder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9" name="Title 2"/>
          <p:cNvSpPr>
            <a:spLocks noGrp="1"/>
          </p:cNvSpPr>
          <p:nvPr>
            <p:ph type="title"/>
          </p:nvPr>
        </p:nvSpPr>
        <p:spPr>
          <a:xfrm>
            <a:off x="342900" y="1"/>
            <a:ext cx="7571580" cy="1002632"/>
          </a:xfrm>
        </p:spPr>
        <p:txBody>
          <a:bodyPr>
            <a:normAutofit/>
          </a:bodyPr>
          <a:lstStyle/>
          <a:p>
            <a:r>
              <a:rPr lang="en-US" dirty="0" smtClean="0"/>
              <a:t>The importance of graphs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03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8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1" dur="indefinite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4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7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0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20" grpId="0"/>
      <p:bldP spid="13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Lost in the graph?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952836"/>
            <a:ext cx="5785228" cy="388843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9573" y="1910595"/>
            <a:ext cx="4216581" cy="404791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735" r="13580"/>
          <a:stretch/>
        </p:blipFill>
        <p:spPr>
          <a:xfrm>
            <a:off x="-9647" y="1939247"/>
            <a:ext cx="6157214" cy="40924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 bwMode="gray">
          <a:xfrm>
            <a:off x="2844217" y="1738993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182563" indent="-182563"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ct val="90000"/>
              <a:buFont typeface="Arial" panose="020B0604020202020204" pitchFamily="34" charset="0"/>
              <a:buChar char="■"/>
            </a:pPr>
            <a:endParaRPr lang="it-IT" sz="1200" dirty="0" err="1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 cstate="screen">
            <a:alphaModFix amt="9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4199" y="2204864"/>
            <a:ext cx="2943542" cy="303980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24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2813E-6 6.17284E-7 L -0.14311 0.1540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55" y="7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64328E-6 -7.40741E-7 L -0.02518 -0.16759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8" y="-83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Current: Visualization tools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464" y="1002633"/>
            <a:ext cx="3017380" cy="186245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136" y="2941787"/>
            <a:ext cx="3056999" cy="119223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353" y="4382374"/>
            <a:ext cx="2608563" cy="1867269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5291193" y="1073309"/>
            <a:ext cx="3590282" cy="1835748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Several visualization tools: 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General: </a:t>
            </a:r>
            <a:r>
              <a:rPr lang="en-US" dirty="0" err="1" smtClean="0"/>
              <a:t>Gephi</a:t>
            </a:r>
            <a:r>
              <a:rPr lang="en-US" dirty="0" smtClean="0"/>
              <a:t>, </a:t>
            </a:r>
            <a:r>
              <a:rPr lang="en-US" dirty="0" err="1" smtClean="0"/>
              <a:t>GraphViz</a:t>
            </a:r>
            <a:r>
              <a:rPr lang="en-US" dirty="0" smtClean="0"/>
              <a:t>, </a:t>
            </a:r>
            <a:r>
              <a:rPr lang="is-IS" dirty="0" smtClean="0"/>
              <a:t>…</a:t>
            </a:r>
            <a:endParaRPr lang="en-US" dirty="0" smtClean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Biological: </a:t>
            </a:r>
            <a:r>
              <a:rPr lang="en-US" dirty="0" err="1" smtClean="0"/>
              <a:t>Cytoscape</a:t>
            </a:r>
            <a:r>
              <a:rPr lang="en-US" dirty="0" smtClean="0"/>
              <a:t>, </a:t>
            </a:r>
            <a:r>
              <a:rPr lang="is-IS" dirty="0" smtClean="0"/>
              <a:t>Network Workbench</a:t>
            </a:r>
          </a:p>
          <a:p>
            <a:pPr marL="285750" indent="-285750">
              <a:buFont typeface="Arial" charset="0"/>
              <a:buChar char="•"/>
            </a:pPr>
            <a:r>
              <a:rPr lang="is-IS" dirty="0" smtClean="0"/>
              <a:t>Social: EgoNet, NodeXL, ...</a:t>
            </a:r>
          </a:p>
          <a:p>
            <a:pPr marL="285750" indent="-285750">
              <a:buFont typeface="Arial" charset="0"/>
              <a:buChar char="•"/>
            </a:pPr>
            <a:r>
              <a:rPr lang="is-IS" dirty="0" smtClean="0"/>
              <a:t>Relational: Tulip</a:t>
            </a:r>
            <a:endParaRPr lang="en-US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6708666" y="3381273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but</a:t>
            </a:r>
            <a:endParaRPr lang="en-US" sz="3200" dirty="0"/>
          </a:p>
        </p:txBody>
      </p:sp>
      <p:sp>
        <p:nvSpPr>
          <p:cNvPr id="15" name="Rounded Rectangle 14"/>
          <p:cNvSpPr/>
          <p:nvPr/>
        </p:nvSpPr>
        <p:spPr>
          <a:xfrm>
            <a:off x="5330462" y="4382374"/>
            <a:ext cx="3635160" cy="140691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charset="0"/>
              <a:buChar char="•"/>
            </a:pPr>
            <a:r>
              <a:rPr lang="en-US" b="1" dirty="0" smtClean="0"/>
              <a:t>No</a:t>
            </a:r>
            <a:r>
              <a:rPr lang="en-US" dirty="0" smtClean="0"/>
              <a:t> Scalability to large networks!</a:t>
            </a:r>
          </a:p>
          <a:p>
            <a:pPr marL="285750" indent="-285750">
              <a:buFont typeface="Arial" charset="0"/>
              <a:buChar char="•"/>
            </a:pPr>
            <a:r>
              <a:rPr lang="en-US" b="1" dirty="0" smtClean="0"/>
              <a:t>No</a:t>
            </a:r>
            <a:r>
              <a:rPr lang="en-US" dirty="0" smtClean="0"/>
              <a:t> for novice users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Limited expressivity</a:t>
            </a:r>
          </a:p>
        </p:txBody>
      </p:sp>
    </p:spTree>
    <p:extLst>
      <p:ext uri="{BB962C8B-B14F-4D97-AF65-F5344CB8AC3E}">
        <p14:creationId xmlns:p14="http://schemas.microsoft.com/office/powerpoint/2010/main" val="1742220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Current: Query languages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42900" y="1117841"/>
            <a:ext cx="4572000" cy="160043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en-US" sz="1400" b="1" dirty="0" smtClean="0">
                <a:solidFill>
                  <a:srgbClr val="008000"/>
                </a:solidFill>
              </a:rPr>
              <a:t>SELECT</a:t>
            </a:r>
            <a:r>
              <a:rPr lang="en-US" sz="1400" dirty="0" smtClean="0"/>
              <a:t> </a:t>
            </a:r>
            <a:r>
              <a:rPr lang="en-US" sz="1400" dirty="0">
                <a:solidFill>
                  <a:srgbClr val="19177C"/>
                </a:solidFill>
              </a:rPr>
              <a:t>?name</a:t>
            </a:r>
            <a:r>
              <a:rPr lang="en-US" sz="1400" dirty="0"/>
              <a:t> </a:t>
            </a:r>
            <a:r>
              <a:rPr lang="en-US" sz="1400" dirty="0">
                <a:solidFill>
                  <a:srgbClr val="19177C"/>
                </a:solidFill>
              </a:rPr>
              <a:t>?email</a:t>
            </a:r>
            <a:r>
              <a:rPr lang="en-US" sz="1400" dirty="0"/>
              <a:t> </a:t>
            </a:r>
            <a:endParaRPr lang="en-US" sz="1400" dirty="0" smtClean="0"/>
          </a:p>
          <a:p>
            <a:r>
              <a:rPr lang="en-US" sz="1400" b="1" dirty="0" smtClean="0">
                <a:solidFill>
                  <a:srgbClr val="008000"/>
                </a:solidFill>
              </a:rPr>
              <a:t>WHERE</a:t>
            </a:r>
            <a:r>
              <a:rPr lang="en-US" sz="1400" dirty="0" smtClean="0"/>
              <a:t> </a:t>
            </a:r>
          </a:p>
          <a:p>
            <a:r>
              <a:rPr lang="en-US" sz="1400" dirty="0" smtClean="0"/>
              <a:t>   { </a:t>
            </a:r>
          </a:p>
          <a:p>
            <a:r>
              <a:rPr lang="en-US" sz="1400" dirty="0">
                <a:solidFill>
                  <a:srgbClr val="19177C"/>
                </a:solidFill>
              </a:rPr>
              <a:t> </a:t>
            </a:r>
            <a:r>
              <a:rPr lang="en-US" sz="1400" dirty="0" smtClean="0">
                <a:solidFill>
                  <a:srgbClr val="19177C"/>
                </a:solidFill>
              </a:rPr>
              <a:t>     ?</a:t>
            </a:r>
            <a:r>
              <a:rPr lang="en-US" sz="1400" dirty="0">
                <a:solidFill>
                  <a:srgbClr val="19177C"/>
                </a:solidFill>
              </a:rPr>
              <a:t>person</a:t>
            </a:r>
            <a:r>
              <a:rPr lang="en-US" sz="1400" dirty="0"/>
              <a:t> </a:t>
            </a:r>
            <a:r>
              <a:rPr lang="en-US" sz="1400" dirty="0" smtClean="0"/>
              <a:t> </a:t>
            </a:r>
            <a:r>
              <a:rPr lang="en-US" sz="1400" b="1" dirty="0" smtClean="0">
                <a:solidFill>
                  <a:srgbClr val="008000"/>
                </a:solidFill>
              </a:rPr>
              <a:t>a</a:t>
            </a:r>
            <a:r>
              <a:rPr lang="en-US" sz="1400" dirty="0" smtClean="0"/>
              <a:t>  </a:t>
            </a:r>
            <a:r>
              <a:rPr lang="en-US" sz="1400" b="1" dirty="0" err="1" smtClean="0">
                <a:solidFill>
                  <a:srgbClr val="0000FF"/>
                </a:solidFill>
              </a:rPr>
              <a:t>foaf</a:t>
            </a:r>
            <a:r>
              <a:rPr lang="en-US" sz="1400" dirty="0" err="1" smtClean="0"/>
              <a:t>:</a:t>
            </a:r>
            <a:r>
              <a:rPr lang="en-US" sz="1400" b="1" dirty="0" err="1" smtClean="0">
                <a:solidFill>
                  <a:srgbClr val="008000"/>
                </a:solidFill>
              </a:rPr>
              <a:t>Person</a:t>
            </a:r>
            <a:r>
              <a:rPr lang="en-US" sz="1400" dirty="0" smtClean="0"/>
              <a:t> </a:t>
            </a:r>
            <a:r>
              <a:rPr lang="en-US" sz="1400" dirty="0"/>
              <a:t>. </a:t>
            </a:r>
            <a:endParaRPr lang="en-US" sz="1400" dirty="0" smtClean="0"/>
          </a:p>
          <a:p>
            <a:r>
              <a:rPr lang="en-US" sz="1400" dirty="0">
                <a:solidFill>
                  <a:srgbClr val="19177C"/>
                </a:solidFill>
              </a:rPr>
              <a:t> </a:t>
            </a:r>
            <a:r>
              <a:rPr lang="en-US" sz="1400" dirty="0" smtClean="0">
                <a:solidFill>
                  <a:srgbClr val="19177C"/>
                </a:solidFill>
              </a:rPr>
              <a:t>     ?</a:t>
            </a:r>
            <a:r>
              <a:rPr lang="en-US" sz="1400" dirty="0">
                <a:solidFill>
                  <a:srgbClr val="19177C"/>
                </a:solidFill>
              </a:rPr>
              <a:t>person</a:t>
            </a:r>
            <a:r>
              <a:rPr lang="en-US" sz="1400" dirty="0"/>
              <a:t> </a:t>
            </a:r>
            <a:r>
              <a:rPr lang="en-US" sz="1400" dirty="0" smtClean="0"/>
              <a:t> </a:t>
            </a:r>
            <a:r>
              <a:rPr lang="en-US" sz="1400" b="1" dirty="0" err="1" smtClean="0">
                <a:solidFill>
                  <a:srgbClr val="0000FF"/>
                </a:solidFill>
              </a:rPr>
              <a:t>foaf</a:t>
            </a:r>
            <a:r>
              <a:rPr lang="en-US" sz="1400" dirty="0" err="1" smtClean="0"/>
              <a:t>:</a:t>
            </a:r>
            <a:r>
              <a:rPr lang="en-US" sz="1400" b="1" dirty="0" err="1" smtClean="0">
                <a:solidFill>
                  <a:srgbClr val="008000"/>
                </a:solidFill>
              </a:rPr>
              <a:t>name</a:t>
            </a:r>
            <a:r>
              <a:rPr lang="en-US" sz="1400" dirty="0" smtClean="0"/>
              <a:t> </a:t>
            </a:r>
            <a:r>
              <a:rPr lang="en-US" sz="1400" dirty="0">
                <a:solidFill>
                  <a:srgbClr val="19177C"/>
                </a:solidFill>
              </a:rPr>
              <a:t>?name</a:t>
            </a:r>
            <a:r>
              <a:rPr lang="en-US" sz="1400" dirty="0"/>
              <a:t> . </a:t>
            </a:r>
            <a:endParaRPr lang="en-US" sz="1400" dirty="0" smtClean="0"/>
          </a:p>
          <a:p>
            <a:r>
              <a:rPr lang="en-US" sz="1400" dirty="0" smtClean="0">
                <a:solidFill>
                  <a:srgbClr val="19177C"/>
                </a:solidFill>
              </a:rPr>
              <a:t>      ?</a:t>
            </a:r>
            <a:r>
              <a:rPr lang="en-US" sz="1400" dirty="0">
                <a:solidFill>
                  <a:srgbClr val="19177C"/>
                </a:solidFill>
              </a:rPr>
              <a:t>person</a:t>
            </a:r>
            <a:r>
              <a:rPr lang="en-US" sz="1400" dirty="0"/>
              <a:t> </a:t>
            </a:r>
            <a:r>
              <a:rPr lang="en-US" sz="1400" dirty="0" smtClean="0"/>
              <a:t> </a:t>
            </a:r>
            <a:r>
              <a:rPr lang="en-US" sz="1400" b="1" dirty="0" err="1" smtClean="0">
                <a:solidFill>
                  <a:srgbClr val="0000FF"/>
                </a:solidFill>
              </a:rPr>
              <a:t>foaf</a:t>
            </a:r>
            <a:r>
              <a:rPr lang="en-US" sz="1400" dirty="0" err="1" smtClean="0"/>
              <a:t>:</a:t>
            </a:r>
            <a:r>
              <a:rPr lang="en-US" sz="1400" b="1" dirty="0" err="1" smtClean="0">
                <a:solidFill>
                  <a:srgbClr val="008000"/>
                </a:solidFill>
              </a:rPr>
              <a:t>mbox</a:t>
            </a:r>
            <a:r>
              <a:rPr lang="en-US" sz="1400" dirty="0" smtClean="0"/>
              <a:t> </a:t>
            </a:r>
            <a:r>
              <a:rPr lang="en-US" sz="1400" dirty="0">
                <a:solidFill>
                  <a:srgbClr val="19177C"/>
                </a:solidFill>
              </a:rPr>
              <a:t>?email</a:t>
            </a:r>
            <a:r>
              <a:rPr lang="en-US" sz="1400" dirty="0"/>
              <a:t> . </a:t>
            </a:r>
            <a:endParaRPr lang="en-US" sz="1400" dirty="0" smtClean="0"/>
          </a:p>
          <a:p>
            <a:r>
              <a:rPr lang="en-US" sz="1400" dirty="0"/>
              <a:t> </a:t>
            </a:r>
            <a:r>
              <a:rPr lang="en-US" sz="1400" dirty="0" smtClean="0"/>
              <a:t>  }</a:t>
            </a:r>
            <a:endParaRPr lang="en-US" sz="1400" dirty="0"/>
          </a:p>
        </p:txBody>
      </p:sp>
      <p:sp>
        <p:nvSpPr>
          <p:cNvPr id="8" name="Rectangle 7"/>
          <p:cNvSpPr/>
          <p:nvPr/>
        </p:nvSpPr>
        <p:spPr>
          <a:xfrm>
            <a:off x="342900" y="3163661"/>
            <a:ext cx="4572000" cy="160043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en-US" sz="1400" dirty="0" err="1"/>
              <a:t>g</a:t>
            </a:r>
            <a:r>
              <a:rPr lang="en-US" sz="1400" dirty="0" err="1">
                <a:solidFill>
                  <a:srgbClr val="666666"/>
                </a:solidFill>
              </a:rPr>
              <a:t>.</a:t>
            </a:r>
            <a:r>
              <a:rPr lang="en-US" sz="1400" dirty="0" err="1">
                <a:solidFill>
                  <a:srgbClr val="7D9029"/>
                </a:solidFill>
              </a:rPr>
              <a:t>V</a:t>
            </a:r>
            <a:r>
              <a:rPr lang="en-US" sz="1400" dirty="0">
                <a:solidFill>
                  <a:srgbClr val="666666"/>
                </a:solidFill>
              </a:rPr>
              <a:t>().</a:t>
            </a:r>
            <a:r>
              <a:rPr lang="en-US" sz="1400" dirty="0" err="1">
                <a:solidFill>
                  <a:srgbClr val="7D9029"/>
                </a:solidFill>
              </a:rPr>
              <a:t>hasLabel</a:t>
            </a:r>
            <a:r>
              <a:rPr lang="en-US" sz="1400" dirty="0">
                <a:solidFill>
                  <a:srgbClr val="666666"/>
                </a:solidFill>
              </a:rPr>
              <a:t>(</a:t>
            </a:r>
            <a:r>
              <a:rPr lang="en-US" sz="1400" dirty="0">
                <a:solidFill>
                  <a:srgbClr val="BA2121"/>
                </a:solidFill>
              </a:rPr>
              <a:t>'movie'</a:t>
            </a:r>
            <a:r>
              <a:rPr lang="en-US" sz="1400" dirty="0">
                <a:solidFill>
                  <a:srgbClr val="666666"/>
                </a:solidFill>
              </a:rPr>
              <a:t>).</a:t>
            </a:r>
            <a:r>
              <a:rPr lang="en-US" sz="1400" dirty="0">
                <a:solidFill>
                  <a:srgbClr val="7D9029"/>
                </a:solidFill>
              </a:rPr>
              <a:t>as</a:t>
            </a:r>
            <a:r>
              <a:rPr lang="en-US" sz="1400" dirty="0">
                <a:solidFill>
                  <a:srgbClr val="666666"/>
                </a:solidFill>
              </a:rPr>
              <a:t>(</a:t>
            </a:r>
            <a:r>
              <a:rPr lang="en-US" sz="1400" dirty="0">
                <a:solidFill>
                  <a:srgbClr val="BA2121"/>
                </a:solidFill>
              </a:rPr>
              <a:t>'</a:t>
            </a:r>
            <a:r>
              <a:rPr lang="en-US" sz="1400" dirty="0" err="1">
                <a:solidFill>
                  <a:srgbClr val="BA2121"/>
                </a:solidFill>
              </a:rPr>
              <a:t>a'</a:t>
            </a:r>
            <a:r>
              <a:rPr lang="en-US" sz="1400" dirty="0" err="1">
                <a:solidFill>
                  <a:srgbClr val="666666"/>
                </a:solidFill>
              </a:rPr>
              <a:t>,</a:t>
            </a:r>
            <a:r>
              <a:rPr lang="en-US" sz="1400" dirty="0" err="1">
                <a:solidFill>
                  <a:srgbClr val="BA2121"/>
                </a:solidFill>
              </a:rPr>
              <a:t>'b</a:t>
            </a:r>
            <a:r>
              <a:rPr lang="en-US" sz="1400" dirty="0" smtClean="0">
                <a:solidFill>
                  <a:srgbClr val="BA2121"/>
                </a:solidFill>
              </a:rPr>
              <a:t>'</a:t>
            </a:r>
            <a:r>
              <a:rPr lang="en-US" sz="1400" dirty="0" smtClean="0">
                <a:solidFill>
                  <a:srgbClr val="666666"/>
                </a:solidFill>
              </a:rPr>
              <a:t>).</a:t>
            </a:r>
          </a:p>
          <a:p>
            <a:r>
              <a:rPr lang="en-US" sz="1400" dirty="0">
                <a:solidFill>
                  <a:srgbClr val="666666"/>
                </a:solidFill>
              </a:rPr>
              <a:t> </a:t>
            </a:r>
            <a:r>
              <a:rPr lang="en-US" sz="1400" dirty="0" smtClean="0">
                <a:solidFill>
                  <a:srgbClr val="666666"/>
                </a:solidFill>
              </a:rPr>
              <a:t>  </a:t>
            </a:r>
            <a:r>
              <a:rPr lang="en-US" sz="1400" dirty="0" smtClean="0"/>
              <a:t>where</a:t>
            </a:r>
            <a:r>
              <a:rPr lang="en-US" sz="1400" dirty="0" smtClean="0">
                <a:solidFill>
                  <a:srgbClr val="666666"/>
                </a:solidFill>
              </a:rPr>
              <a:t>(</a:t>
            </a:r>
            <a:r>
              <a:rPr lang="en-US" sz="1400" dirty="0" err="1" smtClean="0"/>
              <a:t>inE</a:t>
            </a:r>
            <a:r>
              <a:rPr lang="en-US" sz="1400" dirty="0">
                <a:solidFill>
                  <a:srgbClr val="666666"/>
                </a:solidFill>
              </a:rPr>
              <a:t>(</a:t>
            </a:r>
            <a:r>
              <a:rPr lang="en-US" sz="1400" dirty="0">
                <a:solidFill>
                  <a:srgbClr val="BA2121"/>
                </a:solidFill>
              </a:rPr>
              <a:t>'rated'</a:t>
            </a:r>
            <a:r>
              <a:rPr lang="en-US" sz="1400" dirty="0">
                <a:solidFill>
                  <a:srgbClr val="666666"/>
                </a:solidFill>
              </a:rPr>
              <a:t>).</a:t>
            </a:r>
            <a:r>
              <a:rPr lang="en-US" sz="1400" dirty="0">
                <a:solidFill>
                  <a:srgbClr val="7D9029"/>
                </a:solidFill>
              </a:rPr>
              <a:t>count</a:t>
            </a:r>
            <a:r>
              <a:rPr lang="en-US" sz="1400" dirty="0">
                <a:solidFill>
                  <a:srgbClr val="666666"/>
                </a:solidFill>
              </a:rPr>
              <a:t>().</a:t>
            </a:r>
            <a:r>
              <a:rPr lang="en-US" sz="1400" dirty="0">
                <a:solidFill>
                  <a:srgbClr val="7D9029"/>
                </a:solidFill>
              </a:rPr>
              <a:t>is</a:t>
            </a:r>
            <a:r>
              <a:rPr lang="en-US" sz="1400" dirty="0">
                <a:solidFill>
                  <a:srgbClr val="666666"/>
                </a:solidFill>
              </a:rPr>
              <a:t>(</a:t>
            </a:r>
            <a:r>
              <a:rPr lang="en-US" sz="1400" dirty="0" err="1"/>
              <a:t>gt</a:t>
            </a:r>
            <a:r>
              <a:rPr lang="en-US" sz="1400" dirty="0">
                <a:solidFill>
                  <a:srgbClr val="666666"/>
                </a:solidFill>
              </a:rPr>
              <a:t>(10</a:t>
            </a:r>
            <a:r>
              <a:rPr lang="en-US" sz="1400" dirty="0" smtClean="0">
                <a:solidFill>
                  <a:srgbClr val="666666"/>
                </a:solidFill>
              </a:rPr>
              <a:t>))).</a:t>
            </a:r>
            <a:endParaRPr lang="en-US" sz="1400" dirty="0" smtClean="0"/>
          </a:p>
          <a:p>
            <a:r>
              <a:rPr lang="en-US" sz="1400" dirty="0"/>
              <a:t> </a:t>
            </a:r>
            <a:r>
              <a:rPr lang="en-US" sz="1400" dirty="0" smtClean="0"/>
              <a:t>  select</a:t>
            </a:r>
            <a:r>
              <a:rPr lang="en-US" sz="1400" dirty="0">
                <a:solidFill>
                  <a:srgbClr val="666666"/>
                </a:solidFill>
              </a:rPr>
              <a:t>(</a:t>
            </a:r>
            <a:r>
              <a:rPr lang="en-US" sz="1400" dirty="0">
                <a:solidFill>
                  <a:srgbClr val="BA2121"/>
                </a:solidFill>
              </a:rPr>
              <a:t>'</a:t>
            </a:r>
            <a:r>
              <a:rPr lang="en-US" sz="1400" dirty="0" err="1">
                <a:solidFill>
                  <a:srgbClr val="BA2121"/>
                </a:solidFill>
              </a:rPr>
              <a:t>a'</a:t>
            </a:r>
            <a:r>
              <a:rPr lang="en-US" sz="1400" dirty="0" err="1">
                <a:solidFill>
                  <a:srgbClr val="666666"/>
                </a:solidFill>
              </a:rPr>
              <a:t>,</a:t>
            </a:r>
            <a:r>
              <a:rPr lang="en-US" sz="1400" dirty="0" err="1">
                <a:solidFill>
                  <a:srgbClr val="BA2121"/>
                </a:solidFill>
              </a:rPr>
              <a:t>'b</a:t>
            </a:r>
            <a:r>
              <a:rPr lang="en-US" sz="1400" dirty="0">
                <a:solidFill>
                  <a:srgbClr val="BA2121"/>
                </a:solidFill>
              </a:rPr>
              <a:t>'</a:t>
            </a:r>
            <a:r>
              <a:rPr lang="en-US" sz="1400" dirty="0">
                <a:solidFill>
                  <a:srgbClr val="666666"/>
                </a:solidFill>
              </a:rPr>
              <a:t>).</a:t>
            </a:r>
            <a:r>
              <a:rPr lang="en-US" sz="1400" dirty="0"/>
              <a:t> </a:t>
            </a:r>
            <a:endParaRPr lang="en-US" sz="1400" dirty="0" smtClean="0"/>
          </a:p>
          <a:p>
            <a:r>
              <a:rPr lang="en-US" sz="1400" dirty="0"/>
              <a:t> </a:t>
            </a:r>
            <a:r>
              <a:rPr lang="en-US" sz="1400" dirty="0" smtClean="0"/>
              <a:t>    by</a:t>
            </a:r>
            <a:r>
              <a:rPr lang="en-US" sz="1400" dirty="0">
                <a:solidFill>
                  <a:srgbClr val="666666"/>
                </a:solidFill>
              </a:rPr>
              <a:t>(</a:t>
            </a:r>
            <a:r>
              <a:rPr lang="en-US" sz="1400" dirty="0">
                <a:solidFill>
                  <a:srgbClr val="BA2121"/>
                </a:solidFill>
              </a:rPr>
              <a:t>'name</a:t>
            </a:r>
            <a:r>
              <a:rPr lang="en-US" sz="1400" dirty="0" smtClean="0">
                <a:solidFill>
                  <a:srgbClr val="BA2121"/>
                </a:solidFill>
              </a:rPr>
              <a:t>'</a:t>
            </a:r>
            <a:r>
              <a:rPr lang="en-US" sz="1400" dirty="0" smtClean="0">
                <a:solidFill>
                  <a:srgbClr val="666666"/>
                </a:solidFill>
              </a:rPr>
              <a:t>).</a:t>
            </a:r>
          </a:p>
          <a:p>
            <a:r>
              <a:rPr lang="en-US" sz="1400" dirty="0">
                <a:solidFill>
                  <a:srgbClr val="666666"/>
                </a:solidFill>
              </a:rPr>
              <a:t> </a:t>
            </a:r>
            <a:r>
              <a:rPr lang="en-US" sz="1400" dirty="0" smtClean="0">
                <a:solidFill>
                  <a:srgbClr val="666666"/>
                </a:solidFill>
              </a:rPr>
              <a:t>    </a:t>
            </a:r>
            <a:r>
              <a:rPr lang="en-US" sz="1400" dirty="0" smtClean="0"/>
              <a:t>by</a:t>
            </a:r>
            <a:r>
              <a:rPr lang="en-US" sz="1400" dirty="0" smtClean="0">
                <a:solidFill>
                  <a:srgbClr val="666666"/>
                </a:solidFill>
              </a:rPr>
              <a:t>(</a:t>
            </a:r>
            <a:r>
              <a:rPr lang="en-US" sz="1400" dirty="0" err="1" smtClean="0"/>
              <a:t>inE</a:t>
            </a:r>
            <a:r>
              <a:rPr lang="en-US" sz="1400" dirty="0">
                <a:solidFill>
                  <a:srgbClr val="666666"/>
                </a:solidFill>
              </a:rPr>
              <a:t>(</a:t>
            </a:r>
            <a:r>
              <a:rPr lang="en-US" sz="1400" dirty="0">
                <a:solidFill>
                  <a:srgbClr val="BA2121"/>
                </a:solidFill>
              </a:rPr>
              <a:t>'rated'</a:t>
            </a:r>
            <a:r>
              <a:rPr lang="en-US" sz="1400" dirty="0">
                <a:solidFill>
                  <a:srgbClr val="666666"/>
                </a:solidFill>
              </a:rPr>
              <a:t>).</a:t>
            </a:r>
            <a:r>
              <a:rPr lang="en-US" sz="1400" dirty="0">
                <a:solidFill>
                  <a:srgbClr val="7D9029"/>
                </a:solidFill>
              </a:rPr>
              <a:t>values</a:t>
            </a:r>
            <a:r>
              <a:rPr lang="en-US" sz="1400" dirty="0">
                <a:solidFill>
                  <a:srgbClr val="666666"/>
                </a:solidFill>
              </a:rPr>
              <a:t>(</a:t>
            </a:r>
            <a:r>
              <a:rPr lang="en-US" sz="1400" dirty="0">
                <a:solidFill>
                  <a:srgbClr val="BA2121"/>
                </a:solidFill>
              </a:rPr>
              <a:t>'stars'</a:t>
            </a:r>
            <a:r>
              <a:rPr lang="en-US" sz="1400" dirty="0">
                <a:solidFill>
                  <a:srgbClr val="666666"/>
                </a:solidFill>
              </a:rPr>
              <a:t>).</a:t>
            </a:r>
            <a:r>
              <a:rPr lang="en-US" sz="1400" dirty="0">
                <a:solidFill>
                  <a:srgbClr val="7D9029"/>
                </a:solidFill>
              </a:rPr>
              <a:t>mean</a:t>
            </a:r>
            <a:r>
              <a:rPr lang="en-US" sz="1400" dirty="0" smtClean="0">
                <a:solidFill>
                  <a:srgbClr val="666666"/>
                </a:solidFill>
              </a:rPr>
              <a:t>()).</a:t>
            </a:r>
            <a:endParaRPr lang="en-US" sz="1400" dirty="0" smtClean="0"/>
          </a:p>
          <a:p>
            <a:r>
              <a:rPr lang="en-US" sz="1400" dirty="0"/>
              <a:t> </a:t>
            </a:r>
            <a:r>
              <a:rPr lang="en-US" sz="1400" dirty="0" smtClean="0"/>
              <a:t>  order</a:t>
            </a:r>
            <a:r>
              <a:rPr lang="en-US" sz="1400" dirty="0" smtClean="0">
                <a:solidFill>
                  <a:srgbClr val="666666"/>
                </a:solidFill>
              </a:rPr>
              <a:t>().</a:t>
            </a:r>
          </a:p>
          <a:p>
            <a:r>
              <a:rPr lang="en-US" sz="1400" dirty="0">
                <a:solidFill>
                  <a:srgbClr val="666666"/>
                </a:solidFill>
              </a:rPr>
              <a:t> </a:t>
            </a:r>
            <a:r>
              <a:rPr lang="en-US" sz="1400" dirty="0" smtClean="0">
                <a:solidFill>
                  <a:srgbClr val="666666"/>
                </a:solidFill>
              </a:rPr>
              <a:t>    </a:t>
            </a:r>
            <a:r>
              <a:rPr lang="en-US" sz="1400" dirty="0" smtClean="0">
                <a:solidFill>
                  <a:srgbClr val="7D9029"/>
                </a:solidFill>
              </a:rPr>
              <a:t>by</a:t>
            </a:r>
            <a:r>
              <a:rPr lang="en-US" sz="1400" dirty="0" smtClean="0">
                <a:solidFill>
                  <a:srgbClr val="666666"/>
                </a:solidFill>
              </a:rPr>
              <a:t>(</a:t>
            </a:r>
            <a:r>
              <a:rPr lang="en-US" sz="1400" dirty="0" smtClean="0"/>
              <a:t>select</a:t>
            </a:r>
            <a:r>
              <a:rPr lang="en-US" sz="1400" dirty="0">
                <a:solidFill>
                  <a:srgbClr val="666666"/>
                </a:solidFill>
              </a:rPr>
              <a:t>(</a:t>
            </a:r>
            <a:r>
              <a:rPr lang="en-US" sz="1400" dirty="0">
                <a:solidFill>
                  <a:srgbClr val="BA2121"/>
                </a:solidFill>
              </a:rPr>
              <a:t>'b'</a:t>
            </a:r>
            <a:r>
              <a:rPr lang="en-US" sz="1400" dirty="0">
                <a:solidFill>
                  <a:srgbClr val="666666"/>
                </a:solidFill>
              </a:rPr>
              <a:t>),</a:t>
            </a:r>
            <a:r>
              <a:rPr lang="en-US" sz="1400" dirty="0" err="1"/>
              <a:t>decr</a:t>
            </a:r>
            <a:r>
              <a:rPr lang="en-US" sz="1400" dirty="0">
                <a:solidFill>
                  <a:srgbClr val="666666"/>
                </a:solidFill>
              </a:rPr>
              <a:t>).</a:t>
            </a:r>
            <a:r>
              <a:rPr lang="en-US" sz="1400" dirty="0"/>
              <a:t> limit</a:t>
            </a:r>
            <a:r>
              <a:rPr lang="en-US" sz="1400" dirty="0">
                <a:solidFill>
                  <a:srgbClr val="666666"/>
                </a:solidFill>
              </a:rPr>
              <a:t>(10</a:t>
            </a:r>
            <a:endParaRPr lang="en-US" sz="1400" dirty="0"/>
          </a:p>
        </p:txBody>
      </p:sp>
      <p:sp>
        <p:nvSpPr>
          <p:cNvPr id="9" name="Rounded Rectangle 8"/>
          <p:cNvSpPr/>
          <p:nvPr/>
        </p:nvSpPr>
        <p:spPr>
          <a:xfrm>
            <a:off x="1736939" y="2808913"/>
            <a:ext cx="1783922" cy="23841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SPARQL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1736939" y="4901470"/>
            <a:ext cx="1783922" cy="23841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GREMLIN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42900" y="5277256"/>
            <a:ext cx="4572000" cy="73866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1D75B3"/>
                </a:solidFill>
              </a:rPr>
              <a:t>MATCH</a:t>
            </a:r>
            <a:r>
              <a:rPr lang="en-US" sz="1400" dirty="0" smtClean="0"/>
              <a:t> </a:t>
            </a:r>
            <a:r>
              <a:rPr lang="en-US" sz="1400" dirty="0">
                <a:solidFill>
                  <a:srgbClr val="9C3328"/>
                </a:solidFill>
              </a:rPr>
              <a:t>(</a:t>
            </a:r>
            <a:r>
              <a:rPr lang="en-US" sz="1400" dirty="0">
                <a:solidFill>
                  <a:srgbClr val="75438A"/>
                </a:solidFill>
              </a:rPr>
              <a:t>node1:Label1</a:t>
            </a:r>
            <a:r>
              <a:rPr lang="en-US" sz="1400" dirty="0">
                <a:solidFill>
                  <a:srgbClr val="9C3328"/>
                </a:solidFill>
              </a:rPr>
              <a:t>)</a:t>
            </a:r>
            <a:r>
              <a:rPr lang="en-US" sz="1400" dirty="0"/>
              <a:t>--&gt;</a:t>
            </a:r>
            <a:r>
              <a:rPr lang="en-US" sz="1400" dirty="0">
                <a:solidFill>
                  <a:srgbClr val="9C3328"/>
                </a:solidFill>
              </a:rPr>
              <a:t>(</a:t>
            </a:r>
            <a:r>
              <a:rPr lang="en-US" sz="1400" dirty="0">
                <a:solidFill>
                  <a:srgbClr val="75438A"/>
                </a:solidFill>
              </a:rPr>
              <a:t>node2:Label2</a:t>
            </a:r>
            <a:r>
              <a:rPr lang="en-US" sz="1400" dirty="0">
                <a:solidFill>
                  <a:srgbClr val="9C3328"/>
                </a:solidFill>
              </a:rPr>
              <a:t>)</a:t>
            </a:r>
            <a:r>
              <a:rPr lang="en-US" sz="1400" dirty="0"/>
              <a:t> </a:t>
            </a:r>
            <a:endParaRPr lang="en-US" sz="1400" dirty="0" smtClean="0"/>
          </a:p>
          <a:p>
            <a:r>
              <a:rPr lang="en-US" sz="1400" dirty="0">
                <a:solidFill>
                  <a:srgbClr val="1D75B3"/>
                </a:solidFill>
              </a:rPr>
              <a:t> </a:t>
            </a:r>
            <a:r>
              <a:rPr lang="en-US" sz="1400" dirty="0" smtClean="0">
                <a:solidFill>
                  <a:srgbClr val="1D75B3"/>
                </a:solidFill>
              </a:rPr>
              <a:t>  WHERE</a:t>
            </a:r>
            <a:r>
              <a:rPr lang="en-US" sz="1400" dirty="0" smtClean="0"/>
              <a:t> </a:t>
            </a:r>
            <a:r>
              <a:rPr lang="en-US" sz="1400" dirty="0">
                <a:solidFill>
                  <a:srgbClr val="047D65"/>
                </a:solidFill>
              </a:rPr>
              <a:t>node1</a:t>
            </a:r>
            <a:r>
              <a:rPr lang="en-US" sz="1400" dirty="0">
                <a:solidFill>
                  <a:srgbClr val="9C3328"/>
                </a:solidFill>
              </a:rPr>
              <a:t>.</a:t>
            </a:r>
            <a:r>
              <a:rPr lang="en-US" sz="1400" dirty="0">
                <a:solidFill>
                  <a:srgbClr val="047D65"/>
                </a:solidFill>
              </a:rPr>
              <a:t>propertyA</a:t>
            </a:r>
            <a:r>
              <a:rPr lang="en-US" sz="1400" dirty="0"/>
              <a:t> = </a:t>
            </a:r>
            <a:r>
              <a:rPr lang="en-US" sz="1400" dirty="0">
                <a:solidFill>
                  <a:srgbClr val="9C3328"/>
                </a:solidFill>
              </a:rPr>
              <a:t>{</a:t>
            </a:r>
            <a:r>
              <a:rPr lang="en-US" sz="1400" dirty="0">
                <a:solidFill>
                  <a:srgbClr val="047D65"/>
                </a:solidFill>
              </a:rPr>
              <a:t>value</a:t>
            </a:r>
            <a:r>
              <a:rPr lang="en-US" sz="1400" dirty="0">
                <a:solidFill>
                  <a:srgbClr val="9C3328"/>
                </a:solidFill>
              </a:rPr>
              <a:t>}</a:t>
            </a:r>
            <a:r>
              <a:rPr lang="en-US" sz="1400" dirty="0"/>
              <a:t> </a:t>
            </a:r>
            <a:endParaRPr lang="en-US" sz="1400" dirty="0" smtClean="0"/>
          </a:p>
          <a:p>
            <a:r>
              <a:rPr lang="en-US" sz="1400" dirty="0" smtClean="0">
                <a:solidFill>
                  <a:srgbClr val="1D75B3"/>
                </a:solidFill>
              </a:rPr>
              <a:t>RETURN</a:t>
            </a:r>
            <a:r>
              <a:rPr lang="en-US" sz="1400" dirty="0" smtClean="0"/>
              <a:t> </a:t>
            </a:r>
            <a:r>
              <a:rPr lang="en-US" sz="1400" dirty="0">
                <a:solidFill>
                  <a:srgbClr val="047D65"/>
                </a:solidFill>
              </a:rPr>
              <a:t>node2</a:t>
            </a:r>
            <a:r>
              <a:rPr lang="en-US" sz="1400" dirty="0">
                <a:solidFill>
                  <a:srgbClr val="9C3328"/>
                </a:solidFill>
              </a:rPr>
              <a:t>.</a:t>
            </a:r>
            <a:r>
              <a:rPr lang="en-US" sz="1400" dirty="0">
                <a:solidFill>
                  <a:srgbClr val="047D65"/>
                </a:solidFill>
              </a:rPr>
              <a:t>propertyA</a:t>
            </a:r>
            <a:r>
              <a:rPr lang="en-US" sz="1400" dirty="0">
                <a:solidFill>
                  <a:srgbClr val="9C3328"/>
                </a:solidFill>
              </a:rPr>
              <a:t>,</a:t>
            </a:r>
            <a:r>
              <a:rPr lang="en-US" sz="1400" dirty="0"/>
              <a:t> </a:t>
            </a:r>
            <a:r>
              <a:rPr lang="en-US" sz="1400" dirty="0">
                <a:solidFill>
                  <a:srgbClr val="047D65"/>
                </a:solidFill>
              </a:rPr>
              <a:t>node2</a:t>
            </a:r>
            <a:r>
              <a:rPr lang="en-US" sz="1400" dirty="0">
                <a:solidFill>
                  <a:srgbClr val="9C3328"/>
                </a:solidFill>
              </a:rPr>
              <a:t>.</a:t>
            </a:r>
            <a:r>
              <a:rPr lang="en-US" sz="1400" dirty="0">
                <a:solidFill>
                  <a:srgbClr val="047D65"/>
                </a:solidFill>
              </a:rPr>
              <a:t>propertyB</a:t>
            </a:r>
            <a:endParaRPr lang="en-US" sz="1400" dirty="0"/>
          </a:p>
        </p:txBody>
      </p:sp>
      <p:sp>
        <p:nvSpPr>
          <p:cNvPr id="12" name="Rounded Rectangle 11"/>
          <p:cNvSpPr/>
          <p:nvPr/>
        </p:nvSpPr>
        <p:spPr>
          <a:xfrm>
            <a:off x="1736939" y="6137752"/>
            <a:ext cx="1783922" cy="23841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CYPHER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5295666" y="1075012"/>
            <a:ext cx="3590282" cy="1733901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Query languages </a:t>
            </a:r>
            <a:r>
              <a:rPr lang="en-US" b="1" dirty="0" smtClean="0"/>
              <a:t>ARE</a:t>
            </a:r>
            <a:r>
              <a:rPr lang="en-US" dirty="0" smtClean="0"/>
              <a:t>: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Expressive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Powerful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Scalable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Compact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13140" y="340487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but</a:t>
            </a:r>
            <a:endParaRPr lang="en-US" sz="3200" dirty="0"/>
          </a:p>
        </p:txBody>
      </p:sp>
      <p:sp>
        <p:nvSpPr>
          <p:cNvPr id="15" name="Rounded Rectangle 14"/>
          <p:cNvSpPr/>
          <p:nvPr/>
        </p:nvSpPr>
        <p:spPr>
          <a:xfrm>
            <a:off x="5295666" y="4302064"/>
            <a:ext cx="3635160" cy="1198811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charset="0"/>
              <a:buChar char="•"/>
            </a:pPr>
            <a:r>
              <a:rPr lang="en-US" b="1" dirty="0" smtClean="0"/>
              <a:t>Not</a:t>
            </a:r>
            <a:r>
              <a:rPr lang="en-US" dirty="0" smtClean="0"/>
              <a:t> user friendly</a:t>
            </a:r>
          </a:p>
          <a:p>
            <a:pPr marL="285750" indent="-285750">
              <a:buFont typeface="Arial" charset="0"/>
              <a:buChar char="•"/>
            </a:pPr>
            <a:r>
              <a:rPr lang="en-US" b="1" dirty="0" smtClean="0"/>
              <a:t>No </a:t>
            </a:r>
            <a:r>
              <a:rPr lang="en-US" dirty="0" smtClean="0"/>
              <a:t>guided search</a:t>
            </a:r>
            <a:r>
              <a:rPr lang="en-US" b="1" dirty="0" smtClean="0"/>
              <a:t> </a:t>
            </a:r>
          </a:p>
          <a:p>
            <a:pPr marL="285750" indent="-285750">
              <a:buFont typeface="Arial" charset="0"/>
              <a:buChar char="•"/>
            </a:pPr>
            <a:r>
              <a:rPr lang="en-US" b="1" dirty="0" smtClean="0"/>
              <a:t>Not</a:t>
            </a:r>
            <a:r>
              <a:rPr lang="en-US" dirty="0" smtClean="0"/>
              <a:t> interactive</a:t>
            </a:r>
          </a:p>
          <a:p>
            <a:pPr marL="285750" indent="-285750">
              <a:buFont typeface="Arial" charset="0"/>
              <a:buChar char="•"/>
            </a:pPr>
            <a:r>
              <a:rPr lang="en-US" b="1" dirty="0" smtClean="0"/>
              <a:t>Not </a:t>
            </a:r>
            <a:r>
              <a:rPr lang="en-US" dirty="0" smtClean="0"/>
              <a:t>scalable </a:t>
            </a:r>
          </a:p>
        </p:txBody>
      </p:sp>
    </p:spTree>
    <p:extLst>
      <p:ext uri="{BB962C8B-B14F-4D97-AF65-F5344CB8AC3E}">
        <p14:creationId xmlns:p14="http://schemas.microsoft.com/office/powerpoint/2010/main" val="15500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tutorial is about </a:t>
            </a:r>
            <a:r>
              <a:rPr lang="is-IS" dirty="0" smtClean="0"/>
              <a:t>… 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691662" y="3348977"/>
            <a:ext cx="17606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/>
              <a:t>NOT about</a:t>
            </a:r>
            <a:endParaRPr lang="en-US" sz="2800"/>
          </a:p>
        </p:txBody>
      </p:sp>
      <p:sp>
        <p:nvSpPr>
          <p:cNvPr id="8" name="Rounded Rectangle 7"/>
          <p:cNvSpPr/>
          <p:nvPr/>
        </p:nvSpPr>
        <p:spPr>
          <a:xfrm>
            <a:off x="405182" y="1217601"/>
            <a:ext cx="8333634" cy="1784996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chemeClr val="lt1"/>
                </a:solidFill>
              </a:rPr>
              <a:t>Algorithms for helping the user finding the wanted information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chemeClr val="lt1"/>
                </a:solidFill>
              </a:rPr>
              <a:t>Approximate search on graphs to assist the user in finding the information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chemeClr val="lt1"/>
                </a:solidFill>
              </a:rPr>
              <a:t>Interactive methods on graphs based on user feedback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chemeClr val="lt1"/>
                </a:solidFill>
              </a:rPr>
              <a:t>Automatically discovery of portions of graphs using examples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2900" y="4218577"/>
            <a:ext cx="8395916" cy="178499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Visualization methods for graphs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Query languages and semantics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Efficient indexing methods 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Pure machine learning on graphs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816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graph exploration taxonomy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481403" y="1765404"/>
            <a:ext cx="8192429" cy="1011044"/>
            <a:chOff x="481403" y="1765404"/>
            <a:chExt cx="8192429" cy="1011044"/>
          </a:xfrm>
        </p:grpSpPr>
        <p:sp>
          <p:nvSpPr>
            <p:cNvPr id="11" name="Rounded Rectangle 10"/>
            <p:cNvSpPr/>
            <p:nvPr/>
          </p:nvSpPr>
          <p:spPr>
            <a:xfrm>
              <a:off x="481403" y="1765404"/>
              <a:ext cx="8192429" cy="1011044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3200" dirty="0" smtClean="0"/>
                <a:t>Exploratory Graph Analysis</a:t>
              </a:r>
              <a:endParaRPr lang="en-US" sz="3200" dirty="0"/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1780" y="1865586"/>
              <a:ext cx="1199055" cy="81067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6" name="Group 5"/>
          <p:cNvGrpSpPr/>
          <p:nvPr/>
        </p:nvGrpSpPr>
        <p:grpSpPr>
          <a:xfrm>
            <a:off x="475790" y="4301990"/>
            <a:ext cx="8192429" cy="1011044"/>
            <a:chOff x="481402" y="2951151"/>
            <a:chExt cx="8192429" cy="1011044"/>
          </a:xfrm>
        </p:grpSpPr>
        <p:sp>
          <p:nvSpPr>
            <p:cNvPr id="18" name="Rounded Rectangle 17"/>
            <p:cNvSpPr/>
            <p:nvPr/>
          </p:nvSpPr>
          <p:spPr>
            <a:xfrm>
              <a:off x="481402" y="2951151"/>
              <a:ext cx="8192429" cy="1011044"/>
            </a:xfrm>
            <a:prstGeom prst="roundRect">
              <a:avLst/>
            </a:prstGeom>
            <a:solidFill>
              <a:srgbClr val="47AEC6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3200" dirty="0" smtClean="0"/>
                <a:t>Refinement of Query Results</a:t>
              </a:r>
              <a:endParaRPr lang="en-US" sz="3200" dirty="0"/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175" y="3037620"/>
              <a:ext cx="1197660" cy="84723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3" name="Group 2"/>
          <p:cNvGrpSpPr/>
          <p:nvPr/>
        </p:nvGrpSpPr>
        <p:grpSpPr>
          <a:xfrm>
            <a:off x="481403" y="3033697"/>
            <a:ext cx="8192429" cy="1011044"/>
            <a:chOff x="481401" y="4223367"/>
            <a:chExt cx="8192429" cy="1011044"/>
          </a:xfrm>
        </p:grpSpPr>
        <p:sp>
          <p:nvSpPr>
            <p:cNvPr id="19" name="Rounded Rectangle 18"/>
            <p:cNvSpPr/>
            <p:nvPr/>
          </p:nvSpPr>
          <p:spPr>
            <a:xfrm>
              <a:off x="481401" y="4223367"/>
              <a:ext cx="8192429" cy="1011044"/>
            </a:xfrm>
            <a:prstGeom prst="roundRect">
              <a:avLst/>
            </a:prstGeom>
            <a:solidFill>
              <a:srgbClr val="00B0F0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3200" dirty="0" smtClean="0"/>
                <a:t>Focused Graph Mining</a:t>
              </a:r>
              <a:endParaRPr lang="en-US" sz="3200" dirty="0"/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1780" y="4279123"/>
              <a:ext cx="1199375" cy="899531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4644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 exploration taxonomy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475790" y="1002633"/>
            <a:ext cx="8192429" cy="1011044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200" dirty="0" smtClean="0"/>
              <a:t>Exploratory Graph Analysis </a:t>
            </a:r>
            <a:endParaRPr lang="en-US" sz="320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560" y="1102815"/>
            <a:ext cx="1199055" cy="8106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790" y="3191668"/>
            <a:ext cx="837406" cy="837406"/>
          </a:xfrm>
          <a:prstGeom prst="rect">
            <a:avLst/>
          </a:prstGeom>
        </p:spPr>
      </p:pic>
      <p:sp>
        <p:nvSpPr>
          <p:cNvPr id="6" name="Cloud Callout 5"/>
          <p:cNvSpPr/>
          <p:nvPr/>
        </p:nvSpPr>
        <p:spPr>
          <a:xfrm>
            <a:off x="985839" y="2113859"/>
            <a:ext cx="2886074" cy="900995"/>
          </a:xfrm>
          <a:prstGeom prst="cloudCallout">
            <a:avLst>
              <a:gd name="adj1" fmla="val -45801"/>
              <a:gd name="adj2" fmla="val 779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Other politicians like Angela Merkel?</a:t>
            </a:r>
            <a:endParaRPr lang="en-US" sz="1600" b="1" dirty="0"/>
          </a:p>
        </p:txBody>
      </p:sp>
      <p:grpSp>
        <p:nvGrpSpPr>
          <p:cNvPr id="51" name="Group 50"/>
          <p:cNvGrpSpPr/>
          <p:nvPr/>
        </p:nvGrpSpPr>
        <p:grpSpPr>
          <a:xfrm>
            <a:off x="727264" y="5003283"/>
            <a:ext cx="2624138" cy="471984"/>
            <a:chOff x="771525" y="4888964"/>
            <a:chExt cx="2624138" cy="471984"/>
          </a:xfrm>
        </p:grpSpPr>
        <p:sp>
          <p:nvSpPr>
            <p:cNvPr id="8" name="Rounded Rectangle 7"/>
            <p:cNvSpPr/>
            <p:nvPr/>
          </p:nvSpPr>
          <p:spPr>
            <a:xfrm>
              <a:off x="771525" y="4982329"/>
              <a:ext cx="792956" cy="378619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Merkel</a:t>
              </a:r>
              <a:endParaRPr lang="en-US" sz="1200" dirty="0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2602707" y="4982329"/>
              <a:ext cx="792956" cy="378619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?</a:t>
              </a:r>
              <a:endParaRPr lang="en-US" sz="12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564481" y="4888964"/>
              <a:ext cx="10672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smtClean="0"/>
                <a:t>President of</a:t>
              </a:r>
              <a:endParaRPr lang="en-US" sz="1400"/>
            </a:p>
          </p:txBody>
        </p:sp>
        <p:cxnSp>
          <p:nvCxnSpPr>
            <p:cNvPr id="29" name="Straight Arrow Connector 28"/>
            <p:cNvCxnSpPr>
              <a:stCxn id="8" idx="3"/>
              <a:endCxn id="12" idx="1"/>
            </p:cNvCxnSpPr>
            <p:nvPr/>
          </p:nvCxnSpPr>
          <p:spPr>
            <a:xfrm>
              <a:off x="1564481" y="5171639"/>
              <a:ext cx="1038226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Box 42"/>
          <p:cNvSpPr txBox="1"/>
          <p:nvPr/>
        </p:nvSpPr>
        <p:spPr>
          <a:xfrm>
            <a:off x="404293" y="4206018"/>
            <a:ext cx="257346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Two  exploratory options: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An imprecise query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A by-example query</a:t>
            </a:r>
            <a:endParaRPr lang="en-US" dirty="0"/>
          </a:p>
        </p:txBody>
      </p:sp>
      <p:grpSp>
        <p:nvGrpSpPr>
          <p:cNvPr id="53" name="Group 52"/>
          <p:cNvGrpSpPr/>
          <p:nvPr/>
        </p:nvGrpSpPr>
        <p:grpSpPr>
          <a:xfrm>
            <a:off x="5188744" y="2438198"/>
            <a:ext cx="3117560" cy="2573709"/>
            <a:chOff x="5188744" y="2438198"/>
            <a:chExt cx="3117560" cy="2573709"/>
          </a:xfrm>
        </p:grpSpPr>
        <p:sp>
          <p:nvSpPr>
            <p:cNvPr id="17" name="Rounded Rectangle 16"/>
            <p:cNvSpPr/>
            <p:nvPr/>
          </p:nvSpPr>
          <p:spPr>
            <a:xfrm>
              <a:off x="5188744" y="3622244"/>
              <a:ext cx="792956" cy="378619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Merkel</a:t>
              </a:r>
              <a:endParaRPr lang="en-US" sz="1200" dirty="0"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7019926" y="3622244"/>
              <a:ext cx="792956" cy="378619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Germany</a:t>
              </a:r>
              <a:endParaRPr lang="en-US" sz="1200" dirty="0"/>
            </a:p>
          </p:txBody>
        </p:sp>
        <p:cxnSp>
          <p:nvCxnSpPr>
            <p:cNvPr id="21" name="Straight Arrow Connector 20"/>
            <p:cNvCxnSpPr>
              <a:stCxn id="17" idx="3"/>
              <a:endCxn id="19" idx="1"/>
            </p:cNvCxnSpPr>
            <p:nvPr/>
          </p:nvCxnSpPr>
          <p:spPr>
            <a:xfrm>
              <a:off x="5981700" y="3811554"/>
              <a:ext cx="1038226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5994451" y="3558355"/>
              <a:ext cx="9412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chancellor</a:t>
              </a:r>
              <a:endParaRPr lang="en-US" sz="1400" dirty="0"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7020270" y="4633288"/>
              <a:ext cx="792956" cy="378619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/>
                <a:t>Gauch</a:t>
              </a:r>
              <a:endParaRPr lang="en-US" sz="12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349189" y="4163186"/>
              <a:ext cx="10672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President of</a:t>
              </a:r>
              <a:endParaRPr lang="en-US" sz="1400" dirty="0"/>
            </a:p>
          </p:txBody>
        </p:sp>
        <p:cxnSp>
          <p:nvCxnSpPr>
            <p:cNvPr id="26" name="Straight Arrow Connector 25"/>
            <p:cNvCxnSpPr>
              <a:stCxn id="24" idx="0"/>
              <a:endCxn id="19" idx="2"/>
            </p:cNvCxnSpPr>
            <p:nvPr/>
          </p:nvCxnSpPr>
          <p:spPr>
            <a:xfrm flipH="1" flipV="1">
              <a:off x="7416404" y="4000863"/>
              <a:ext cx="344" cy="63242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ounded Rectangle 32"/>
            <p:cNvSpPr/>
            <p:nvPr/>
          </p:nvSpPr>
          <p:spPr>
            <a:xfrm>
              <a:off x="5308168" y="2609398"/>
              <a:ext cx="792956" cy="378619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/>
                <a:t>Schröder</a:t>
              </a:r>
              <a:endParaRPr lang="en-US" sz="1200" dirty="0"/>
            </a:p>
          </p:txBody>
        </p:sp>
        <p:cxnSp>
          <p:nvCxnSpPr>
            <p:cNvPr id="34" name="Straight Arrow Connector 33"/>
            <p:cNvCxnSpPr>
              <a:stCxn id="33" idx="2"/>
              <a:endCxn id="19" idx="1"/>
            </p:cNvCxnSpPr>
            <p:nvPr/>
          </p:nvCxnSpPr>
          <p:spPr>
            <a:xfrm>
              <a:off x="5704646" y="2988017"/>
              <a:ext cx="1315280" cy="8235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5941513" y="2976868"/>
              <a:ext cx="9412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chancellor</a:t>
              </a:r>
              <a:endParaRPr lang="en-US" sz="1400" dirty="0"/>
            </a:p>
          </p:txBody>
        </p:sp>
        <p:cxnSp>
          <p:nvCxnSpPr>
            <p:cNvPr id="39" name="Straight Arrow Connector 38"/>
            <p:cNvCxnSpPr>
              <a:stCxn id="47" idx="2"/>
              <a:endCxn id="19" idx="0"/>
            </p:cNvCxnSpPr>
            <p:nvPr/>
          </p:nvCxnSpPr>
          <p:spPr>
            <a:xfrm>
              <a:off x="7416404" y="2816817"/>
              <a:ext cx="0" cy="80542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7365021" y="2923054"/>
              <a:ext cx="9412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chancellor</a:t>
              </a:r>
              <a:endParaRPr lang="en-US" sz="1400" dirty="0"/>
            </a:p>
          </p:txBody>
        </p:sp>
        <p:sp>
          <p:nvSpPr>
            <p:cNvPr id="47" name="Rounded Rectangle 46"/>
            <p:cNvSpPr/>
            <p:nvPr/>
          </p:nvSpPr>
          <p:spPr>
            <a:xfrm>
              <a:off x="7019926" y="2438198"/>
              <a:ext cx="792956" cy="378619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 smtClean="0"/>
                <a:t>Schröder</a:t>
              </a:r>
              <a:endParaRPr lang="en-US" sz="1200" dirty="0"/>
            </a:p>
          </p:txBody>
        </p:sp>
      </p:grpSp>
      <p:sp>
        <p:nvSpPr>
          <p:cNvPr id="52" name="Rounded Rectangle 51"/>
          <p:cNvSpPr/>
          <p:nvPr/>
        </p:nvSpPr>
        <p:spPr>
          <a:xfrm>
            <a:off x="5994451" y="4063185"/>
            <a:ext cx="2231325" cy="536521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Imprecise match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741758" y="5913662"/>
            <a:ext cx="2624138" cy="493038"/>
            <a:chOff x="771525" y="4888964"/>
            <a:chExt cx="2624138" cy="493038"/>
          </a:xfrm>
        </p:grpSpPr>
        <p:sp>
          <p:nvSpPr>
            <p:cNvPr id="55" name="Rounded Rectangle 54"/>
            <p:cNvSpPr/>
            <p:nvPr/>
          </p:nvSpPr>
          <p:spPr>
            <a:xfrm>
              <a:off x="771525" y="4982329"/>
              <a:ext cx="792956" cy="378619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Merkel</a:t>
              </a:r>
              <a:endParaRPr lang="en-US" sz="1200" dirty="0"/>
            </a:p>
          </p:txBody>
        </p:sp>
        <p:sp>
          <p:nvSpPr>
            <p:cNvPr id="56" name="Rounded Rectangle 55"/>
            <p:cNvSpPr/>
            <p:nvPr/>
          </p:nvSpPr>
          <p:spPr>
            <a:xfrm>
              <a:off x="2602707" y="5003383"/>
              <a:ext cx="792956" cy="378619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/>
                <a:t>Germany</a:t>
              </a:r>
              <a:endParaRPr lang="en-US" sz="1200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564481" y="4888964"/>
              <a:ext cx="9621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Chancellor</a:t>
              </a:r>
              <a:endParaRPr lang="en-US" sz="1400" dirty="0"/>
            </a:p>
          </p:txBody>
        </p:sp>
        <p:cxnSp>
          <p:nvCxnSpPr>
            <p:cNvPr id="58" name="Straight Arrow Connector 57"/>
            <p:cNvCxnSpPr/>
            <p:nvPr/>
          </p:nvCxnSpPr>
          <p:spPr>
            <a:xfrm>
              <a:off x="1564481" y="5171639"/>
              <a:ext cx="1038226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Rounded Rectangle 58"/>
          <p:cNvSpPr/>
          <p:nvPr/>
        </p:nvSpPr>
        <p:spPr>
          <a:xfrm>
            <a:off x="4950619" y="3499770"/>
            <a:ext cx="3275157" cy="563415"/>
          </a:xfrm>
          <a:prstGeom prst="roundRect">
            <a:avLst/>
          </a:prstGeom>
          <a:noFill/>
          <a:ln w="1905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ounded Rectangle 59"/>
          <p:cNvSpPr/>
          <p:nvPr/>
        </p:nvSpPr>
        <p:spPr>
          <a:xfrm rot="5400000">
            <a:off x="6527839" y="2676546"/>
            <a:ext cx="1804719" cy="968559"/>
          </a:xfrm>
          <a:prstGeom prst="roundRect">
            <a:avLst/>
          </a:prstGeom>
          <a:noFill/>
          <a:ln w="1905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Freeform 65"/>
          <p:cNvSpPr/>
          <p:nvPr/>
        </p:nvSpPr>
        <p:spPr>
          <a:xfrm>
            <a:off x="5229225" y="2528888"/>
            <a:ext cx="2657475" cy="1521618"/>
          </a:xfrm>
          <a:custGeom>
            <a:avLst/>
            <a:gdLst>
              <a:gd name="connsiteX0" fmla="*/ 0 w 2657475"/>
              <a:gd name="connsiteY0" fmla="*/ 500062 h 1521618"/>
              <a:gd name="connsiteX1" fmla="*/ 0 w 2657475"/>
              <a:gd name="connsiteY1" fmla="*/ 0 h 1521618"/>
              <a:gd name="connsiteX2" fmla="*/ 1050131 w 2657475"/>
              <a:gd name="connsiteY2" fmla="*/ 0 h 1521618"/>
              <a:gd name="connsiteX3" fmla="*/ 2657475 w 2657475"/>
              <a:gd name="connsiteY3" fmla="*/ 1085850 h 1521618"/>
              <a:gd name="connsiteX4" fmla="*/ 2657475 w 2657475"/>
              <a:gd name="connsiteY4" fmla="*/ 1521618 h 1521618"/>
              <a:gd name="connsiteX5" fmla="*/ 1728788 w 2657475"/>
              <a:gd name="connsiteY5" fmla="*/ 1521618 h 1521618"/>
              <a:gd name="connsiteX6" fmla="*/ 0 w 2657475"/>
              <a:gd name="connsiteY6" fmla="*/ 500062 h 1521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57475" h="1521618">
                <a:moveTo>
                  <a:pt x="0" y="500062"/>
                </a:moveTo>
                <a:lnTo>
                  <a:pt x="0" y="0"/>
                </a:lnTo>
                <a:lnTo>
                  <a:pt x="1050131" y="0"/>
                </a:lnTo>
                <a:lnTo>
                  <a:pt x="2657475" y="1085850"/>
                </a:lnTo>
                <a:lnTo>
                  <a:pt x="2657475" y="1521618"/>
                </a:lnTo>
                <a:lnTo>
                  <a:pt x="1728788" y="1521618"/>
                </a:lnTo>
                <a:lnTo>
                  <a:pt x="0" y="500062"/>
                </a:lnTo>
                <a:close/>
              </a:path>
            </a:pathLst>
          </a:custGeom>
          <a:noFill/>
          <a:ln w="1905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ounded Rectangle 66"/>
          <p:cNvSpPr/>
          <p:nvPr/>
        </p:nvSpPr>
        <p:spPr>
          <a:xfrm>
            <a:off x="5994451" y="4130349"/>
            <a:ext cx="2231325" cy="536521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Query is an example</a:t>
            </a:r>
          </a:p>
        </p:txBody>
      </p:sp>
    </p:spTree>
    <p:extLst>
      <p:ext uri="{BB962C8B-B14F-4D97-AF65-F5344CB8AC3E}">
        <p14:creationId xmlns:p14="http://schemas.microsoft.com/office/powerpoint/2010/main" val="226503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1 0.00694 L 0.48871 -0.21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31" y="-11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" dur="indefinite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" dur="indefinit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17" dur="indefinite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0.00625 L 0.4868 -0.34468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10" y="-17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2" grpId="1" animBg="1"/>
      <p:bldP spid="59" grpId="0" animBg="1"/>
      <p:bldP spid="60" grpId="0" animBg="1"/>
      <p:bldP spid="66" grpId="0" animBg="1"/>
      <p:bldP spid="6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 exploration taxonomy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12</a:t>
            </a:fld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475790" y="1002633"/>
            <a:ext cx="8192429" cy="1011044"/>
            <a:chOff x="481401" y="4223367"/>
            <a:chExt cx="8192429" cy="1011044"/>
          </a:xfrm>
        </p:grpSpPr>
        <p:sp>
          <p:nvSpPr>
            <p:cNvPr id="19" name="Rounded Rectangle 18"/>
            <p:cNvSpPr/>
            <p:nvPr/>
          </p:nvSpPr>
          <p:spPr>
            <a:xfrm>
              <a:off x="481401" y="4223367"/>
              <a:ext cx="8192429" cy="1011044"/>
            </a:xfrm>
            <a:prstGeom prst="roundRect">
              <a:avLst/>
            </a:prstGeom>
            <a:solidFill>
              <a:srgbClr val="00B0F0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3200" dirty="0" smtClean="0"/>
                <a:t>Focused Graph Mining</a:t>
              </a:r>
              <a:endParaRPr lang="en-US" sz="3200" dirty="0"/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1780" y="4279123"/>
              <a:ext cx="1199375" cy="899531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0110" y="3069037"/>
            <a:ext cx="515339" cy="51533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4096" y="3814338"/>
            <a:ext cx="622694" cy="62269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8334" y="2247389"/>
            <a:ext cx="560889" cy="56088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8334" y="3797933"/>
            <a:ext cx="560889" cy="56088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1718" y="2904021"/>
            <a:ext cx="557456" cy="55745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4473" y="4804715"/>
            <a:ext cx="622694" cy="62269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5794" y="2649588"/>
            <a:ext cx="622694" cy="62269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5639" y="2527834"/>
            <a:ext cx="622694" cy="62269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0716" y="3585123"/>
            <a:ext cx="622694" cy="622694"/>
          </a:xfrm>
          <a:prstGeom prst="rect">
            <a:avLst/>
          </a:prstGeom>
        </p:spPr>
      </p:pic>
      <p:cxnSp>
        <p:nvCxnSpPr>
          <p:cNvPr id="7" name="Straight Connector 6"/>
          <p:cNvCxnSpPr>
            <a:stCxn id="21" idx="3"/>
            <a:endCxn id="23" idx="1"/>
          </p:cNvCxnSpPr>
          <p:nvPr/>
        </p:nvCxnSpPr>
        <p:spPr>
          <a:xfrm flipV="1">
            <a:off x="5129174" y="2960935"/>
            <a:ext cx="1056620" cy="221814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17" idx="0"/>
            <a:endCxn id="16" idx="2"/>
          </p:cNvCxnSpPr>
          <p:nvPr/>
        </p:nvCxnSpPr>
        <p:spPr>
          <a:xfrm flipV="1">
            <a:off x="4138779" y="2808278"/>
            <a:ext cx="0" cy="989655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21" idx="1"/>
            <a:endCxn id="16" idx="2"/>
          </p:cNvCxnSpPr>
          <p:nvPr/>
        </p:nvCxnSpPr>
        <p:spPr>
          <a:xfrm flipH="1" flipV="1">
            <a:off x="4138779" y="2808278"/>
            <a:ext cx="432939" cy="374471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16" idx="2"/>
            <a:endCxn id="3" idx="3"/>
          </p:cNvCxnSpPr>
          <p:nvPr/>
        </p:nvCxnSpPr>
        <p:spPr>
          <a:xfrm flipH="1">
            <a:off x="3615449" y="2808278"/>
            <a:ext cx="523330" cy="518429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21" idx="1"/>
            <a:endCxn id="3" idx="3"/>
          </p:cNvCxnSpPr>
          <p:nvPr/>
        </p:nvCxnSpPr>
        <p:spPr>
          <a:xfrm flipH="1">
            <a:off x="3615449" y="3182749"/>
            <a:ext cx="956269" cy="143958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21" idx="1"/>
            <a:endCxn id="17" idx="0"/>
          </p:cNvCxnSpPr>
          <p:nvPr/>
        </p:nvCxnSpPr>
        <p:spPr>
          <a:xfrm flipH="1">
            <a:off x="4138779" y="3182749"/>
            <a:ext cx="432939" cy="615184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43" name="Picture 4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5303" y="4842645"/>
            <a:ext cx="622694" cy="622694"/>
          </a:xfrm>
          <a:prstGeom prst="rect">
            <a:avLst/>
          </a:prstGeom>
        </p:spPr>
      </p:pic>
      <p:cxnSp>
        <p:nvCxnSpPr>
          <p:cNvPr id="46" name="Straight Connector 45"/>
          <p:cNvCxnSpPr>
            <a:stCxn id="15" idx="0"/>
            <a:endCxn id="23" idx="2"/>
          </p:cNvCxnSpPr>
          <p:nvPr/>
        </p:nvCxnSpPr>
        <p:spPr>
          <a:xfrm flipV="1">
            <a:off x="6085443" y="3272282"/>
            <a:ext cx="411698" cy="542056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15" idx="0"/>
            <a:endCxn id="21" idx="3"/>
          </p:cNvCxnSpPr>
          <p:nvPr/>
        </p:nvCxnSpPr>
        <p:spPr>
          <a:xfrm flipH="1" flipV="1">
            <a:off x="5129174" y="3182749"/>
            <a:ext cx="956269" cy="631589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stCxn id="25" idx="1"/>
            <a:endCxn id="23" idx="2"/>
          </p:cNvCxnSpPr>
          <p:nvPr/>
        </p:nvCxnSpPr>
        <p:spPr>
          <a:xfrm flipH="1" flipV="1">
            <a:off x="6497141" y="3272282"/>
            <a:ext cx="333575" cy="624188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stCxn id="23" idx="3"/>
            <a:endCxn id="24" idx="1"/>
          </p:cNvCxnSpPr>
          <p:nvPr/>
        </p:nvCxnSpPr>
        <p:spPr>
          <a:xfrm flipV="1">
            <a:off x="6808488" y="2839181"/>
            <a:ext cx="667151" cy="121754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25" idx="3"/>
            <a:endCxn id="24" idx="2"/>
          </p:cNvCxnSpPr>
          <p:nvPr/>
        </p:nvCxnSpPr>
        <p:spPr>
          <a:xfrm flipV="1">
            <a:off x="7453410" y="3150528"/>
            <a:ext cx="333576" cy="745942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25" idx="3"/>
          </p:cNvCxnSpPr>
          <p:nvPr/>
        </p:nvCxnSpPr>
        <p:spPr>
          <a:xfrm>
            <a:off x="7453410" y="3896470"/>
            <a:ext cx="754678" cy="921143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25" idx="1"/>
            <a:endCxn id="43" idx="0"/>
          </p:cNvCxnSpPr>
          <p:nvPr/>
        </p:nvCxnSpPr>
        <p:spPr>
          <a:xfrm flipH="1">
            <a:off x="6806650" y="3896470"/>
            <a:ext cx="24066" cy="946175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stCxn id="25" idx="1"/>
            <a:endCxn id="15" idx="3"/>
          </p:cNvCxnSpPr>
          <p:nvPr/>
        </p:nvCxnSpPr>
        <p:spPr>
          <a:xfrm flipH="1">
            <a:off x="6396790" y="3896470"/>
            <a:ext cx="433926" cy="229215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stCxn id="15" idx="2"/>
            <a:endCxn id="43" idx="0"/>
          </p:cNvCxnSpPr>
          <p:nvPr/>
        </p:nvCxnSpPr>
        <p:spPr>
          <a:xfrm>
            <a:off x="6085443" y="4437032"/>
            <a:ext cx="721207" cy="405613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stCxn id="24" idx="2"/>
            <a:endCxn id="22" idx="0"/>
          </p:cNvCxnSpPr>
          <p:nvPr/>
        </p:nvCxnSpPr>
        <p:spPr>
          <a:xfrm>
            <a:off x="7786986" y="3150528"/>
            <a:ext cx="408834" cy="1654187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7" name="TextBox 106"/>
          <p:cNvSpPr txBox="1"/>
          <p:nvPr/>
        </p:nvSpPr>
        <p:spPr>
          <a:xfrm>
            <a:off x="429270" y="4898041"/>
            <a:ext cx="33007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Targeted analysis on large graphs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Focused graph clustering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Space restriction methods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Graph Reweighting</a:t>
            </a:r>
          </a:p>
        </p:txBody>
      </p:sp>
      <p:pic>
        <p:nvPicPr>
          <p:cNvPr id="110" name="Picture 109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572" y="3327342"/>
            <a:ext cx="837406" cy="837406"/>
          </a:xfrm>
          <a:prstGeom prst="rect">
            <a:avLst/>
          </a:prstGeom>
        </p:spPr>
      </p:pic>
      <p:sp>
        <p:nvSpPr>
          <p:cNvPr id="111" name="Cloud Callout 110"/>
          <p:cNvSpPr/>
          <p:nvPr/>
        </p:nvSpPr>
        <p:spPr>
          <a:xfrm>
            <a:off x="488715" y="2115314"/>
            <a:ext cx="3104505" cy="1018411"/>
          </a:xfrm>
          <a:prstGeom prst="cloudCallout">
            <a:avLst>
              <a:gd name="adj1" fmla="val -38128"/>
              <a:gd name="adj2" fmla="val 8980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How can I see only the part of the graph I’m interested in?</a:t>
            </a:r>
            <a:endParaRPr lang="en-US" sz="1600" b="1" dirty="0"/>
          </a:p>
        </p:txBody>
      </p:sp>
      <p:pic>
        <p:nvPicPr>
          <p:cNvPr id="116" name="Picture 115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3104" y="2891351"/>
            <a:ext cx="557456" cy="557456"/>
          </a:xfrm>
          <a:prstGeom prst="rect">
            <a:avLst/>
          </a:prstGeom>
        </p:spPr>
      </p:pic>
      <p:pic>
        <p:nvPicPr>
          <p:cNvPr id="117" name="Picture 116"/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8415" y="2643758"/>
            <a:ext cx="621380" cy="621380"/>
          </a:xfrm>
          <a:prstGeom prst="rect">
            <a:avLst/>
          </a:prstGeom>
        </p:spPr>
      </p:pic>
      <p:pic>
        <p:nvPicPr>
          <p:cNvPr id="119" name="Picture 118"/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8180" y="3590208"/>
            <a:ext cx="621380" cy="621380"/>
          </a:xfrm>
          <a:prstGeom prst="rect">
            <a:avLst/>
          </a:prstGeom>
        </p:spPr>
      </p:pic>
      <p:pic>
        <p:nvPicPr>
          <p:cNvPr id="120" name="Picture 119"/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9638" y="3800384"/>
            <a:ext cx="621380" cy="621380"/>
          </a:xfrm>
          <a:prstGeom prst="rect">
            <a:avLst/>
          </a:prstGeom>
        </p:spPr>
      </p:pic>
      <p:sp>
        <p:nvSpPr>
          <p:cNvPr id="121" name="Rounded Rectangular Callout 120"/>
          <p:cNvSpPr/>
          <p:nvPr/>
        </p:nvSpPr>
        <p:spPr>
          <a:xfrm>
            <a:off x="3827543" y="4713744"/>
            <a:ext cx="1786440" cy="575100"/>
          </a:xfrm>
          <a:prstGeom prst="wedgeRoundRectCallout">
            <a:avLst>
              <a:gd name="adj1" fmla="val 61340"/>
              <a:gd name="adj2" fmla="val -9401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They all like </a:t>
            </a:r>
            <a:r>
              <a:rPr lang="en-US" smtClean="0"/>
              <a:t>the Chicago Bulls</a:t>
            </a:r>
            <a:endParaRPr lang="en-US" dirty="0"/>
          </a:p>
        </p:txBody>
      </p:sp>
      <p:sp>
        <p:nvSpPr>
          <p:cNvPr id="122" name="Rounded Rectangular Callout 121"/>
          <p:cNvSpPr/>
          <p:nvPr/>
        </p:nvSpPr>
        <p:spPr>
          <a:xfrm>
            <a:off x="5595980" y="4802852"/>
            <a:ext cx="1664128" cy="575100"/>
          </a:xfrm>
          <a:prstGeom prst="wedgeRoundRectCallout">
            <a:avLst>
              <a:gd name="adj1" fmla="val 34725"/>
              <a:gd name="adj2" fmla="val -14121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Ego-net analysis</a:t>
            </a:r>
            <a:endParaRPr lang="en-US" dirty="0"/>
          </a:p>
        </p:txBody>
      </p:sp>
      <p:cxnSp>
        <p:nvCxnSpPr>
          <p:cNvPr id="123" name="Straight Connector 122"/>
          <p:cNvCxnSpPr/>
          <p:nvPr/>
        </p:nvCxnSpPr>
        <p:spPr>
          <a:xfrm flipV="1">
            <a:off x="7439560" y="3167807"/>
            <a:ext cx="333576" cy="74594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>
            <a:stCxn id="25" idx="3"/>
            <a:endCxn id="22" idx="0"/>
          </p:cNvCxnSpPr>
          <p:nvPr/>
        </p:nvCxnSpPr>
        <p:spPr>
          <a:xfrm>
            <a:off x="7453410" y="3896470"/>
            <a:ext cx="742410" cy="90824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>
            <a:stCxn id="24" idx="2"/>
            <a:endCxn id="22" idx="0"/>
          </p:cNvCxnSpPr>
          <p:nvPr/>
        </p:nvCxnSpPr>
        <p:spPr>
          <a:xfrm>
            <a:off x="7786986" y="3150528"/>
            <a:ext cx="408834" cy="165418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32" name="Picture 131"/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9870" y="3583562"/>
            <a:ext cx="621380" cy="621380"/>
          </a:xfrm>
          <a:prstGeom prst="rect">
            <a:avLst/>
          </a:prstGeom>
        </p:spPr>
      </p:pic>
      <p:cxnSp>
        <p:nvCxnSpPr>
          <p:cNvPr id="47" name="Straight Connector 46"/>
          <p:cNvCxnSpPr/>
          <p:nvPr/>
        </p:nvCxnSpPr>
        <p:spPr>
          <a:xfrm flipV="1">
            <a:off x="6810821" y="2840686"/>
            <a:ext cx="664818" cy="115267"/>
          </a:xfrm>
          <a:prstGeom prst="line">
            <a:avLst/>
          </a:prstGeom>
          <a:ln w="9525">
            <a:solidFill>
              <a:srgbClr val="FF0000"/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6390083" y="3900059"/>
            <a:ext cx="433926" cy="229215"/>
          </a:xfrm>
          <a:prstGeom prst="line">
            <a:avLst/>
          </a:prstGeom>
          <a:ln w="9525">
            <a:solidFill>
              <a:srgbClr val="FF0000"/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4337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 animBg="1"/>
      <p:bldP spid="121" grpId="1" animBg="1"/>
      <p:bldP spid="122" grpId="0" animBg="1"/>
      <p:bldP spid="122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 exploration taxonomy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13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475790" y="1005534"/>
            <a:ext cx="8192429" cy="1011044"/>
            <a:chOff x="481402" y="2951151"/>
            <a:chExt cx="8192429" cy="1011044"/>
          </a:xfrm>
        </p:grpSpPr>
        <p:sp>
          <p:nvSpPr>
            <p:cNvPr id="18" name="Rounded Rectangle 17"/>
            <p:cNvSpPr/>
            <p:nvPr/>
          </p:nvSpPr>
          <p:spPr>
            <a:xfrm>
              <a:off x="481402" y="2951151"/>
              <a:ext cx="8192429" cy="1011044"/>
            </a:xfrm>
            <a:prstGeom prst="roundRect">
              <a:avLst/>
            </a:prstGeom>
            <a:solidFill>
              <a:srgbClr val="47AEC6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3200" dirty="0" smtClean="0"/>
                <a:t>Refinement of Query Results</a:t>
              </a:r>
              <a:endParaRPr lang="en-US" sz="3200" dirty="0"/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175" y="3037620"/>
              <a:ext cx="1197660" cy="84723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900" y="3461132"/>
            <a:ext cx="837406" cy="837406"/>
          </a:xfrm>
          <a:prstGeom prst="rect">
            <a:avLst/>
          </a:prstGeom>
        </p:spPr>
      </p:pic>
      <p:sp>
        <p:nvSpPr>
          <p:cNvPr id="10" name="Cloud Callout 9"/>
          <p:cNvSpPr/>
          <p:nvPr/>
        </p:nvSpPr>
        <p:spPr>
          <a:xfrm>
            <a:off x="488716" y="2115314"/>
            <a:ext cx="3036612" cy="1055319"/>
          </a:xfrm>
          <a:prstGeom prst="cloudCallout">
            <a:avLst>
              <a:gd name="adj1" fmla="val -31445"/>
              <a:gd name="adj2" fmla="val 638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b="1" dirty="0" smtClean="0"/>
              <a:t>Where</a:t>
            </a:r>
            <a:r>
              <a:rPr lang="en-US" sz="1600" dirty="0" smtClean="0"/>
              <a:t> is this molecule contained?  </a:t>
            </a:r>
            <a:endParaRPr lang="en-US" sz="1600" dirty="0"/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1932478" y="3045628"/>
            <a:ext cx="1006827" cy="634147"/>
            <a:chOff x="1931" y="283"/>
            <a:chExt cx="851" cy="536"/>
          </a:xfrm>
        </p:grpSpPr>
        <p:sp>
          <p:nvSpPr>
            <p:cNvPr id="12" name="Text Box 2"/>
            <p:cNvSpPr txBox="1">
              <a:spLocks noChangeArrowheads="1"/>
            </p:cNvSpPr>
            <p:nvPr/>
          </p:nvSpPr>
          <p:spPr bwMode="auto">
            <a:xfrm>
              <a:off x="2309" y="283"/>
              <a:ext cx="231" cy="2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0000" tIns="60876" rIns="90000" bIns="45000"/>
            <a:lstStyle/>
            <a:p>
              <a:pPr>
                <a:defRPr/>
              </a:pPr>
              <a:r>
                <a:rPr lang="it-IT" sz="1100">
                  <a:solidFill>
                    <a:srgbClr val="FF0000"/>
                  </a:solidFill>
                </a:rPr>
                <a:t>O</a:t>
              </a:r>
            </a:p>
          </p:txBody>
        </p:sp>
        <p:sp>
          <p:nvSpPr>
            <p:cNvPr id="13" name="Text Box 3"/>
            <p:cNvSpPr txBox="1">
              <a:spLocks noChangeArrowheads="1"/>
            </p:cNvSpPr>
            <p:nvPr/>
          </p:nvSpPr>
          <p:spPr bwMode="auto">
            <a:xfrm>
              <a:off x="1931" y="576"/>
              <a:ext cx="338" cy="2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0000" tIns="60876" rIns="90000" bIns="45000"/>
            <a:lstStyle/>
            <a:p>
              <a:pPr>
                <a:defRPr/>
              </a:pPr>
              <a:r>
                <a:rPr lang="it-IT" sz="1100">
                  <a:solidFill>
                    <a:srgbClr val="FF0000"/>
                  </a:solidFill>
                </a:rPr>
                <a:t>OH</a:t>
              </a:r>
            </a:p>
          </p:txBody>
        </p:sp>
        <p:sp>
          <p:nvSpPr>
            <p:cNvPr id="14" name="Text Box 4"/>
            <p:cNvSpPr txBox="1">
              <a:spLocks noChangeArrowheads="1"/>
            </p:cNvSpPr>
            <p:nvPr/>
          </p:nvSpPr>
          <p:spPr bwMode="auto">
            <a:xfrm>
              <a:off x="2567" y="576"/>
              <a:ext cx="214" cy="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0000" tIns="60876" rIns="90000" bIns="45000"/>
            <a:lstStyle/>
            <a:p>
              <a:pPr>
                <a:defRPr/>
              </a:pPr>
              <a:r>
                <a:rPr lang="it-IT" sz="1100">
                  <a:solidFill>
                    <a:srgbClr val="FF0000"/>
                  </a:solidFill>
                </a:rPr>
                <a:t>O</a:t>
              </a:r>
            </a:p>
          </p:txBody>
        </p:sp>
        <p:sp>
          <p:nvSpPr>
            <p:cNvPr id="15" name="Text Box 5"/>
            <p:cNvSpPr txBox="1">
              <a:spLocks noChangeArrowheads="1"/>
            </p:cNvSpPr>
            <p:nvPr/>
          </p:nvSpPr>
          <p:spPr bwMode="auto">
            <a:xfrm>
              <a:off x="2309" y="563"/>
              <a:ext cx="215" cy="2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0000" tIns="60876" rIns="90000" bIns="45000"/>
            <a:lstStyle/>
            <a:p>
              <a:pPr>
                <a:defRPr/>
              </a:pPr>
              <a:r>
                <a:rPr lang="it-IT" sz="1100" dirty="0" err="1">
                  <a:solidFill>
                    <a:srgbClr val="008000"/>
                  </a:solidFill>
                </a:rPr>
                <a:t>S</a:t>
              </a:r>
              <a:endParaRPr lang="it-IT" sz="1100" dirty="0">
                <a:solidFill>
                  <a:srgbClr val="008000"/>
                </a:solidFill>
              </a:endParaRPr>
            </a:p>
          </p:txBody>
        </p:sp>
        <p:sp>
          <p:nvSpPr>
            <p:cNvPr id="16" name="Line 6"/>
            <p:cNvSpPr>
              <a:spLocks noChangeShapeType="1"/>
            </p:cNvSpPr>
            <p:nvPr/>
          </p:nvSpPr>
          <p:spPr bwMode="auto">
            <a:xfrm>
              <a:off x="2481" y="702"/>
              <a:ext cx="128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it-IT" sz="1100"/>
            </a:p>
          </p:txBody>
        </p:sp>
        <p:sp>
          <p:nvSpPr>
            <p:cNvPr id="17" name="Line 7"/>
            <p:cNvSpPr>
              <a:spLocks noChangeShapeType="1"/>
            </p:cNvSpPr>
            <p:nvPr/>
          </p:nvSpPr>
          <p:spPr bwMode="auto">
            <a:xfrm>
              <a:off x="2481" y="660"/>
              <a:ext cx="128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it-IT" sz="1100"/>
            </a:p>
          </p:txBody>
        </p:sp>
        <p:sp>
          <p:nvSpPr>
            <p:cNvPr id="20" name="Line 8"/>
            <p:cNvSpPr>
              <a:spLocks noChangeShapeType="1"/>
            </p:cNvSpPr>
            <p:nvPr/>
          </p:nvSpPr>
          <p:spPr bwMode="auto">
            <a:xfrm flipV="1">
              <a:off x="2395" y="470"/>
              <a:ext cx="0" cy="106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it-IT" sz="1100"/>
            </a:p>
          </p:txBody>
        </p:sp>
        <p:sp>
          <p:nvSpPr>
            <p:cNvPr id="21" name="Line 9"/>
            <p:cNvSpPr>
              <a:spLocks noChangeShapeType="1"/>
            </p:cNvSpPr>
            <p:nvPr/>
          </p:nvSpPr>
          <p:spPr bwMode="auto">
            <a:xfrm flipV="1">
              <a:off x="2438" y="470"/>
              <a:ext cx="0" cy="106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it-IT" sz="1100"/>
            </a:p>
          </p:txBody>
        </p:sp>
        <p:sp>
          <p:nvSpPr>
            <p:cNvPr id="22" name="Line 10"/>
            <p:cNvSpPr>
              <a:spLocks noChangeShapeType="1"/>
            </p:cNvSpPr>
            <p:nvPr/>
          </p:nvSpPr>
          <p:spPr bwMode="auto">
            <a:xfrm>
              <a:off x="2201" y="681"/>
              <a:ext cx="128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it-IT" sz="1100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424269" y="4807680"/>
            <a:ext cx="34404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Dealing with generic queries: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Reformulation and refinement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Top-k results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Skyline queries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2258" y="3673937"/>
            <a:ext cx="772544" cy="4997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29482" y="2277896"/>
            <a:ext cx="1369995" cy="95456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8787" y="2286080"/>
            <a:ext cx="1213544" cy="95726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41514" y="2270777"/>
            <a:ext cx="1028701" cy="110013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90751" y="2501167"/>
            <a:ext cx="1422770" cy="71380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7670" y="3483613"/>
            <a:ext cx="1425090" cy="773676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4786401" y="2846689"/>
            <a:ext cx="2899742" cy="42273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Too many results!</a:t>
            </a:r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9273" y="3443950"/>
            <a:ext cx="1383660" cy="773676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5394096" y="4155113"/>
            <a:ext cx="1592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dirty="0" smtClean="0"/>
              <a:t>… + 500 results</a:t>
            </a:r>
            <a:endParaRPr lang="en-US" dirty="0"/>
          </a:p>
        </p:txBody>
      </p:sp>
      <p:grpSp>
        <p:nvGrpSpPr>
          <p:cNvPr id="111" name="Group 110"/>
          <p:cNvGrpSpPr/>
          <p:nvPr/>
        </p:nvGrpSpPr>
        <p:grpSpPr>
          <a:xfrm>
            <a:off x="4271963" y="4568810"/>
            <a:ext cx="4263534" cy="1929190"/>
            <a:chOff x="4271963" y="4568810"/>
            <a:chExt cx="4263534" cy="1929190"/>
          </a:xfrm>
        </p:grpSpPr>
        <p:grpSp>
          <p:nvGrpSpPr>
            <p:cNvPr id="110" name="Group 109"/>
            <p:cNvGrpSpPr/>
            <p:nvPr/>
          </p:nvGrpSpPr>
          <p:grpSpPr>
            <a:xfrm>
              <a:off x="4271963" y="4568810"/>
              <a:ext cx="4263534" cy="1817703"/>
              <a:chOff x="4271963" y="4568810"/>
              <a:chExt cx="4263534" cy="1817703"/>
            </a:xfrm>
          </p:grpSpPr>
          <p:sp>
            <p:nvSpPr>
              <p:cNvPr id="109" name="Rounded Rectangle 108"/>
              <p:cNvSpPr/>
              <p:nvPr/>
            </p:nvSpPr>
            <p:spPr>
              <a:xfrm>
                <a:off x="4271963" y="4568810"/>
                <a:ext cx="3809789" cy="1817703"/>
              </a:xfrm>
              <a:prstGeom prst="roundRect">
                <a:avLst/>
              </a:prstGeom>
              <a:solidFill>
                <a:schemeClr val="accent5">
                  <a:alpha val="15000"/>
                </a:schemeClr>
              </a:solidFill>
              <a:ln>
                <a:prstDash val="dash"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US" dirty="0" smtClean="0">
                    <a:solidFill>
                      <a:schemeClr val="tx1"/>
                    </a:solidFill>
                  </a:rPr>
                  <a:t>Query reformulations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07" name="Group 106"/>
              <p:cNvGrpSpPr/>
              <p:nvPr/>
            </p:nvGrpSpPr>
            <p:grpSpPr>
              <a:xfrm>
                <a:off x="6507652" y="4803284"/>
                <a:ext cx="2027845" cy="1317667"/>
                <a:chOff x="9387495" y="2641669"/>
                <a:chExt cx="2027845" cy="1317667"/>
              </a:xfrm>
            </p:grpSpPr>
            <p:grpSp>
              <p:nvGrpSpPr>
                <p:cNvPr id="36" name="Group 23"/>
                <p:cNvGrpSpPr>
                  <a:grpSpLocks/>
                </p:cNvGrpSpPr>
                <p:nvPr/>
              </p:nvGrpSpPr>
              <p:grpSpPr bwMode="auto">
                <a:xfrm>
                  <a:off x="9387495" y="2641669"/>
                  <a:ext cx="1422400" cy="920750"/>
                  <a:chOff x="2006" y="1236"/>
                  <a:chExt cx="896" cy="580"/>
                </a:xfrm>
              </p:grpSpPr>
              <p:sp>
                <p:nvSpPr>
                  <p:cNvPr id="87" name="Text Box 2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404" y="1236"/>
                    <a:ext cx="225" cy="21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 cap="flat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90000" tIns="60876" rIns="90000" bIns="45000"/>
                  <a:lstStyle/>
                  <a:p>
                    <a:pPr>
                      <a:defRPr/>
                    </a:pPr>
                    <a:r>
                      <a:rPr lang="it-IT">
                        <a:solidFill>
                          <a:srgbClr val="FF0000"/>
                        </a:solidFill>
                      </a:rPr>
                      <a:t>O</a:t>
                    </a:r>
                  </a:p>
                </p:txBody>
              </p:sp>
              <p:sp>
                <p:nvSpPr>
                  <p:cNvPr id="88" name="Text Box 2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06" y="1554"/>
                    <a:ext cx="329" cy="21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 cap="flat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90000" tIns="60876" rIns="90000" bIns="45000"/>
                  <a:lstStyle/>
                  <a:p>
                    <a:pPr>
                      <a:defRPr/>
                    </a:pPr>
                    <a:r>
                      <a:rPr lang="it-IT">
                        <a:solidFill>
                          <a:srgbClr val="FF0000"/>
                        </a:solidFill>
                      </a:rPr>
                      <a:t>OH</a:t>
                    </a:r>
                  </a:p>
                </p:txBody>
              </p:sp>
              <p:sp>
                <p:nvSpPr>
                  <p:cNvPr id="89" name="Text Box 2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676" y="1554"/>
                    <a:ext cx="226" cy="26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 cap="flat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lIns="90000" tIns="60876" rIns="90000" bIns="45000"/>
                  <a:lstStyle/>
                  <a:p>
                    <a:pPr>
                      <a:defRPr/>
                    </a:pPr>
                    <a:r>
                      <a:rPr lang="it-IT" dirty="0">
                        <a:solidFill>
                          <a:srgbClr val="FF0000"/>
                        </a:solidFill>
                      </a:rPr>
                      <a:t>O</a:t>
                    </a:r>
                  </a:p>
                </p:txBody>
              </p:sp>
              <p:sp>
                <p:nvSpPr>
                  <p:cNvPr id="90" name="Text Box 2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404" y="1540"/>
                    <a:ext cx="209" cy="21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 cap="flat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90000" tIns="60876" rIns="90000" bIns="45000"/>
                  <a:lstStyle/>
                  <a:p>
                    <a:pPr>
                      <a:defRPr/>
                    </a:pPr>
                    <a:r>
                      <a:rPr lang="it-IT" dirty="0" err="1">
                        <a:solidFill>
                          <a:srgbClr val="008000"/>
                        </a:solidFill>
                      </a:rPr>
                      <a:t>S</a:t>
                    </a:r>
                    <a:endParaRPr lang="it-IT" dirty="0">
                      <a:solidFill>
                        <a:srgbClr val="008000"/>
                      </a:solidFill>
                    </a:endParaRPr>
                  </a:p>
                </p:txBody>
              </p:sp>
              <p:sp>
                <p:nvSpPr>
                  <p:cNvPr id="91" name="Line 28"/>
                  <p:cNvSpPr>
                    <a:spLocks noChangeShapeType="1"/>
                  </p:cNvSpPr>
                  <p:nvPr/>
                </p:nvSpPr>
                <p:spPr bwMode="auto">
                  <a:xfrm>
                    <a:off x="2585" y="1690"/>
                    <a:ext cx="135" cy="0"/>
                  </a:xfrm>
                  <a:prstGeom prst="line">
                    <a:avLst/>
                  </a:prstGeom>
                  <a:noFill/>
                  <a:ln w="9525" cap="flat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it-IT"/>
                  </a:p>
                </p:txBody>
              </p:sp>
              <p:sp>
                <p:nvSpPr>
                  <p:cNvPr id="92" name="Line 29"/>
                  <p:cNvSpPr>
                    <a:spLocks noChangeShapeType="1"/>
                  </p:cNvSpPr>
                  <p:nvPr/>
                </p:nvSpPr>
                <p:spPr bwMode="auto">
                  <a:xfrm>
                    <a:off x="2585" y="1645"/>
                    <a:ext cx="135" cy="0"/>
                  </a:xfrm>
                  <a:prstGeom prst="line">
                    <a:avLst/>
                  </a:prstGeom>
                  <a:noFill/>
                  <a:ln w="9525" cap="flat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it-IT"/>
                  </a:p>
                </p:txBody>
              </p:sp>
              <p:sp>
                <p:nvSpPr>
                  <p:cNvPr id="93" name="Line 3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494" y="1440"/>
                    <a:ext cx="0" cy="114"/>
                  </a:xfrm>
                  <a:prstGeom prst="line">
                    <a:avLst/>
                  </a:prstGeom>
                  <a:noFill/>
                  <a:ln w="9525" cap="flat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it-IT"/>
                  </a:p>
                </p:txBody>
              </p:sp>
              <p:sp>
                <p:nvSpPr>
                  <p:cNvPr id="94" name="Line 3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540" y="1440"/>
                    <a:ext cx="0" cy="114"/>
                  </a:xfrm>
                  <a:prstGeom prst="line">
                    <a:avLst/>
                  </a:prstGeom>
                  <a:noFill/>
                  <a:ln w="9525" cap="flat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it-IT"/>
                  </a:p>
                </p:txBody>
              </p:sp>
              <p:sp>
                <p:nvSpPr>
                  <p:cNvPr id="95" name="Line 32"/>
                  <p:cNvSpPr>
                    <a:spLocks noChangeShapeType="1"/>
                  </p:cNvSpPr>
                  <p:nvPr/>
                </p:nvSpPr>
                <p:spPr bwMode="auto">
                  <a:xfrm>
                    <a:off x="2290" y="1667"/>
                    <a:ext cx="135" cy="0"/>
                  </a:xfrm>
                  <a:prstGeom prst="line">
                    <a:avLst/>
                  </a:prstGeom>
                  <a:noFill/>
                  <a:ln w="9525" cap="flat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it-IT"/>
                  </a:p>
                </p:txBody>
              </p:sp>
            </p:grpSp>
            <p:sp>
              <p:nvSpPr>
                <p:cNvPr id="37" name="Line 33"/>
                <p:cNvSpPr>
                  <a:spLocks noChangeShapeType="1"/>
                </p:cNvSpPr>
                <p:nvPr/>
              </p:nvSpPr>
              <p:spPr bwMode="auto">
                <a:xfrm>
                  <a:off x="10160609" y="3478281"/>
                  <a:ext cx="0" cy="195656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it-IT"/>
                </a:p>
              </p:txBody>
            </p:sp>
            <p:sp>
              <p:nvSpPr>
                <p:cNvPr id="38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9913565" y="3613261"/>
                  <a:ext cx="1501775" cy="3460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 cap="flat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lIns="90000" tIns="60876" rIns="90000" bIns="45000"/>
                <a:lstStyle>
                  <a:lvl1pPr>
                    <a:tabLst>
                      <a:tab pos="723900" algn="l"/>
                      <a:tab pos="1447800" algn="l"/>
                    </a:tabLst>
                    <a:defRPr>
                      <a:solidFill>
                        <a:srgbClr val="000000"/>
                      </a:solidFill>
                      <a:latin typeface="Arial" charset="0"/>
                      <a:ea typeface="SimSun" charset="0"/>
                      <a:cs typeface="SimSun" charset="0"/>
                    </a:defRPr>
                  </a:lvl1pPr>
                  <a:lvl2pPr>
                    <a:tabLst>
                      <a:tab pos="723900" algn="l"/>
                      <a:tab pos="1447800" algn="l"/>
                    </a:tabLst>
                    <a:defRPr>
                      <a:solidFill>
                        <a:srgbClr val="000000"/>
                      </a:solidFill>
                      <a:latin typeface="Arial" charset="0"/>
                      <a:ea typeface="SimSun" charset="0"/>
                      <a:cs typeface="SimSun" charset="0"/>
                    </a:defRPr>
                  </a:lvl2pPr>
                  <a:lvl3pPr>
                    <a:tabLst>
                      <a:tab pos="723900" algn="l"/>
                      <a:tab pos="1447800" algn="l"/>
                    </a:tabLst>
                    <a:defRPr>
                      <a:solidFill>
                        <a:srgbClr val="000000"/>
                      </a:solidFill>
                      <a:latin typeface="Arial" charset="0"/>
                      <a:ea typeface="SimSun" charset="0"/>
                      <a:cs typeface="SimSun" charset="0"/>
                    </a:defRPr>
                  </a:lvl3pPr>
                  <a:lvl4pPr>
                    <a:tabLst>
                      <a:tab pos="723900" algn="l"/>
                      <a:tab pos="1447800" algn="l"/>
                    </a:tabLst>
                    <a:defRPr>
                      <a:solidFill>
                        <a:srgbClr val="000000"/>
                      </a:solidFill>
                      <a:latin typeface="Arial" charset="0"/>
                      <a:ea typeface="SimSun" charset="0"/>
                      <a:cs typeface="SimSun" charset="0"/>
                    </a:defRPr>
                  </a:lvl4pPr>
                  <a:lvl5pPr>
                    <a:tabLst>
                      <a:tab pos="723900" algn="l"/>
                      <a:tab pos="1447800" algn="l"/>
                    </a:tabLst>
                    <a:defRPr>
                      <a:solidFill>
                        <a:srgbClr val="000000"/>
                      </a:solidFill>
                      <a:latin typeface="Arial" charset="0"/>
                      <a:ea typeface="SimSun" charset="0"/>
                      <a:cs typeface="SimSun" charset="0"/>
                    </a:defRPr>
                  </a:lvl5pPr>
                  <a:lvl6pPr marL="2514600" indent="-228600" defTabSz="449263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charset="0"/>
                    <a:tabLst>
                      <a:tab pos="723900" algn="l"/>
                      <a:tab pos="1447800" algn="l"/>
                    </a:tabLst>
                    <a:defRPr>
                      <a:solidFill>
                        <a:srgbClr val="000000"/>
                      </a:solidFill>
                      <a:latin typeface="Arial" charset="0"/>
                      <a:ea typeface="SimSun" charset="0"/>
                      <a:cs typeface="SimSun" charset="0"/>
                    </a:defRPr>
                  </a:lvl6pPr>
                  <a:lvl7pPr marL="2971800" indent="-228600" defTabSz="449263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charset="0"/>
                    <a:tabLst>
                      <a:tab pos="723900" algn="l"/>
                      <a:tab pos="1447800" algn="l"/>
                    </a:tabLst>
                    <a:defRPr>
                      <a:solidFill>
                        <a:srgbClr val="000000"/>
                      </a:solidFill>
                      <a:latin typeface="Arial" charset="0"/>
                      <a:ea typeface="SimSun" charset="0"/>
                      <a:cs typeface="SimSun" charset="0"/>
                    </a:defRPr>
                  </a:lvl7pPr>
                  <a:lvl8pPr marL="3429000" indent="-228600" defTabSz="449263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charset="0"/>
                    <a:tabLst>
                      <a:tab pos="723900" algn="l"/>
                      <a:tab pos="1447800" algn="l"/>
                    </a:tabLst>
                    <a:defRPr>
                      <a:solidFill>
                        <a:srgbClr val="000000"/>
                      </a:solidFill>
                      <a:latin typeface="Arial" charset="0"/>
                      <a:ea typeface="SimSun" charset="0"/>
                      <a:cs typeface="SimSun" charset="0"/>
                    </a:defRPr>
                  </a:lvl8pPr>
                  <a:lvl9pPr marL="3886200" indent="-228600" defTabSz="449263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Times New Roman" charset="0"/>
                    <a:tabLst>
                      <a:tab pos="723900" algn="l"/>
                      <a:tab pos="1447800" algn="l"/>
                    </a:tabLst>
                    <a:defRPr>
                      <a:solidFill>
                        <a:srgbClr val="000000"/>
                      </a:solidFill>
                      <a:latin typeface="Arial" charset="0"/>
                      <a:ea typeface="SimSun" charset="0"/>
                      <a:cs typeface="SimSun" charset="0"/>
                    </a:defRPr>
                  </a:lvl9pPr>
                </a:lstStyle>
                <a:p>
                  <a:pPr>
                    <a:defRPr/>
                  </a:pPr>
                  <a:r>
                    <a:rPr lang="it-IT" smtClean="0"/>
                    <a:t>SH</a:t>
                  </a:r>
                </a:p>
              </p:txBody>
            </p:sp>
          </p:grpSp>
          <p:sp>
            <p:nvSpPr>
              <p:cNvPr id="46" name="Text Box 69"/>
              <p:cNvSpPr txBox="1">
                <a:spLocks noChangeArrowheads="1"/>
              </p:cNvSpPr>
              <p:nvPr/>
            </p:nvSpPr>
            <p:spPr bwMode="auto">
              <a:xfrm>
                <a:off x="6948200" y="5676468"/>
                <a:ext cx="180975" cy="6016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 cap="flat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90000" tIns="60876" rIns="90000" bIns="45000"/>
              <a:lstStyle/>
              <a:p>
                <a:pPr>
                  <a:defRPr/>
                </a:pPr>
                <a:endParaRPr lang="it-IT">
                  <a:solidFill>
                    <a:srgbClr val="000000"/>
                  </a:solidFill>
                </a:endParaRPr>
              </a:p>
              <a:p>
                <a:pPr>
                  <a:defRPr/>
                </a:pPr>
                <a:endParaRPr lang="it-IT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06" name="Group 105"/>
              <p:cNvGrpSpPr/>
              <p:nvPr/>
            </p:nvGrpSpPr>
            <p:grpSpPr>
              <a:xfrm>
                <a:off x="4431392" y="4847646"/>
                <a:ext cx="1741487" cy="1295400"/>
                <a:chOff x="8442933" y="3959336"/>
                <a:chExt cx="1741487" cy="1295400"/>
              </a:xfrm>
            </p:grpSpPr>
            <p:sp>
              <p:nvSpPr>
                <p:cNvPr id="48" name="Line 71"/>
                <p:cNvSpPr>
                  <a:spLocks noChangeShapeType="1"/>
                </p:cNvSpPr>
                <p:nvPr/>
              </p:nvSpPr>
              <p:spPr bwMode="auto">
                <a:xfrm>
                  <a:off x="9216871" y="4784836"/>
                  <a:ext cx="1587" cy="179387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it-IT"/>
                </a:p>
              </p:txBody>
            </p:sp>
            <p:grpSp>
              <p:nvGrpSpPr>
                <p:cNvPr id="105" name="Group 104"/>
                <p:cNvGrpSpPr/>
                <p:nvPr/>
              </p:nvGrpSpPr>
              <p:grpSpPr>
                <a:xfrm>
                  <a:off x="8442933" y="3959336"/>
                  <a:ext cx="1741487" cy="1295400"/>
                  <a:chOff x="6292088" y="4814855"/>
                  <a:chExt cx="1741487" cy="1295400"/>
                </a:xfrm>
              </p:grpSpPr>
              <p:grpSp>
                <p:nvGrpSpPr>
                  <p:cNvPr id="44" name="Group 58"/>
                  <p:cNvGrpSpPr>
                    <a:grpSpLocks/>
                  </p:cNvGrpSpPr>
                  <p:nvPr/>
                </p:nvGrpSpPr>
                <p:grpSpPr bwMode="auto">
                  <a:xfrm>
                    <a:off x="6292088" y="4814855"/>
                    <a:ext cx="1422400" cy="920750"/>
                    <a:chOff x="2759" y="2294"/>
                    <a:chExt cx="896" cy="580"/>
                  </a:xfrm>
                </p:grpSpPr>
                <p:sp>
                  <p:nvSpPr>
                    <p:cNvPr id="60" name="Text Box 5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157" y="2294"/>
                      <a:ext cx="225" cy="21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="" xmlns:a14="http://schemas.microsoft.com/office/drawing/2010/main" w="9525" cap="flat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rgbClr val="000000">
                                <a:alpha val="74998"/>
                              </a:srgb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lIns="90000" tIns="60876" rIns="90000" bIns="45000"/>
                    <a:lstStyle/>
                    <a:p>
                      <a:pPr>
                        <a:defRPr/>
                      </a:pPr>
                      <a:r>
                        <a:rPr lang="it-IT">
                          <a:solidFill>
                            <a:srgbClr val="FF0000"/>
                          </a:solidFill>
                        </a:rPr>
                        <a:t>O</a:t>
                      </a:r>
                    </a:p>
                  </p:txBody>
                </p:sp>
                <p:sp>
                  <p:nvSpPr>
                    <p:cNvPr id="61" name="Text Box 6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759" y="2611"/>
                      <a:ext cx="329" cy="21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="" xmlns:a14="http://schemas.microsoft.com/office/drawing/2010/main" w="9525" cap="flat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rgbClr val="000000">
                                <a:alpha val="74998"/>
                              </a:srgb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lIns="90000" tIns="60876" rIns="90000" bIns="45000"/>
                    <a:lstStyle/>
                    <a:p>
                      <a:pPr>
                        <a:defRPr/>
                      </a:pPr>
                      <a:r>
                        <a:rPr lang="it-IT">
                          <a:solidFill>
                            <a:srgbClr val="FF0000"/>
                          </a:solidFill>
                        </a:rPr>
                        <a:t>OH</a:t>
                      </a:r>
                    </a:p>
                  </p:txBody>
                </p:sp>
                <p:sp>
                  <p:nvSpPr>
                    <p:cNvPr id="62" name="Text Box 6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429" y="2611"/>
                      <a:ext cx="226" cy="263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="" xmlns:a14="http://schemas.microsoft.com/office/drawing/2010/main" w="9525" cap="flat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rgbClr val="000000">
                                <a:alpha val="74998"/>
                              </a:srgb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lIns="90000" tIns="60876" rIns="90000" bIns="45000"/>
                    <a:lstStyle/>
                    <a:p>
                      <a:pPr>
                        <a:defRPr/>
                      </a:pPr>
                      <a:r>
                        <a:rPr lang="it-IT">
                          <a:solidFill>
                            <a:srgbClr val="FF0000"/>
                          </a:solidFill>
                        </a:rPr>
                        <a:t>O</a:t>
                      </a:r>
                    </a:p>
                  </p:txBody>
                </p:sp>
                <p:sp>
                  <p:nvSpPr>
                    <p:cNvPr id="63" name="Text Box 6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157" y="2597"/>
                      <a:ext cx="209" cy="21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="" xmlns:a14="http://schemas.microsoft.com/office/drawing/2010/main" w="9525" cap="flat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rgbClr val="000000">
                                <a:alpha val="74998"/>
                              </a:srgb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lIns="90000" tIns="60876" rIns="90000" bIns="45000"/>
                    <a:lstStyle/>
                    <a:p>
                      <a:pPr>
                        <a:defRPr/>
                      </a:pPr>
                      <a:r>
                        <a:rPr lang="it-IT" dirty="0" err="1">
                          <a:solidFill>
                            <a:srgbClr val="008000"/>
                          </a:solidFill>
                        </a:rPr>
                        <a:t>S</a:t>
                      </a:r>
                      <a:endParaRPr lang="it-IT" dirty="0">
                        <a:solidFill>
                          <a:srgbClr val="008000"/>
                        </a:solidFill>
                      </a:endParaRPr>
                    </a:p>
                  </p:txBody>
                </p:sp>
                <p:sp>
                  <p:nvSpPr>
                    <p:cNvPr id="64" name="Line 6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338" y="2747"/>
                      <a:ext cx="135" cy="0"/>
                    </a:xfrm>
                    <a:prstGeom prst="line">
                      <a:avLst/>
                    </a:prstGeom>
                    <a:noFill/>
                    <a:ln w="9525" cap="flat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rgbClr val="000000">
                                <a:alpha val="74998"/>
                              </a:srgb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it-IT"/>
                    </a:p>
                  </p:txBody>
                </p:sp>
                <p:sp>
                  <p:nvSpPr>
                    <p:cNvPr id="65" name="Line 6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338" y="2702"/>
                      <a:ext cx="135" cy="0"/>
                    </a:xfrm>
                    <a:prstGeom prst="line">
                      <a:avLst/>
                    </a:prstGeom>
                    <a:noFill/>
                    <a:ln w="9525" cap="flat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rgbClr val="000000">
                                <a:alpha val="74998"/>
                              </a:srgb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it-IT"/>
                    </a:p>
                  </p:txBody>
                </p:sp>
                <p:sp>
                  <p:nvSpPr>
                    <p:cNvPr id="66" name="Line 65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3248" y="2497"/>
                      <a:ext cx="0" cy="114"/>
                    </a:xfrm>
                    <a:prstGeom prst="line">
                      <a:avLst/>
                    </a:prstGeom>
                    <a:noFill/>
                    <a:ln w="9525" cap="flat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rgbClr val="000000">
                                <a:alpha val="74998"/>
                              </a:srgb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it-IT"/>
                    </a:p>
                  </p:txBody>
                </p:sp>
                <p:sp>
                  <p:nvSpPr>
                    <p:cNvPr id="67" name="Line 66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3293" y="2497"/>
                      <a:ext cx="0" cy="114"/>
                    </a:xfrm>
                    <a:prstGeom prst="line">
                      <a:avLst/>
                    </a:prstGeom>
                    <a:noFill/>
                    <a:ln w="9525" cap="flat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rgbClr val="000000">
                                <a:alpha val="74998"/>
                              </a:srgb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it-IT"/>
                    </a:p>
                  </p:txBody>
                </p:sp>
                <p:sp>
                  <p:nvSpPr>
                    <p:cNvPr id="68" name="Line 6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044" y="2724"/>
                      <a:ext cx="135" cy="0"/>
                    </a:xfrm>
                    <a:prstGeom prst="line">
                      <a:avLst/>
                    </a:prstGeom>
                    <a:noFill/>
                    <a:ln w="9525" cap="flat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rgbClr val="000000">
                                <a:alpha val="74998"/>
                              </a:srgb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it-IT"/>
                    </a:p>
                  </p:txBody>
                </p:sp>
              </p:grpSp>
              <p:sp>
                <p:nvSpPr>
                  <p:cNvPr id="45" name="Line 68"/>
                  <p:cNvSpPr>
                    <a:spLocks noChangeShapeType="1"/>
                  </p:cNvSpPr>
                  <p:nvPr/>
                </p:nvSpPr>
                <p:spPr bwMode="auto">
                  <a:xfrm>
                    <a:off x="7236650" y="5894355"/>
                    <a:ext cx="179388" cy="1587"/>
                  </a:xfrm>
                  <a:prstGeom prst="line">
                    <a:avLst/>
                  </a:prstGeom>
                  <a:noFill/>
                  <a:ln w="9525" cap="flat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it-IT"/>
                  </a:p>
                </p:txBody>
              </p:sp>
              <p:sp>
                <p:nvSpPr>
                  <p:cNvPr id="47" name="Text Box 7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381113" y="5745130"/>
                    <a:ext cx="652462" cy="365125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 cap="flat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lIns="90000" tIns="60876" rIns="90000" bIns="45000"/>
                  <a:lstStyle/>
                  <a:p>
                    <a:pPr>
                      <a:defRPr/>
                    </a:pPr>
                    <a:r>
                      <a:rPr lang="it-IT" dirty="0">
                        <a:solidFill>
                          <a:srgbClr val="000000"/>
                        </a:solidFill>
                      </a:rPr>
                      <a:t>CH</a:t>
                    </a:r>
                    <a:r>
                      <a:rPr lang="it-IT" baseline="-33000" dirty="0">
                        <a:solidFill>
                          <a:srgbClr val="000000"/>
                        </a:solidFill>
                      </a:rPr>
                      <a:t>3</a:t>
                    </a:r>
                  </a:p>
                </p:txBody>
              </p:sp>
              <p:sp>
                <p:nvSpPr>
                  <p:cNvPr id="49" name="Text Box 7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927088" y="5713380"/>
                    <a:ext cx="344487" cy="346075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 cap="flat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lIns="90000" tIns="60876" rIns="90000" bIns="45000"/>
                  <a:lstStyle/>
                  <a:p>
                    <a:pPr>
                      <a:defRPr/>
                    </a:pPr>
                    <a:r>
                      <a:rPr lang="it-IT">
                        <a:solidFill>
                          <a:srgbClr val="000000"/>
                        </a:solidFill>
                      </a:rPr>
                      <a:t>H</a:t>
                    </a:r>
                  </a:p>
                </p:txBody>
              </p:sp>
            </p:grpSp>
          </p:grpSp>
        </p:grpSp>
        <p:sp>
          <p:nvSpPr>
            <p:cNvPr id="58" name="Text Box 82"/>
            <p:cNvSpPr txBox="1">
              <a:spLocks noChangeArrowheads="1"/>
            </p:cNvSpPr>
            <p:nvPr/>
          </p:nvSpPr>
          <p:spPr bwMode="auto">
            <a:xfrm>
              <a:off x="4692536" y="6069375"/>
              <a:ext cx="1362075" cy="428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0876" rIns="90000" bIns="45000"/>
            <a:lstStyle>
              <a:lvl1pPr>
                <a:tabLst>
                  <a:tab pos="723900" algn="l"/>
                </a:tabLst>
                <a:defRPr>
                  <a:solidFill>
                    <a:srgbClr val="000000"/>
                  </a:solidFill>
                  <a:latin typeface="Arial" charset="0"/>
                  <a:ea typeface="SimSun" charset="0"/>
                  <a:cs typeface="SimSun" charset="0"/>
                </a:defRPr>
              </a:lvl1pPr>
              <a:lvl2pPr>
                <a:tabLst>
                  <a:tab pos="723900" algn="l"/>
                </a:tabLst>
                <a:defRPr>
                  <a:solidFill>
                    <a:srgbClr val="000000"/>
                  </a:solidFill>
                  <a:latin typeface="Arial" charset="0"/>
                  <a:ea typeface="SimSun" charset="0"/>
                  <a:cs typeface="SimSun" charset="0"/>
                </a:defRPr>
              </a:lvl2pPr>
              <a:lvl3pPr>
                <a:tabLst>
                  <a:tab pos="723900" algn="l"/>
                </a:tabLst>
                <a:defRPr>
                  <a:solidFill>
                    <a:srgbClr val="000000"/>
                  </a:solidFill>
                  <a:latin typeface="Arial" charset="0"/>
                  <a:ea typeface="SimSun" charset="0"/>
                  <a:cs typeface="SimSun" charset="0"/>
                </a:defRPr>
              </a:lvl3pPr>
              <a:lvl4pPr>
                <a:tabLst>
                  <a:tab pos="723900" algn="l"/>
                </a:tabLst>
                <a:defRPr>
                  <a:solidFill>
                    <a:srgbClr val="000000"/>
                  </a:solidFill>
                  <a:latin typeface="Arial" charset="0"/>
                  <a:ea typeface="SimSun" charset="0"/>
                  <a:cs typeface="SimSun" charset="0"/>
                </a:defRPr>
              </a:lvl4pPr>
              <a:lvl5pPr>
                <a:tabLst>
                  <a:tab pos="723900" algn="l"/>
                </a:tabLst>
                <a:defRPr>
                  <a:solidFill>
                    <a:srgbClr val="000000"/>
                  </a:solidFill>
                  <a:latin typeface="Arial" charset="0"/>
                  <a:ea typeface="SimSun" charset="0"/>
                  <a:cs typeface="SimSun" charset="0"/>
                </a:defRPr>
              </a:lvl5pPr>
              <a:lvl6pPr marL="25146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723900" algn="l"/>
                </a:tabLst>
                <a:defRPr>
                  <a:solidFill>
                    <a:srgbClr val="000000"/>
                  </a:solidFill>
                  <a:latin typeface="Arial" charset="0"/>
                  <a:ea typeface="SimSun" charset="0"/>
                  <a:cs typeface="SimSun" charset="0"/>
                </a:defRPr>
              </a:lvl6pPr>
              <a:lvl7pPr marL="29718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723900" algn="l"/>
                </a:tabLst>
                <a:defRPr>
                  <a:solidFill>
                    <a:srgbClr val="000000"/>
                  </a:solidFill>
                  <a:latin typeface="Arial" charset="0"/>
                  <a:ea typeface="SimSun" charset="0"/>
                  <a:cs typeface="SimSun" charset="0"/>
                </a:defRPr>
              </a:lvl7pPr>
              <a:lvl8pPr marL="34290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723900" algn="l"/>
                </a:tabLst>
                <a:defRPr>
                  <a:solidFill>
                    <a:srgbClr val="000000"/>
                  </a:solidFill>
                  <a:latin typeface="Arial" charset="0"/>
                  <a:ea typeface="SimSun" charset="0"/>
                  <a:cs typeface="SimSun" charset="0"/>
                </a:defRPr>
              </a:lvl8pPr>
              <a:lvl9pPr marL="38862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723900" algn="l"/>
                </a:tabLst>
                <a:defRPr>
                  <a:solidFill>
                    <a:srgbClr val="000000"/>
                  </a:solidFill>
                  <a:latin typeface="Arial" charset="0"/>
                  <a:ea typeface="SimSun" charset="0"/>
                  <a:cs typeface="SimSun" charset="0"/>
                </a:defRPr>
              </a:lvl9pPr>
            </a:lstStyle>
            <a:p>
              <a:pPr>
                <a:defRPr/>
              </a:pPr>
              <a:r>
                <a:rPr lang="it-IT" sz="1600" dirty="0" smtClean="0"/>
                <a:t>270 </a:t>
              </a:r>
              <a:r>
                <a:rPr lang="it-IT" sz="1600" dirty="0" err="1" smtClean="0"/>
                <a:t>results</a:t>
              </a:r>
              <a:endParaRPr lang="it-IT" sz="1600" dirty="0" smtClean="0"/>
            </a:p>
          </p:txBody>
        </p:sp>
        <p:sp>
          <p:nvSpPr>
            <p:cNvPr id="108" name="Text Box 82"/>
            <p:cNvSpPr txBox="1">
              <a:spLocks noChangeArrowheads="1"/>
            </p:cNvSpPr>
            <p:nvPr/>
          </p:nvSpPr>
          <p:spPr bwMode="auto">
            <a:xfrm>
              <a:off x="6764296" y="6034559"/>
              <a:ext cx="1362075" cy="428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60876" rIns="90000" bIns="45000"/>
            <a:lstStyle>
              <a:lvl1pPr>
                <a:tabLst>
                  <a:tab pos="723900" algn="l"/>
                </a:tabLst>
                <a:defRPr>
                  <a:solidFill>
                    <a:srgbClr val="000000"/>
                  </a:solidFill>
                  <a:latin typeface="Arial" charset="0"/>
                  <a:ea typeface="SimSun" charset="0"/>
                  <a:cs typeface="SimSun" charset="0"/>
                </a:defRPr>
              </a:lvl1pPr>
              <a:lvl2pPr>
                <a:tabLst>
                  <a:tab pos="723900" algn="l"/>
                </a:tabLst>
                <a:defRPr>
                  <a:solidFill>
                    <a:srgbClr val="000000"/>
                  </a:solidFill>
                  <a:latin typeface="Arial" charset="0"/>
                  <a:ea typeface="SimSun" charset="0"/>
                  <a:cs typeface="SimSun" charset="0"/>
                </a:defRPr>
              </a:lvl2pPr>
              <a:lvl3pPr>
                <a:tabLst>
                  <a:tab pos="723900" algn="l"/>
                </a:tabLst>
                <a:defRPr>
                  <a:solidFill>
                    <a:srgbClr val="000000"/>
                  </a:solidFill>
                  <a:latin typeface="Arial" charset="0"/>
                  <a:ea typeface="SimSun" charset="0"/>
                  <a:cs typeface="SimSun" charset="0"/>
                </a:defRPr>
              </a:lvl3pPr>
              <a:lvl4pPr>
                <a:tabLst>
                  <a:tab pos="723900" algn="l"/>
                </a:tabLst>
                <a:defRPr>
                  <a:solidFill>
                    <a:srgbClr val="000000"/>
                  </a:solidFill>
                  <a:latin typeface="Arial" charset="0"/>
                  <a:ea typeface="SimSun" charset="0"/>
                  <a:cs typeface="SimSun" charset="0"/>
                </a:defRPr>
              </a:lvl4pPr>
              <a:lvl5pPr>
                <a:tabLst>
                  <a:tab pos="723900" algn="l"/>
                </a:tabLst>
                <a:defRPr>
                  <a:solidFill>
                    <a:srgbClr val="000000"/>
                  </a:solidFill>
                  <a:latin typeface="Arial" charset="0"/>
                  <a:ea typeface="SimSun" charset="0"/>
                  <a:cs typeface="SimSun" charset="0"/>
                </a:defRPr>
              </a:lvl5pPr>
              <a:lvl6pPr marL="25146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723900" algn="l"/>
                </a:tabLst>
                <a:defRPr>
                  <a:solidFill>
                    <a:srgbClr val="000000"/>
                  </a:solidFill>
                  <a:latin typeface="Arial" charset="0"/>
                  <a:ea typeface="SimSun" charset="0"/>
                  <a:cs typeface="SimSun" charset="0"/>
                </a:defRPr>
              </a:lvl6pPr>
              <a:lvl7pPr marL="29718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723900" algn="l"/>
                </a:tabLst>
                <a:defRPr>
                  <a:solidFill>
                    <a:srgbClr val="000000"/>
                  </a:solidFill>
                  <a:latin typeface="Arial" charset="0"/>
                  <a:ea typeface="SimSun" charset="0"/>
                  <a:cs typeface="SimSun" charset="0"/>
                </a:defRPr>
              </a:lvl7pPr>
              <a:lvl8pPr marL="34290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723900" algn="l"/>
                </a:tabLst>
                <a:defRPr>
                  <a:solidFill>
                    <a:srgbClr val="000000"/>
                  </a:solidFill>
                  <a:latin typeface="Arial" charset="0"/>
                  <a:ea typeface="SimSun" charset="0"/>
                  <a:cs typeface="SimSun" charset="0"/>
                </a:defRPr>
              </a:lvl8pPr>
              <a:lvl9pPr marL="3886200" indent="-228600" defTabSz="449263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tabLst>
                  <a:tab pos="723900" algn="l"/>
                </a:tabLst>
                <a:defRPr>
                  <a:solidFill>
                    <a:srgbClr val="000000"/>
                  </a:solidFill>
                  <a:latin typeface="Arial" charset="0"/>
                  <a:ea typeface="SimSun" charset="0"/>
                  <a:cs typeface="SimSun" charset="0"/>
                </a:defRPr>
              </a:lvl9pPr>
            </a:lstStyle>
            <a:p>
              <a:pPr>
                <a:defRPr/>
              </a:pPr>
              <a:r>
                <a:rPr lang="it-IT" sz="1600" dirty="0" smtClean="0"/>
                <a:t>220 </a:t>
              </a:r>
              <a:r>
                <a:rPr lang="it-IT" sz="1600" dirty="0" err="1" smtClean="0"/>
                <a:t>results</a:t>
              </a:r>
              <a:endParaRPr lang="it-IT" sz="1600" dirty="0" smtClean="0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3532479" y="206230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604484" y="203079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361963" y="328640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3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039400" y="203442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3747200" y="32578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73" name="TextBox 72"/>
          <p:cNvSpPr txBox="1"/>
          <p:nvPr/>
        </p:nvSpPr>
        <p:spPr>
          <a:xfrm>
            <a:off x="7265431" y="20098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850142" y="323352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</a:t>
            </a:r>
            <a:endParaRPr lang="en-US" dirty="0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65875" y="3471930"/>
            <a:ext cx="1383660" cy="773676"/>
          </a:xfrm>
          <a:prstGeom prst="rect">
            <a:avLst/>
          </a:prstGeom>
        </p:spPr>
      </p:pic>
      <p:sp>
        <p:nvSpPr>
          <p:cNvPr id="75" name="Rounded Rectangle 74"/>
          <p:cNvSpPr/>
          <p:nvPr/>
        </p:nvSpPr>
        <p:spPr>
          <a:xfrm>
            <a:off x="4798987" y="4776929"/>
            <a:ext cx="2899742" cy="42273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Dominance relation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260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77 0.00023 L 0.26337 -0.0169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07" y="-856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21 -0.01598 L -0.0691 0.14004 " pathEditMode="relative" ptsTypes="AA">
                                      <p:cBhvr>
                                        <p:cTn id="10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54 -0.00833 L 0.15869 -0.01296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11" y="-231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30" grpId="0"/>
      <p:bldP spid="31" grpId="0"/>
      <p:bldP spid="31" grpId="1"/>
      <p:bldP spid="69" grpId="0"/>
      <p:bldP spid="69" grpId="1"/>
      <p:bldP spid="70" grpId="0"/>
      <p:bldP spid="70" grpId="1"/>
      <p:bldP spid="71" grpId="0"/>
      <p:bldP spid="71" grpId="1"/>
      <p:bldP spid="72" grpId="0"/>
      <p:bldP spid="72" grpId="1"/>
      <p:bldP spid="73" grpId="0"/>
      <p:bldP spid="73" grpId="1"/>
      <p:bldP spid="74" grpId="0"/>
      <p:bldP spid="74" grpId="1"/>
      <p:bldP spid="7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ounded Rectangle 35"/>
          <p:cNvSpPr/>
          <p:nvPr/>
        </p:nvSpPr>
        <p:spPr>
          <a:xfrm>
            <a:off x="816488" y="3803117"/>
            <a:ext cx="5029865" cy="2319137"/>
          </a:xfrm>
          <a:prstGeom prst="roundRect">
            <a:avLst/>
          </a:prstGeom>
          <a:noFill/>
          <a:ln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graph exploration </a:t>
            </a:r>
            <a:r>
              <a:rPr lang="mr-IN" dirty="0" smtClean="0"/>
              <a:t>…</a:t>
            </a:r>
            <a:r>
              <a:rPr lang="en-US" dirty="0"/>
              <a:t> </a:t>
            </a:r>
            <a:r>
              <a:rPr lang="en-US" dirty="0" smtClean="0"/>
              <a:t>graph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3331421" y="2942702"/>
            <a:ext cx="943428" cy="4064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[Ma14</a:t>
            </a:r>
            <a:r>
              <a:rPr lang="en-US" dirty="0" smtClean="0"/>
              <a:t>]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1530824" y="3152663"/>
            <a:ext cx="1124856" cy="4064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[Yang14]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1776" y="2501101"/>
            <a:ext cx="1090390" cy="4064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[Khan13]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3348416" y="2116560"/>
            <a:ext cx="943428" cy="4064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[Fan10]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622567" y="4919217"/>
            <a:ext cx="1481360" cy="406400"/>
          </a:xfrm>
          <a:prstGeom prst="roundRect">
            <a:avLst/>
          </a:prstGeom>
          <a:solidFill>
            <a:srgbClr val="47AEC6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[Vasilyeva16]</a:t>
            </a: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7628220" y="1793275"/>
            <a:ext cx="1248225" cy="4064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[Epasto15]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5750946" y="3000024"/>
            <a:ext cx="1320800" cy="4064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[Iglesias14]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3008" y="1449901"/>
            <a:ext cx="1277256" cy="4064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[Mottin14]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10407" y="2536302"/>
            <a:ext cx="1311459" cy="4064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[Perozzi14]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054233" y="5427133"/>
            <a:ext cx="1312919" cy="406400"/>
          </a:xfrm>
          <a:prstGeom prst="roundRect">
            <a:avLst/>
          </a:prstGeom>
          <a:solidFill>
            <a:srgbClr val="47AEC6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[Mottin15]</a:t>
            </a:r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5688639" y="2146896"/>
            <a:ext cx="1335310" cy="4064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[Staudt14]</a:t>
            </a:r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6083628" y="1473752"/>
            <a:ext cx="1117595" cy="4064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[Tong06]</a:t>
            </a:r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2398552" y="1466092"/>
            <a:ext cx="1380674" cy="40640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[Jayaram15]</a:t>
            </a:r>
            <a:endParaRPr lang="en-US" dirty="0"/>
          </a:p>
        </p:txBody>
      </p:sp>
      <p:sp>
        <p:nvSpPr>
          <p:cNvPr id="23" name="Rounded Rectangle 22"/>
          <p:cNvSpPr/>
          <p:nvPr/>
        </p:nvSpPr>
        <p:spPr>
          <a:xfrm>
            <a:off x="7555645" y="3288987"/>
            <a:ext cx="1320800" cy="4064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[</a:t>
            </a:r>
            <a:r>
              <a:rPr lang="en-US" smtClean="0"/>
              <a:t>Iglesias13]</a:t>
            </a:r>
            <a:endParaRPr lang="en-US" dirty="0"/>
          </a:p>
        </p:txBody>
      </p:sp>
      <p:sp>
        <p:nvSpPr>
          <p:cNvPr id="24" name="Rounded Rectangle 23"/>
          <p:cNvSpPr/>
          <p:nvPr/>
        </p:nvSpPr>
        <p:spPr>
          <a:xfrm>
            <a:off x="1064794" y="4393325"/>
            <a:ext cx="1090390" cy="406400"/>
          </a:xfrm>
          <a:prstGeom prst="roundRect">
            <a:avLst/>
          </a:prstGeom>
          <a:solidFill>
            <a:srgbClr val="47AEC6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[Ranu14]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498074" y="4008039"/>
            <a:ext cx="943428" cy="406400"/>
          </a:xfrm>
          <a:prstGeom prst="roundRect">
            <a:avLst/>
          </a:prstGeom>
          <a:solidFill>
            <a:srgbClr val="47AEC6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[Wu13]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474952" y="4919217"/>
            <a:ext cx="1179970" cy="406400"/>
          </a:xfrm>
          <a:prstGeom prst="roundRect">
            <a:avLst/>
          </a:prstGeom>
          <a:solidFill>
            <a:srgbClr val="47AEC6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[Gupta14]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941764" y="4041673"/>
            <a:ext cx="943428" cy="406400"/>
          </a:xfrm>
          <a:prstGeom prst="roundRect">
            <a:avLst/>
          </a:prstGeom>
          <a:solidFill>
            <a:srgbClr val="47AEC6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[Fan13]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035980" y="5659679"/>
            <a:ext cx="943428" cy="406400"/>
          </a:xfrm>
          <a:prstGeom prst="roundRect">
            <a:avLst/>
          </a:prstGeom>
          <a:solidFill>
            <a:srgbClr val="47AEC6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[Zou10]</a:t>
            </a:r>
          </a:p>
        </p:txBody>
      </p:sp>
      <p:cxnSp>
        <p:nvCxnSpPr>
          <p:cNvPr id="31" name="Straight Connector 30"/>
          <p:cNvCxnSpPr>
            <a:stCxn id="13" idx="2"/>
            <a:endCxn id="18" idx="3"/>
          </p:cNvCxnSpPr>
          <p:nvPr/>
        </p:nvCxnSpPr>
        <p:spPr>
          <a:xfrm flipH="1">
            <a:off x="2367152" y="5325617"/>
            <a:ext cx="996095" cy="304716"/>
          </a:xfrm>
          <a:prstGeom prst="line">
            <a:avLst/>
          </a:prstGeom>
          <a:solidFill>
            <a:srgbClr val="47AEC6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2" name="Straight Connector 31"/>
          <p:cNvCxnSpPr>
            <a:stCxn id="18" idx="0"/>
            <a:endCxn id="24" idx="2"/>
          </p:cNvCxnSpPr>
          <p:nvPr/>
        </p:nvCxnSpPr>
        <p:spPr>
          <a:xfrm flipH="1" flipV="1">
            <a:off x="1609989" y="4799725"/>
            <a:ext cx="100704" cy="627408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ounded Rectangle 36"/>
          <p:cNvSpPr/>
          <p:nvPr/>
        </p:nvSpPr>
        <p:spPr>
          <a:xfrm>
            <a:off x="213397" y="1299443"/>
            <a:ext cx="4387008" cy="2348673"/>
          </a:xfrm>
          <a:prstGeom prst="roundRect">
            <a:avLst/>
          </a:prstGeom>
          <a:noFill/>
          <a:ln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ounded Rectangle 37"/>
          <p:cNvSpPr/>
          <p:nvPr/>
        </p:nvSpPr>
        <p:spPr>
          <a:xfrm>
            <a:off x="5622021" y="1207008"/>
            <a:ext cx="3442860" cy="2596109"/>
          </a:xfrm>
          <a:prstGeom prst="roundRect">
            <a:avLst>
              <a:gd name="adj" fmla="val 9380"/>
            </a:avLst>
          </a:prstGeom>
          <a:noFill/>
          <a:ln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/>
          <p:cNvCxnSpPr>
            <a:stCxn id="16" idx="3"/>
            <a:endCxn id="21" idx="1"/>
          </p:cNvCxnSpPr>
          <p:nvPr/>
        </p:nvCxnSpPr>
        <p:spPr>
          <a:xfrm>
            <a:off x="1710264" y="1653101"/>
            <a:ext cx="688288" cy="16191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16" idx="2"/>
            <a:endCxn id="11" idx="0"/>
          </p:cNvCxnSpPr>
          <p:nvPr/>
        </p:nvCxnSpPr>
        <p:spPr>
          <a:xfrm flipH="1">
            <a:off x="966971" y="1856301"/>
            <a:ext cx="104665" cy="64480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11" idx="3"/>
            <a:endCxn id="12" idx="1"/>
          </p:cNvCxnSpPr>
          <p:nvPr/>
        </p:nvCxnSpPr>
        <p:spPr>
          <a:xfrm flipV="1">
            <a:off x="1512166" y="2319760"/>
            <a:ext cx="1836250" cy="384541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16" idx="2"/>
            <a:endCxn id="7" idx="1"/>
          </p:cNvCxnSpPr>
          <p:nvPr/>
        </p:nvCxnSpPr>
        <p:spPr>
          <a:xfrm>
            <a:off x="1071636" y="1856301"/>
            <a:ext cx="2259785" cy="1289601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12" idx="2"/>
            <a:endCxn id="7" idx="0"/>
          </p:cNvCxnSpPr>
          <p:nvPr/>
        </p:nvCxnSpPr>
        <p:spPr>
          <a:xfrm flipH="1">
            <a:off x="3803135" y="2522960"/>
            <a:ext cx="16995" cy="419742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11" idx="3"/>
            <a:endCxn id="7" idx="1"/>
          </p:cNvCxnSpPr>
          <p:nvPr/>
        </p:nvCxnSpPr>
        <p:spPr>
          <a:xfrm>
            <a:off x="1512166" y="2704301"/>
            <a:ext cx="1819255" cy="441601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28" idx="0"/>
            <a:endCxn id="7" idx="2"/>
          </p:cNvCxnSpPr>
          <p:nvPr/>
        </p:nvCxnSpPr>
        <p:spPr>
          <a:xfrm flipH="1" flipV="1">
            <a:off x="3803135" y="3349102"/>
            <a:ext cx="610343" cy="692571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>
            <a:stCxn id="11" idx="0"/>
            <a:endCxn id="21" idx="2"/>
          </p:cNvCxnSpPr>
          <p:nvPr/>
        </p:nvCxnSpPr>
        <p:spPr>
          <a:xfrm flipV="1">
            <a:off x="966971" y="1872492"/>
            <a:ext cx="2121918" cy="628609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>
            <a:stCxn id="16" idx="2"/>
            <a:endCxn id="9" idx="0"/>
          </p:cNvCxnSpPr>
          <p:nvPr/>
        </p:nvCxnSpPr>
        <p:spPr>
          <a:xfrm>
            <a:off x="1071636" y="1856301"/>
            <a:ext cx="1021616" cy="1296362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>
            <a:stCxn id="12" idx="1"/>
            <a:endCxn id="9" idx="0"/>
          </p:cNvCxnSpPr>
          <p:nvPr/>
        </p:nvCxnSpPr>
        <p:spPr>
          <a:xfrm flipH="1">
            <a:off x="2093252" y="2319760"/>
            <a:ext cx="1255164" cy="832903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sp>
        <p:nvSpPr>
          <p:cNvPr id="139" name="TextBox 138"/>
          <p:cNvSpPr txBox="1"/>
          <p:nvPr/>
        </p:nvSpPr>
        <p:spPr>
          <a:xfrm>
            <a:off x="645109" y="985490"/>
            <a:ext cx="3332305" cy="299607"/>
          </a:xfrm>
          <a:prstGeom prst="rect">
            <a:avLst/>
          </a:prstGeom>
          <a:solidFill>
            <a:schemeClr val="accent5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r">
              <a:defRPr sz="32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sz="1800" dirty="0"/>
              <a:t>Exploratory graph analytics</a:t>
            </a:r>
          </a:p>
        </p:txBody>
      </p:sp>
      <p:cxnSp>
        <p:nvCxnSpPr>
          <p:cNvPr id="149" name="Straight Connector 148"/>
          <p:cNvCxnSpPr>
            <a:stCxn id="29" idx="0"/>
            <a:endCxn id="27" idx="2"/>
          </p:cNvCxnSpPr>
          <p:nvPr/>
        </p:nvCxnSpPr>
        <p:spPr>
          <a:xfrm flipV="1">
            <a:off x="4507694" y="5325617"/>
            <a:ext cx="557243" cy="334062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/>
          <p:cNvSpPr txBox="1"/>
          <p:nvPr/>
        </p:nvSpPr>
        <p:spPr>
          <a:xfrm>
            <a:off x="1647103" y="6122254"/>
            <a:ext cx="3332305" cy="299607"/>
          </a:xfrm>
          <a:prstGeom prst="rect">
            <a:avLst/>
          </a:prstGeom>
          <a:solidFill>
            <a:srgbClr val="47AEC6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r">
              <a:defRPr sz="32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sz="1800" dirty="0" smtClean="0"/>
              <a:t>Refinement of query results </a:t>
            </a:r>
            <a:endParaRPr lang="en-US" sz="1800" dirty="0"/>
          </a:p>
        </p:txBody>
      </p:sp>
      <p:cxnSp>
        <p:nvCxnSpPr>
          <p:cNvPr id="153" name="Straight Connector 152"/>
          <p:cNvCxnSpPr>
            <a:stCxn id="23" idx="0"/>
            <a:endCxn id="17" idx="2"/>
          </p:cNvCxnSpPr>
          <p:nvPr/>
        </p:nvCxnSpPr>
        <p:spPr>
          <a:xfrm flipV="1">
            <a:off x="8216045" y="2942702"/>
            <a:ext cx="150092" cy="346285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>
            <a:stCxn id="20" idx="3"/>
            <a:endCxn id="14" idx="1"/>
          </p:cNvCxnSpPr>
          <p:nvPr/>
        </p:nvCxnSpPr>
        <p:spPr>
          <a:xfrm>
            <a:off x="7201223" y="1676952"/>
            <a:ext cx="426997" cy="319523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>
            <a:stCxn id="23" idx="1"/>
            <a:endCxn id="15" idx="3"/>
          </p:cNvCxnSpPr>
          <p:nvPr/>
        </p:nvCxnSpPr>
        <p:spPr>
          <a:xfrm flipH="1" flipV="1">
            <a:off x="7071746" y="3203224"/>
            <a:ext cx="483899" cy="288963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TextBox 166"/>
          <p:cNvSpPr txBox="1"/>
          <p:nvPr/>
        </p:nvSpPr>
        <p:spPr>
          <a:xfrm>
            <a:off x="6103787" y="3794597"/>
            <a:ext cx="2549884" cy="27526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r">
              <a:defRPr sz="32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sz="1800" smtClean="0"/>
              <a:t>Focused graph mining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55029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Tutorial outline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grpSp>
        <p:nvGrpSpPr>
          <p:cNvPr id="28" name="Group 27"/>
          <p:cNvGrpSpPr/>
          <p:nvPr/>
        </p:nvGrpSpPr>
        <p:grpSpPr>
          <a:xfrm>
            <a:off x="471711" y="2261944"/>
            <a:ext cx="8192429" cy="796038"/>
            <a:chOff x="464570" y="1912353"/>
            <a:chExt cx="8192429" cy="796038"/>
          </a:xfrm>
        </p:grpSpPr>
        <p:sp>
          <p:nvSpPr>
            <p:cNvPr id="6" name="Rounded Rectangle 5"/>
            <p:cNvSpPr/>
            <p:nvPr/>
          </p:nvSpPr>
          <p:spPr>
            <a:xfrm>
              <a:off x="464570" y="1912353"/>
              <a:ext cx="8192429" cy="796038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3200" dirty="0" smtClean="0"/>
                <a:t>Exploratory Graph Analysis (20 min)</a:t>
              </a:r>
              <a:endParaRPr lang="en-US" sz="3200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2331" y="1990251"/>
              <a:ext cx="860760" cy="64024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30" name="Group 29"/>
          <p:cNvGrpSpPr/>
          <p:nvPr/>
        </p:nvGrpSpPr>
        <p:grpSpPr>
          <a:xfrm>
            <a:off x="471710" y="4039186"/>
            <a:ext cx="8192429" cy="820015"/>
            <a:chOff x="464569" y="3689595"/>
            <a:chExt cx="8192429" cy="820015"/>
          </a:xfrm>
        </p:grpSpPr>
        <p:sp>
          <p:nvSpPr>
            <p:cNvPr id="7" name="Rounded Rectangle 6"/>
            <p:cNvSpPr/>
            <p:nvPr/>
          </p:nvSpPr>
          <p:spPr>
            <a:xfrm>
              <a:off x="464569" y="3689595"/>
              <a:ext cx="8192429" cy="820015"/>
            </a:xfrm>
            <a:prstGeom prst="roundRect">
              <a:avLst/>
            </a:prstGeom>
            <a:solidFill>
              <a:srgbClr val="47AEC6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3200" dirty="0" smtClean="0"/>
                <a:t>Refinement of Query Results (20 min)</a:t>
              </a:r>
              <a:endParaRPr lang="en-US" sz="3200" dirty="0"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2330" y="3770853"/>
              <a:ext cx="860761" cy="64242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29" name="Group 28"/>
          <p:cNvGrpSpPr/>
          <p:nvPr/>
        </p:nvGrpSpPr>
        <p:grpSpPr>
          <a:xfrm>
            <a:off x="471710" y="3147236"/>
            <a:ext cx="8192429" cy="808463"/>
            <a:chOff x="464569" y="2797645"/>
            <a:chExt cx="8192429" cy="808463"/>
          </a:xfrm>
        </p:grpSpPr>
        <p:sp>
          <p:nvSpPr>
            <p:cNvPr id="8" name="Rounded Rectangle 7"/>
            <p:cNvSpPr/>
            <p:nvPr/>
          </p:nvSpPr>
          <p:spPr>
            <a:xfrm>
              <a:off x="464569" y="2797645"/>
              <a:ext cx="8192429" cy="808463"/>
            </a:xfrm>
            <a:prstGeom prst="roundRect">
              <a:avLst/>
            </a:prstGeom>
            <a:solidFill>
              <a:srgbClr val="00B0F0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3200" dirty="0" smtClean="0"/>
                <a:t>Focused Graph Mining (20 min)</a:t>
              </a:r>
              <a:endParaRPr lang="en-US" sz="3200" dirty="0"/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2330" y="2881132"/>
              <a:ext cx="860761" cy="645571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471714" y="1107793"/>
            <a:ext cx="8192429" cy="68709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Background (</a:t>
            </a:r>
            <a:r>
              <a:rPr lang="en-US" sz="2800" dirty="0"/>
              <a:t>5</a:t>
            </a:r>
            <a:r>
              <a:rPr lang="en-US" sz="2800" dirty="0" smtClean="0"/>
              <a:t> min) </a:t>
            </a:r>
          </a:p>
          <a:p>
            <a:pPr algn="ctr"/>
            <a:r>
              <a:rPr lang="en-US" dirty="0" smtClean="0"/>
              <a:t>Graph models, subgraph isomorphism, subgraph mining, graph clustering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471712" y="5326258"/>
            <a:ext cx="8192429" cy="750793"/>
            <a:chOff x="464568" y="5594498"/>
            <a:chExt cx="8192429" cy="750793"/>
          </a:xfrm>
        </p:grpSpPr>
        <p:sp>
          <p:nvSpPr>
            <p:cNvPr id="22" name="Rounded Rectangle 21"/>
            <p:cNvSpPr/>
            <p:nvPr/>
          </p:nvSpPr>
          <p:spPr>
            <a:xfrm>
              <a:off x="464568" y="5594498"/>
              <a:ext cx="8192429" cy="750793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indent="6350" algn="ctr"/>
              <a:r>
                <a:rPr lang="en-US" sz="2800" dirty="0" smtClean="0"/>
                <a:t>Challenges </a:t>
              </a:r>
              <a:r>
                <a:rPr lang="en-US" sz="2800" smtClean="0"/>
                <a:t>and discussion</a:t>
              </a:r>
              <a:endParaRPr lang="en-US" dirty="0" smtClean="0"/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2330" y="5641787"/>
              <a:ext cx="879800" cy="642254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55753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are here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grpSp>
        <p:nvGrpSpPr>
          <p:cNvPr id="28" name="Group 27"/>
          <p:cNvGrpSpPr/>
          <p:nvPr/>
        </p:nvGrpSpPr>
        <p:grpSpPr>
          <a:xfrm>
            <a:off x="471711" y="2261944"/>
            <a:ext cx="8192429" cy="796038"/>
            <a:chOff x="464570" y="1912353"/>
            <a:chExt cx="8192429" cy="796038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6" name="Rounded Rectangle 5"/>
            <p:cNvSpPr/>
            <p:nvPr/>
          </p:nvSpPr>
          <p:spPr>
            <a:xfrm>
              <a:off x="464570" y="1912353"/>
              <a:ext cx="8192429" cy="796038"/>
            </a:xfrm>
            <a:prstGeom prst="roundRect">
              <a:avLst/>
            </a:pr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3200" dirty="0" smtClean="0"/>
                <a:t>Exploratory Graph Analysis (20 min)</a:t>
              </a:r>
              <a:endParaRPr lang="en-US" sz="3200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screen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2331" y="1990251"/>
              <a:ext cx="860760" cy="640242"/>
            </a:xfrm>
            <a:prstGeom prst="roundRect">
              <a:avLst>
                <a:gd name="adj" fmla="val 16667"/>
              </a:avLst>
            </a:pr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</p:pic>
      </p:grpSp>
      <p:grpSp>
        <p:nvGrpSpPr>
          <p:cNvPr id="30" name="Group 29"/>
          <p:cNvGrpSpPr/>
          <p:nvPr/>
        </p:nvGrpSpPr>
        <p:grpSpPr>
          <a:xfrm>
            <a:off x="471710" y="4039186"/>
            <a:ext cx="8192429" cy="820015"/>
            <a:chOff x="464569" y="3689595"/>
            <a:chExt cx="8192429" cy="820015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7" name="Rounded Rectangle 6"/>
            <p:cNvSpPr/>
            <p:nvPr/>
          </p:nvSpPr>
          <p:spPr>
            <a:xfrm>
              <a:off x="464569" y="3689595"/>
              <a:ext cx="8192429" cy="820015"/>
            </a:xfrm>
            <a:prstGeom prst="roundRect">
              <a:avLst/>
            </a:pr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3200" dirty="0" smtClean="0"/>
                <a:t>Refinement of Query Results (20 min)</a:t>
              </a:r>
              <a:endParaRPr lang="en-US" sz="3200" dirty="0"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4" cstate="screen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2330" y="3770853"/>
              <a:ext cx="860761" cy="642425"/>
            </a:xfrm>
            <a:prstGeom prst="roundRect">
              <a:avLst>
                <a:gd name="adj" fmla="val 16667"/>
              </a:avLst>
            </a:pr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</p:pic>
      </p:grpSp>
      <p:grpSp>
        <p:nvGrpSpPr>
          <p:cNvPr id="29" name="Group 28"/>
          <p:cNvGrpSpPr/>
          <p:nvPr/>
        </p:nvGrpSpPr>
        <p:grpSpPr>
          <a:xfrm>
            <a:off x="471710" y="3147236"/>
            <a:ext cx="8192429" cy="808463"/>
            <a:chOff x="464569" y="2797645"/>
            <a:chExt cx="8192429" cy="80846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8" name="Rounded Rectangle 7"/>
            <p:cNvSpPr/>
            <p:nvPr/>
          </p:nvSpPr>
          <p:spPr>
            <a:xfrm>
              <a:off x="464569" y="2797645"/>
              <a:ext cx="8192429" cy="808463"/>
            </a:xfrm>
            <a:prstGeom prst="roundRect">
              <a:avLst/>
            </a:pr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3200" dirty="0" smtClean="0"/>
                <a:t>Focused Graph Mining (20 min)</a:t>
              </a:r>
              <a:endParaRPr lang="en-US" sz="3200" dirty="0"/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 cstate="screen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2330" y="2881132"/>
              <a:ext cx="860761" cy="645571"/>
            </a:xfrm>
            <a:prstGeom prst="roundRect">
              <a:avLst>
                <a:gd name="adj" fmla="val 16667"/>
              </a:avLst>
            </a:pr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</p:pic>
      </p:grp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471714" y="1107793"/>
            <a:ext cx="8192429" cy="68709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Background (</a:t>
            </a:r>
            <a:r>
              <a:rPr lang="en-US" sz="2800" dirty="0"/>
              <a:t>5</a:t>
            </a:r>
            <a:r>
              <a:rPr lang="en-US" sz="2800" dirty="0" smtClean="0"/>
              <a:t> min) </a:t>
            </a:r>
          </a:p>
          <a:p>
            <a:pPr algn="ctr"/>
            <a:r>
              <a:rPr lang="en-US" dirty="0" smtClean="0"/>
              <a:t>Graph models, subgraph isomorphism, subgraph mining, graph clustering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471712" y="5326258"/>
            <a:ext cx="8192429" cy="750793"/>
            <a:chOff x="464568" y="5594498"/>
            <a:chExt cx="8192429" cy="750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22" name="Rounded Rectangle 21"/>
            <p:cNvSpPr/>
            <p:nvPr/>
          </p:nvSpPr>
          <p:spPr>
            <a:xfrm>
              <a:off x="464568" y="5594498"/>
              <a:ext cx="8192429" cy="750793"/>
            </a:xfrm>
            <a:prstGeom prst="roundRect">
              <a:avLst/>
            </a:pr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indent="6350" algn="ctr"/>
              <a:r>
                <a:rPr lang="en-US" sz="2800" dirty="0" smtClean="0"/>
                <a:t>Challenges </a:t>
              </a:r>
              <a:r>
                <a:rPr lang="en-US" sz="2800" smtClean="0"/>
                <a:t>and discussion</a:t>
              </a:r>
              <a:endParaRPr lang="en-US" dirty="0" smtClean="0"/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6" cstate="screen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2330" y="5641787"/>
              <a:ext cx="879800" cy="642254"/>
            </a:xfrm>
            <a:prstGeom prst="roundRect">
              <a:avLst>
                <a:gd name="adj" fmla="val 16667"/>
              </a:avLst>
            </a:pr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</p:pic>
      </p:grpSp>
    </p:spTree>
    <p:extLst>
      <p:ext uri="{BB962C8B-B14F-4D97-AF65-F5344CB8AC3E}">
        <p14:creationId xmlns:p14="http://schemas.microsoft.com/office/powerpoint/2010/main" val="26334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Arrow Connector 19"/>
          <p:cNvCxnSpPr>
            <a:stCxn id="11" idx="7"/>
            <a:endCxn id="8" idx="3"/>
          </p:cNvCxnSpPr>
          <p:nvPr/>
        </p:nvCxnSpPr>
        <p:spPr>
          <a:xfrm flipV="1">
            <a:off x="821031" y="3143654"/>
            <a:ext cx="969616" cy="751366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8" idx="1"/>
            <a:endCxn id="9" idx="5"/>
          </p:cNvCxnSpPr>
          <p:nvPr/>
        </p:nvCxnSpPr>
        <p:spPr>
          <a:xfrm flipH="1" flipV="1">
            <a:off x="877398" y="1641484"/>
            <a:ext cx="913249" cy="1263025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9" idx="6"/>
            <a:endCxn id="10" idx="2"/>
          </p:cNvCxnSpPr>
          <p:nvPr/>
        </p:nvCxnSpPr>
        <p:spPr>
          <a:xfrm>
            <a:off x="926927" y="1521912"/>
            <a:ext cx="1515648" cy="294362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8" idx="5"/>
            <a:endCxn id="12" idx="1"/>
          </p:cNvCxnSpPr>
          <p:nvPr/>
        </p:nvCxnSpPr>
        <p:spPr>
          <a:xfrm>
            <a:off x="2029792" y="3143654"/>
            <a:ext cx="1013458" cy="1213325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8" idx="7"/>
            <a:endCxn id="10" idx="3"/>
          </p:cNvCxnSpPr>
          <p:nvPr/>
        </p:nvCxnSpPr>
        <p:spPr>
          <a:xfrm flipV="1">
            <a:off x="2029792" y="1935846"/>
            <a:ext cx="462312" cy="968663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8" idx="6"/>
            <a:endCxn id="14" idx="2"/>
          </p:cNvCxnSpPr>
          <p:nvPr/>
        </p:nvCxnSpPr>
        <p:spPr>
          <a:xfrm>
            <a:off x="2079321" y="3024082"/>
            <a:ext cx="1252603" cy="0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10" idx="5"/>
            <a:endCxn id="14" idx="1"/>
          </p:cNvCxnSpPr>
          <p:nvPr/>
        </p:nvCxnSpPr>
        <p:spPr>
          <a:xfrm>
            <a:off x="2731249" y="1935846"/>
            <a:ext cx="650204" cy="968663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12" idx="3"/>
            <a:endCxn id="13" idx="7"/>
          </p:cNvCxnSpPr>
          <p:nvPr/>
        </p:nvCxnSpPr>
        <p:spPr>
          <a:xfrm flipH="1">
            <a:off x="2180104" y="4596124"/>
            <a:ext cx="863146" cy="668038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 flipV="1">
            <a:off x="877398" y="1650283"/>
            <a:ext cx="913249" cy="1263025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 flipV="1">
            <a:off x="926927" y="1530711"/>
            <a:ext cx="1515648" cy="294362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V="1">
            <a:off x="2029792" y="1944645"/>
            <a:ext cx="462312" cy="971409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H="1" flipV="1">
            <a:off x="2731249" y="1944645"/>
            <a:ext cx="650204" cy="968663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2079321" y="3032881"/>
            <a:ext cx="125260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12" idx="1"/>
            <a:endCxn id="8" idx="5"/>
          </p:cNvCxnSpPr>
          <p:nvPr/>
        </p:nvCxnSpPr>
        <p:spPr>
          <a:xfrm flipH="1" flipV="1">
            <a:off x="2029792" y="3143654"/>
            <a:ext cx="1013458" cy="1213325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>
            <a:stCxn id="13" idx="7"/>
            <a:endCxn id="12" idx="3"/>
          </p:cNvCxnSpPr>
          <p:nvPr/>
        </p:nvCxnSpPr>
        <p:spPr>
          <a:xfrm flipV="1">
            <a:off x="2180104" y="4596124"/>
            <a:ext cx="863146" cy="668038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>
            <a:stCxn id="8" idx="3"/>
            <a:endCxn id="11" idx="7"/>
          </p:cNvCxnSpPr>
          <p:nvPr/>
        </p:nvCxnSpPr>
        <p:spPr>
          <a:xfrm flipH="1">
            <a:off x="821031" y="3143654"/>
            <a:ext cx="969616" cy="75136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52243"/>
            <a:ext cx="7571580" cy="1002632"/>
          </a:xfrm>
        </p:spPr>
        <p:txBody>
          <a:bodyPr/>
          <a:lstStyle/>
          <a:p>
            <a:r>
              <a:rPr lang="en-US" dirty="0" smtClean="0"/>
              <a:t>Graphs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88724" y="1352810"/>
            <a:ext cx="338203" cy="338203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442575" y="1647172"/>
            <a:ext cx="338203" cy="338203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32357" y="3845491"/>
            <a:ext cx="338203" cy="338203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993721" y="4307450"/>
            <a:ext cx="338203" cy="338203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891430" y="5214633"/>
            <a:ext cx="338203" cy="338203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331924" y="2854980"/>
            <a:ext cx="338203" cy="338203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311034" y="1828798"/>
            <a:ext cx="11022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Vertices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6413325" y="1828798"/>
            <a:ext cx="11022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Edges</a:t>
            </a:r>
            <a:endParaRPr lang="en-US" sz="2000" dirty="0"/>
          </a:p>
        </p:txBody>
      </p:sp>
      <p:cxnSp>
        <p:nvCxnSpPr>
          <p:cNvPr id="42" name="Straight Arrow Connector 41"/>
          <p:cNvCxnSpPr/>
          <p:nvPr/>
        </p:nvCxnSpPr>
        <p:spPr>
          <a:xfrm flipV="1">
            <a:off x="5958112" y="1647172"/>
            <a:ext cx="302443" cy="2489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H="1" flipV="1">
            <a:off x="6653242" y="1644241"/>
            <a:ext cx="173441" cy="2518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7281896" y="1890226"/>
            <a:ext cx="1102291" cy="58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Labeling function</a:t>
            </a:r>
            <a:endParaRPr lang="en-US" sz="2000" dirty="0"/>
          </a:p>
        </p:txBody>
      </p:sp>
      <p:cxnSp>
        <p:nvCxnSpPr>
          <p:cNvPr id="51" name="Straight Arrow Connector 50"/>
          <p:cNvCxnSpPr/>
          <p:nvPr/>
        </p:nvCxnSpPr>
        <p:spPr>
          <a:xfrm flipH="1" flipV="1">
            <a:off x="7016789" y="1691013"/>
            <a:ext cx="678466" cy="2377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7214618" y="2535969"/>
                <a:ext cx="12451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𝑙</m:t>
                      </m:r>
                      <m:r>
                        <a:rPr lang="en-US" b="0" i="1" smtClean="0">
                          <a:latin typeface="Cambria Math" charset="0"/>
                        </a:rPr>
                        <m:t>:</m:t>
                      </m:r>
                      <m:r>
                        <a:rPr lang="en-US" b="0" i="1" smtClean="0">
                          <a:latin typeface="Cambria Math" charset="0"/>
                        </a:rPr>
                        <m:t>𝑉</m:t>
                      </m:r>
                      <m:r>
                        <a:rPr lang="en-US" b="0" i="1" smtClean="0">
                          <a:latin typeface="Cambria Math" charset="0"/>
                        </a:rPr>
                        <m:t>∪</m:t>
                      </m:r>
                      <m:r>
                        <a:rPr lang="en-US" b="0" i="1" smtClean="0">
                          <a:latin typeface="Cambria Math" charset="0"/>
                        </a:rPr>
                        <m:t>𝐸</m:t>
                      </m:r>
                      <m:r>
                        <a:rPr lang="en-US" b="0" i="1" smtClean="0">
                          <a:latin typeface="Cambria Math" charset="0"/>
                        </a:rPr>
                        <m:t>→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charset="0"/>
                        </a:rPr>
                        <m:t>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4618" y="2535969"/>
                <a:ext cx="1245149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4412" r="-3431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/>
          <p:cNvSpPr/>
          <p:nvPr/>
        </p:nvSpPr>
        <p:spPr>
          <a:xfrm>
            <a:off x="1741118" y="2854980"/>
            <a:ext cx="338203" cy="338203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5" name="Group 74"/>
          <p:cNvGrpSpPr/>
          <p:nvPr/>
        </p:nvGrpSpPr>
        <p:grpSpPr>
          <a:xfrm>
            <a:off x="1063374" y="1345177"/>
            <a:ext cx="2240673" cy="3666667"/>
            <a:chOff x="1063374" y="1345177"/>
            <a:chExt cx="2240673" cy="3666667"/>
          </a:xfrm>
        </p:grpSpPr>
        <p:sp>
          <p:nvSpPr>
            <p:cNvPr id="58" name="TextBox 57"/>
            <p:cNvSpPr txBox="1"/>
            <p:nvPr/>
          </p:nvSpPr>
          <p:spPr>
            <a:xfrm>
              <a:off x="1576795" y="1345177"/>
              <a:ext cx="2952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063374" y="3196318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460164" y="2723250"/>
              <a:ext cx="2952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2611676" y="3569544"/>
              <a:ext cx="2824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369868" y="2157403"/>
              <a:ext cx="2952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3021597" y="2072766"/>
              <a:ext cx="2824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2332694" y="4642512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976624" y="2218246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</p:grpSp>
      <p:sp>
        <p:nvSpPr>
          <p:cNvPr id="70" name="TextBox 69"/>
          <p:cNvSpPr txBox="1"/>
          <p:nvPr/>
        </p:nvSpPr>
        <p:spPr>
          <a:xfrm>
            <a:off x="5052909" y="3588127"/>
            <a:ext cx="3596385" cy="224676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Undirected Graphs 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Co-authorship, Roads, Biological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Directed graphs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1600" dirty="0" smtClean="0"/>
              <a:t>Follows, </a:t>
            </a:r>
            <a:r>
              <a:rPr lang="is-IS" sz="1600" dirty="0" smtClean="0"/>
              <a:t>…</a:t>
            </a:r>
            <a:r>
              <a:rPr lang="en-US" dirty="0" smtClean="0"/>
              <a:t> 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Labeled Graphs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1600" dirty="0" smtClean="0"/>
              <a:t>Knowledge graphs, </a:t>
            </a:r>
            <a:r>
              <a:rPr lang="is-IS" sz="1600" dirty="0" smtClean="0"/>
              <a:t>…</a:t>
            </a:r>
            <a:endParaRPr lang="en-US" sz="1600" dirty="0" smtClean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Probabilistic graphs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1600" dirty="0" smtClean="0"/>
              <a:t>Causal graphs</a:t>
            </a:r>
            <a:endParaRPr lang="en-US" sz="1600" dirty="0"/>
          </a:p>
        </p:txBody>
      </p:sp>
      <p:sp>
        <p:nvSpPr>
          <p:cNvPr id="73" name="TextBox 72"/>
          <p:cNvSpPr txBox="1"/>
          <p:nvPr/>
        </p:nvSpPr>
        <p:spPr>
          <a:xfrm>
            <a:off x="5311035" y="1185202"/>
            <a:ext cx="16807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G = (V, E</a:t>
            </a:r>
            <a:r>
              <a:rPr lang="en-US" sz="3200" dirty="0"/>
              <a:t>)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311034" y="1185766"/>
            <a:ext cx="2082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G = (V, </a:t>
            </a:r>
            <a:r>
              <a:rPr lang="en-US" sz="3200" dirty="0" err="1" smtClean="0"/>
              <a:t>E,p</a:t>
            </a:r>
            <a:r>
              <a:rPr lang="en-US" sz="3200" dirty="0" smtClean="0"/>
              <a:t>)</a:t>
            </a:r>
            <a:endParaRPr lang="en-US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5311035" y="1186581"/>
            <a:ext cx="19708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G = (V, E, l)</a:t>
            </a:r>
            <a:endParaRPr lang="en-US" sz="3200" dirty="0"/>
          </a:p>
        </p:txBody>
      </p:sp>
      <p:sp>
        <p:nvSpPr>
          <p:cNvPr id="76" name="TextBox 75"/>
          <p:cNvSpPr txBox="1"/>
          <p:nvPr/>
        </p:nvSpPr>
        <p:spPr>
          <a:xfrm>
            <a:off x="7281896" y="1890991"/>
            <a:ext cx="13673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Probability function</a:t>
            </a:r>
            <a:endParaRPr lang="en-US" sz="2000" dirty="0"/>
          </a:p>
        </p:txBody>
      </p:sp>
      <p:grpSp>
        <p:nvGrpSpPr>
          <p:cNvPr id="77" name="Group 76"/>
          <p:cNvGrpSpPr/>
          <p:nvPr/>
        </p:nvGrpSpPr>
        <p:grpSpPr>
          <a:xfrm>
            <a:off x="973764" y="1342991"/>
            <a:ext cx="2524245" cy="3660828"/>
            <a:chOff x="973764" y="1345177"/>
            <a:chExt cx="2524245" cy="3660828"/>
          </a:xfrm>
        </p:grpSpPr>
        <p:sp>
          <p:nvSpPr>
            <p:cNvPr id="78" name="TextBox 77"/>
            <p:cNvSpPr txBox="1"/>
            <p:nvPr/>
          </p:nvSpPr>
          <p:spPr>
            <a:xfrm>
              <a:off x="1576795" y="1345177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0.1</a:t>
              </a:r>
              <a:endParaRPr lang="en-US" dirty="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973764" y="3167472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0.3</a:t>
              </a:r>
              <a:endParaRPr lang="en-US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2460164" y="2723250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0.5</a:t>
              </a:r>
              <a:endParaRPr lang="en-US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2611676" y="3569544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0.6</a:t>
              </a:r>
              <a:endParaRPr lang="en-US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1268647" y="2032837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0.9</a:t>
              </a:r>
              <a:endParaRPr lang="en-US" dirty="0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3021597" y="2072766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0.2</a:t>
              </a:r>
              <a:endParaRPr lang="en-US" dirty="0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2204369" y="4636673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0.8</a:t>
              </a:r>
              <a:endParaRPr lang="en-US" dirty="0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1771960" y="2217503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0.2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9185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42092"/>
                                      </p:to>
                                    </p:animClr>
                                    <p:set>
                                      <p:cBhvr>
                                        <p:cTn id="94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1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98" dur="1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1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AAAAA"/>
                                      </p:to>
                                    </p:animClr>
                                    <p:set>
                                      <p:cBhvr>
                                        <p:cTn id="102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/>
      <p:bldP spid="18" grpId="0"/>
      <p:bldP spid="50" grpId="0"/>
      <p:bldP spid="50" grpId="1"/>
      <p:bldP spid="54" grpId="0"/>
      <p:bldP spid="54" grpId="1"/>
      <p:bldP spid="8" grpId="0" animBg="1"/>
      <p:bldP spid="70" grpId="0" uiExpand="1" build="allAtOnce" animBg="1"/>
      <p:bldP spid="73" grpId="0"/>
      <p:bldP spid="74" grpId="1"/>
      <p:bldP spid="15" grpId="0"/>
      <p:bldP spid="15" grpId="1"/>
      <p:bldP spid="7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52243"/>
            <a:ext cx="7571580" cy="1002632"/>
          </a:xfrm>
        </p:spPr>
        <p:txBody>
          <a:bodyPr/>
          <a:lstStyle/>
          <a:p>
            <a:r>
              <a:rPr lang="en-US" dirty="0" smtClean="0"/>
              <a:t>Graph databases (set of graphs)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18</a:t>
            </a:fld>
            <a:endParaRPr lang="en-US"/>
          </a:p>
        </p:txBody>
      </p:sp>
      <p:grpSp>
        <p:nvGrpSpPr>
          <p:cNvPr id="206" name="Group 205"/>
          <p:cNvGrpSpPr/>
          <p:nvPr/>
        </p:nvGrpSpPr>
        <p:grpSpPr>
          <a:xfrm>
            <a:off x="532357" y="1345177"/>
            <a:ext cx="2196508" cy="2733159"/>
            <a:chOff x="532357" y="1345177"/>
            <a:chExt cx="3137770" cy="3904390"/>
          </a:xfrm>
        </p:grpSpPr>
        <p:sp>
          <p:nvSpPr>
            <p:cNvPr id="63" name="Oval 62"/>
            <p:cNvSpPr/>
            <p:nvPr/>
          </p:nvSpPr>
          <p:spPr>
            <a:xfrm>
              <a:off x="588724" y="1352810"/>
              <a:ext cx="338203" cy="338203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65" name="Oval 64"/>
            <p:cNvSpPr/>
            <p:nvPr/>
          </p:nvSpPr>
          <p:spPr>
            <a:xfrm>
              <a:off x="2442575" y="1647172"/>
              <a:ext cx="338203" cy="338203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72" name="Oval 71"/>
            <p:cNvSpPr/>
            <p:nvPr/>
          </p:nvSpPr>
          <p:spPr>
            <a:xfrm>
              <a:off x="532357" y="3845491"/>
              <a:ext cx="338203" cy="338203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86" name="Oval 85"/>
            <p:cNvSpPr/>
            <p:nvPr/>
          </p:nvSpPr>
          <p:spPr>
            <a:xfrm>
              <a:off x="2993721" y="4307450"/>
              <a:ext cx="338203" cy="338203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87" name="Oval 86"/>
            <p:cNvSpPr/>
            <p:nvPr/>
          </p:nvSpPr>
          <p:spPr>
            <a:xfrm>
              <a:off x="1723058" y="4911364"/>
              <a:ext cx="338203" cy="338203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88" name="Oval 87"/>
            <p:cNvSpPr/>
            <p:nvPr/>
          </p:nvSpPr>
          <p:spPr>
            <a:xfrm>
              <a:off x="3331924" y="2854980"/>
              <a:ext cx="338203" cy="338203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cxnSp>
          <p:nvCxnSpPr>
            <p:cNvPr id="89" name="Straight Arrow Connector 88"/>
            <p:cNvCxnSpPr>
              <a:stCxn id="92" idx="7"/>
              <a:endCxn id="89" idx="3"/>
            </p:cNvCxnSpPr>
            <p:nvPr/>
          </p:nvCxnSpPr>
          <p:spPr>
            <a:xfrm flipV="1">
              <a:off x="821031" y="3143654"/>
              <a:ext cx="969616" cy="751366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>
              <a:endCxn id="90" idx="5"/>
            </p:cNvCxnSpPr>
            <p:nvPr/>
          </p:nvCxnSpPr>
          <p:spPr>
            <a:xfrm flipH="1" flipV="1">
              <a:off x="877398" y="1641484"/>
              <a:ext cx="913250" cy="1297961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>
              <a:stCxn id="90" idx="6"/>
            </p:cNvCxnSpPr>
            <p:nvPr/>
          </p:nvCxnSpPr>
          <p:spPr>
            <a:xfrm>
              <a:off x="926927" y="1521912"/>
              <a:ext cx="1515648" cy="329297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>
              <a:stCxn id="89" idx="5"/>
              <a:endCxn id="93" idx="1"/>
            </p:cNvCxnSpPr>
            <p:nvPr/>
          </p:nvCxnSpPr>
          <p:spPr>
            <a:xfrm>
              <a:off x="2029792" y="3143654"/>
              <a:ext cx="1013458" cy="1213325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/>
            <p:cNvCxnSpPr>
              <a:stCxn id="89" idx="7"/>
            </p:cNvCxnSpPr>
            <p:nvPr/>
          </p:nvCxnSpPr>
          <p:spPr>
            <a:xfrm flipV="1">
              <a:off x="2029792" y="1970782"/>
              <a:ext cx="462312" cy="933727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/>
            <p:cNvCxnSpPr/>
            <p:nvPr/>
          </p:nvCxnSpPr>
          <p:spPr>
            <a:xfrm>
              <a:off x="2079321" y="3059017"/>
              <a:ext cx="1252603" cy="0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>
              <a:stCxn id="91" idx="5"/>
              <a:endCxn id="95" idx="1"/>
            </p:cNvCxnSpPr>
            <p:nvPr/>
          </p:nvCxnSpPr>
          <p:spPr>
            <a:xfrm>
              <a:off x="2731249" y="1935846"/>
              <a:ext cx="650204" cy="968663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/>
            <p:cNvCxnSpPr>
              <a:stCxn id="93" idx="3"/>
              <a:endCxn id="94" idx="7"/>
            </p:cNvCxnSpPr>
            <p:nvPr/>
          </p:nvCxnSpPr>
          <p:spPr>
            <a:xfrm flipH="1">
              <a:off x="2011732" y="4596124"/>
              <a:ext cx="1031518" cy="364769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TextBox 96"/>
            <p:cNvSpPr txBox="1"/>
            <p:nvPr/>
          </p:nvSpPr>
          <p:spPr>
            <a:xfrm>
              <a:off x="1576796" y="1345177"/>
              <a:ext cx="369137" cy="3957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smtClean="0"/>
                <a:t>a</a:t>
              </a:r>
              <a:endParaRPr lang="en-US" sz="1200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1063375" y="3196317"/>
              <a:ext cx="378297" cy="3957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b</a:t>
              </a: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2482830" y="2723249"/>
              <a:ext cx="369137" cy="3957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a</a:t>
              </a:r>
              <a:endParaRPr lang="en-US" sz="1200" dirty="0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2611676" y="3569544"/>
              <a:ext cx="357689" cy="3957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</a:p>
          </p:txBody>
        </p:sp>
        <p:sp>
          <p:nvSpPr>
            <p:cNvPr id="101" name="Oval 100"/>
            <p:cNvSpPr/>
            <p:nvPr/>
          </p:nvSpPr>
          <p:spPr>
            <a:xfrm>
              <a:off x="1741118" y="2854980"/>
              <a:ext cx="338203" cy="338203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369868" y="2157403"/>
              <a:ext cx="369137" cy="3957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a</a:t>
              </a:r>
              <a:endParaRPr lang="en-US" sz="1200" dirty="0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3021597" y="2072766"/>
              <a:ext cx="357689" cy="3957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2260948" y="4501858"/>
              <a:ext cx="378297" cy="3957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b</a:t>
              </a:r>
            </a:p>
          </p:txBody>
        </p:sp>
      </p:grpSp>
      <p:grpSp>
        <p:nvGrpSpPr>
          <p:cNvPr id="207" name="Group 206"/>
          <p:cNvGrpSpPr/>
          <p:nvPr/>
        </p:nvGrpSpPr>
        <p:grpSpPr>
          <a:xfrm>
            <a:off x="2802976" y="1345177"/>
            <a:ext cx="1920301" cy="2733159"/>
            <a:chOff x="588724" y="1345177"/>
            <a:chExt cx="2743200" cy="3904390"/>
          </a:xfrm>
        </p:grpSpPr>
        <p:sp>
          <p:nvSpPr>
            <p:cNvPr id="208" name="Oval 207"/>
            <p:cNvSpPr/>
            <p:nvPr/>
          </p:nvSpPr>
          <p:spPr>
            <a:xfrm>
              <a:off x="588724" y="1352810"/>
              <a:ext cx="338203" cy="338203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09" name="Oval 208"/>
            <p:cNvSpPr/>
            <p:nvPr/>
          </p:nvSpPr>
          <p:spPr>
            <a:xfrm>
              <a:off x="2442575" y="1647172"/>
              <a:ext cx="338203" cy="338203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11" name="Oval 210"/>
            <p:cNvSpPr/>
            <p:nvPr/>
          </p:nvSpPr>
          <p:spPr>
            <a:xfrm>
              <a:off x="2993721" y="4307450"/>
              <a:ext cx="338203" cy="338203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12" name="Oval 211"/>
            <p:cNvSpPr/>
            <p:nvPr/>
          </p:nvSpPr>
          <p:spPr>
            <a:xfrm>
              <a:off x="1723058" y="4911364"/>
              <a:ext cx="338203" cy="338203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cxnSp>
          <p:nvCxnSpPr>
            <p:cNvPr id="215" name="Straight Arrow Connector 214"/>
            <p:cNvCxnSpPr/>
            <p:nvPr/>
          </p:nvCxnSpPr>
          <p:spPr>
            <a:xfrm flipH="1" flipV="1">
              <a:off x="877398" y="1641484"/>
              <a:ext cx="913250" cy="1297961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Arrow Connector 215"/>
            <p:cNvCxnSpPr/>
            <p:nvPr/>
          </p:nvCxnSpPr>
          <p:spPr>
            <a:xfrm>
              <a:off x="926927" y="1521912"/>
              <a:ext cx="1515648" cy="329297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Arrow Connector 216"/>
            <p:cNvCxnSpPr/>
            <p:nvPr/>
          </p:nvCxnSpPr>
          <p:spPr>
            <a:xfrm>
              <a:off x="2029792" y="3143654"/>
              <a:ext cx="1013458" cy="1213325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Arrow Connector 217"/>
            <p:cNvCxnSpPr/>
            <p:nvPr/>
          </p:nvCxnSpPr>
          <p:spPr>
            <a:xfrm flipV="1">
              <a:off x="2029792" y="1970782"/>
              <a:ext cx="462312" cy="933727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Arrow Connector 220"/>
            <p:cNvCxnSpPr/>
            <p:nvPr/>
          </p:nvCxnSpPr>
          <p:spPr>
            <a:xfrm flipH="1">
              <a:off x="2011732" y="4596124"/>
              <a:ext cx="1031518" cy="364769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2" name="TextBox 221"/>
            <p:cNvSpPr txBox="1"/>
            <p:nvPr/>
          </p:nvSpPr>
          <p:spPr>
            <a:xfrm>
              <a:off x="1576796" y="1345177"/>
              <a:ext cx="369137" cy="3957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smtClean="0"/>
                <a:t>a</a:t>
              </a:r>
              <a:endParaRPr lang="en-US" sz="1200"/>
            </a:p>
          </p:txBody>
        </p:sp>
        <p:sp>
          <p:nvSpPr>
            <p:cNvPr id="225" name="TextBox 224"/>
            <p:cNvSpPr txBox="1"/>
            <p:nvPr/>
          </p:nvSpPr>
          <p:spPr>
            <a:xfrm>
              <a:off x="2611675" y="3569544"/>
              <a:ext cx="369137" cy="3957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a</a:t>
              </a:r>
            </a:p>
          </p:txBody>
        </p:sp>
        <p:sp>
          <p:nvSpPr>
            <p:cNvPr id="226" name="Oval 225"/>
            <p:cNvSpPr/>
            <p:nvPr/>
          </p:nvSpPr>
          <p:spPr>
            <a:xfrm>
              <a:off x="1741118" y="2854980"/>
              <a:ext cx="338203" cy="338203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27" name="TextBox 226"/>
            <p:cNvSpPr txBox="1"/>
            <p:nvPr/>
          </p:nvSpPr>
          <p:spPr>
            <a:xfrm>
              <a:off x="1369868" y="2157403"/>
              <a:ext cx="378297" cy="3957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b</a:t>
              </a:r>
            </a:p>
          </p:txBody>
        </p:sp>
        <p:sp>
          <p:nvSpPr>
            <p:cNvPr id="228" name="TextBox 227"/>
            <p:cNvSpPr txBox="1"/>
            <p:nvPr/>
          </p:nvSpPr>
          <p:spPr>
            <a:xfrm>
              <a:off x="2240634" y="2290463"/>
              <a:ext cx="378297" cy="3957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d</a:t>
              </a:r>
            </a:p>
          </p:txBody>
        </p:sp>
        <p:sp>
          <p:nvSpPr>
            <p:cNvPr id="229" name="TextBox 228"/>
            <p:cNvSpPr txBox="1"/>
            <p:nvPr/>
          </p:nvSpPr>
          <p:spPr>
            <a:xfrm>
              <a:off x="2260948" y="4501858"/>
              <a:ext cx="378297" cy="3957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b</a:t>
              </a:r>
            </a:p>
          </p:txBody>
        </p:sp>
      </p:grpSp>
      <p:grpSp>
        <p:nvGrpSpPr>
          <p:cNvPr id="230" name="Group 229"/>
          <p:cNvGrpSpPr/>
          <p:nvPr/>
        </p:nvGrpSpPr>
        <p:grpSpPr>
          <a:xfrm>
            <a:off x="5301064" y="1734028"/>
            <a:ext cx="2306661" cy="1572838"/>
            <a:chOff x="375001" y="1345177"/>
            <a:chExt cx="3295126" cy="2246840"/>
          </a:xfrm>
        </p:grpSpPr>
        <p:sp>
          <p:nvSpPr>
            <p:cNvPr id="231" name="Oval 230"/>
            <p:cNvSpPr/>
            <p:nvPr/>
          </p:nvSpPr>
          <p:spPr>
            <a:xfrm>
              <a:off x="588724" y="1352810"/>
              <a:ext cx="338203" cy="338203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32" name="Oval 231"/>
            <p:cNvSpPr/>
            <p:nvPr/>
          </p:nvSpPr>
          <p:spPr>
            <a:xfrm>
              <a:off x="2442575" y="1647172"/>
              <a:ext cx="338203" cy="338203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33" name="Oval 232"/>
            <p:cNvSpPr/>
            <p:nvPr/>
          </p:nvSpPr>
          <p:spPr>
            <a:xfrm>
              <a:off x="375001" y="3083439"/>
              <a:ext cx="338204" cy="338204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36" name="Oval 235"/>
            <p:cNvSpPr/>
            <p:nvPr/>
          </p:nvSpPr>
          <p:spPr>
            <a:xfrm>
              <a:off x="3331924" y="2854980"/>
              <a:ext cx="338203" cy="338203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cxnSp>
          <p:nvCxnSpPr>
            <p:cNvPr id="237" name="Straight Arrow Connector 236"/>
            <p:cNvCxnSpPr>
              <a:stCxn id="233" idx="7"/>
              <a:endCxn id="249" idx="3"/>
            </p:cNvCxnSpPr>
            <p:nvPr/>
          </p:nvCxnSpPr>
          <p:spPr>
            <a:xfrm>
              <a:off x="663676" y="3132968"/>
              <a:ext cx="1126970" cy="10687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Arrow Connector 238"/>
            <p:cNvCxnSpPr/>
            <p:nvPr/>
          </p:nvCxnSpPr>
          <p:spPr>
            <a:xfrm>
              <a:off x="926927" y="1521912"/>
              <a:ext cx="1515648" cy="329297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Arrow Connector 240"/>
            <p:cNvCxnSpPr/>
            <p:nvPr/>
          </p:nvCxnSpPr>
          <p:spPr>
            <a:xfrm flipV="1">
              <a:off x="2029792" y="1970782"/>
              <a:ext cx="462312" cy="933727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Arrow Connector 241"/>
            <p:cNvCxnSpPr/>
            <p:nvPr/>
          </p:nvCxnSpPr>
          <p:spPr>
            <a:xfrm>
              <a:off x="2079321" y="3059017"/>
              <a:ext cx="1252603" cy="0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Arrow Connector 242"/>
            <p:cNvCxnSpPr/>
            <p:nvPr/>
          </p:nvCxnSpPr>
          <p:spPr>
            <a:xfrm>
              <a:off x="2731249" y="1935846"/>
              <a:ext cx="650204" cy="968663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5" name="TextBox 244"/>
            <p:cNvSpPr txBox="1"/>
            <p:nvPr/>
          </p:nvSpPr>
          <p:spPr>
            <a:xfrm>
              <a:off x="1576796" y="1345177"/>
              <a:ext cx="369137" cy="3957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smtClean="0"/>
                <a:t>a</a:t>
              </a:r>
              <a:endParaRPr lang="en-US" sz="1200"/>
            </a:p>
          </p:txBody>
        </p:sp>
        <p:sp>
          <p:nvSpPr>
            <p:cNvPr id="246" name="TextBox 245"/>
            <p:cNvSpPr txBox="1"/>
            <p:nvPr/>
          </p:nvSpPr>
          <p:spPr>
            <a:xfrm>
              <a:off x="1063375" y="3196317"/>
              <a:ext cx="378297" cy="3957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b</a:t>
              </a:r>
            </a:p>
          </p:txBody>
        </p:sp>
        <p:sp>
          <p:nvSpPr>
            <p:cNvPr id="247" name="TextBox 246"/>
            <p:cNvSpPr txBox="1"/>
            <p:nvPr/>
          </p:nvSpPr>
          <p:spPr>
            <a:xfrm>
              <a:off x="2482830" y="2723249"/>
              <a:ext cx="369137" cy="3957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a</a:t>
              </a:r>
              <a:endParaRPr lang="en-US" sz="1200" dirty="0"/>
            </a:p>
          </p:txBody>
        </p:sp>
        <p:sp>
          <p:nvSpPr>
            <p:cNvPr id="249" name="Oval 248"/>
            <p:cNvSpPr/>
            <p:nvPr/>
          </p:nvSpPr>
          <p:spPr>
            <a:xfrm>
              <a:off x="1741118" y="2854980"/>
              <a:ext cx="338203" cy="338203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51" name="TextBox 250"/>
            <p:cNvSpPr txBox="1"/>
            <p:nvPr/>
          </p:nvSpPr>
          <p:spPr>
            <a:xfrm>
              <a:off x="3021597" y="2072766"/>
              <a:ext cx="357689" cy="3957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c</a:t>
              </a:r>
            </a:p>
          </p:txBody>
        </p:sp>
      </p:grpSp>
      <p:sp>
        <p:nvSpPr>
          <p:cNvPr id="257" name="TextBox 256"/>
          <p:cNvSpPr txBox="1"/>
          <p:nvPr/>
        </p:nvSpPr>
        <p:spPr>
          <a:xfrm>
            <a:off x="1317348" y="4305006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G</a:t>
            </a:r>
            <a:r>
              <a:rPr lang="en-US" baseline="-25000" smtClean="0"/>
              <a:t>1</a:t>
            </a:r>
            <a:endParaRPr lang="en-US"/>
          </a:p>
        </p:txBody>
      </p:sp>
      <p:sp>
        <p:nvSpPr>
          <p:cNvPr id="281" name="TextBox 280"/>
          <p:cNvSpPr txBox="1"/>
          <p:nvPr/>
        </p:nvSpPr>
        <p:spPr>
          <a:xfrm>
            <a:off x="7933063" y="2568970"/>
            <a:ext cx="4683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3200" dirty="0" smtClean="0"/>
              <a:t>…</a:t>
            </a:r>
            <a:endParaRPr lang="en-US" sz="3200" dirty="0"/>
          </a:p>
        </p:txBody>
      </p:sp>
      <p:sp>
        <p:nvSpPr>
          <p:cNvPr id="282" name="TextBox 281"/>
          <p:cNvSpPr txBox="1"/>
          <p:nvPr/>
        </p:nvSpPr>
        <p:spPr>
          <a:xfrm>
            <a:off x="3825971" y="4301581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</a:t>
            </a:r>
            <a:r>
              <a:rPr lang="en-US" baseline="-25000" dirty="0"/>
              <a:t>2</a:t>
            </a:r>
            <a:endParaRPr lang="en-US" dirty="0"/>
          </a:p>
        </p:txBody>
      </p:sp>
      <p:sp>
        <p:nvSpPr>
          <p:cNvPr id="283" name="TextBox 282"/>
          <p:cNvSpPr txBox="1"/>
          <p:nvPr/>
        </p:nvSpPr>
        <p:spPr>
          <a:xfrm>
            <a:off x="6457700" y="4263227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</a:t>
            </a:r>
            <a:r>
              <a:rPr lang="en-US" baseline="-25000" dirty="0"/>
              <a:t>3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4" name="TextBox 283"/>
              <p:cNvSpPr txBox="1"/>
              <p:nvPr/>
            </p:nvSpPr>
            <p:spPr>
              <a:xfrm>
                <a:off x="2299208" y="4802023"/>
                <a:ext cx="483113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𝐷</m:t>
                      </m:r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charset="0"/>
                            </a:rPr>
                            <m:t>, …, 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𝐺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𝑙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</a:rPr>
                        <m:t>:</m:t>
                      </m:r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</a:rPr>
                        <m:t>∪</m:t>
                      </m:r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</a:rPr>
                        <m:t>→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charset="0"/>
                        </a:rPr>
                        <m:t>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4" name="TextBox 2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9208" y="4802023"/>
                <a:ext cx="4831130" cy="276999"/>
              </a:xfrm>
              <a:prstGeom prst="rect">
                <a:avLst/>
              </a:prstGeom>
              <a:blipFill rotWithShape="0">
                <a:blip r:embed="rId2"/>
                <a:stretch>
                  <a:fillRect l="-631" r="-631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5" name="Rounded Rectangle 284"/>
          <p:cNvSpPr/>
          <p:nvPr/>
        </p:nvSpPr>
        <p:spPr>
          <a:xfrm>
            <a:off x="2289281" y="5260564"/>
            <a:ext cx="4947382" cy="9144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Set of small labeled graphs</a:t>
            </a:r>
          </a:p>
          <a:p>
            <a:pPr algn="ctr"/>
            <a:r>
              <a:rPr lang="en-US" sz="1600" dirty="0" smtClean="0"/>
              <a:t>Chemical compounds, Business models, 3D objects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061627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52243"/>
            <a:ext cx="7571580" cy="1002632"/>
          </a:xfrm>
        </p:spPr>
        <p:txBody>
          <a:bodyPr/>
          <a:lstStyle/>
          <a:p>
            <a:r>
              <a:rPr lang="en-US" dirty="0" smtClean="0"/>
              <a:t>Graph Isomorphism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954324" y="1888056"/>
            <a:ext cx="338203" cy="338203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466133" y="2674537"/>
            <a:ext cx="338203" cy="338203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843336" y="3867796"/>
            <a:ext cx="338203" cy="338203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929059" y="3397347"/>
            <a:ext cx="338203" cy="338203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/>
          <p:cNvCxnSpPr>
            <a:stCxn id="11" idx="0"/>
            <a:endCxn id="8" idx="4"/>
          </p:cNvCxnSpPr>
          <p:nvPr/>
        </p:nvCxnSpPr>
        <p:spPr>
          <a:xfrm flipV="1">
            <a:off x="3012438" y="3002445"/>
            <a:ext cx="1" cy="865351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8" idx="1"/>
            <a:endCxn id="9" idx="5"/>
          </p:cNvCxnSpPr>
          <p:nvPr/>
        </p:nvCxnSpPr>
        <p:spPr>
          <a:xfrm flipH="1" flipV="1">
            <a:off x="2242998" y="2176730"/>
            <a:ext cx="649868" cy="537041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9" idx="3"/>
            <a:endCxn id="10" idx="0"/>
          </p:cNvCxnSpPr>
          <p:nvPr/>
        </p:nvCxnSpPr>
        <p:spPr>
          <a:xfrm flipH="1">
            <a:off x="1635235" y="2176730"/>
            <a:ext cx="368618" cy="497807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8" idx="2"/>
            <a:endCxn id="10" idx="6"/>
          </p:cNvCxnSpPr>
          <p:nvPr/>
        </p:nvCxnSpPr>
        <p:spPr>
          <a:xfrm flipH="1">
            <a:off x="1804336" y="2833344"/>
            <a:ext cx="1039001" cy="10295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8" idx="3"/>
          </p:cNvCxnSpPr>
          <p:nvPr/>
        </p:nvCxnSpPr>
        <p:spPr>
          <a:xfrm flipH="1">
            <a:off x="2217734" y="2952916"/>
            <a:ext cx="675132" cy="502604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10" idx="4"/>
            <a:endCxn id="14" idx="1"/>
          </p:cNvCxnSpPr>
          <p:nvPr/>
        </p:nvCxnSpPr>
        <p:spPr>
          <a:xfrm>
            <a:off x="1635235" y="3012740"/>
            <a:ext cx="343353" cy="434136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2843337" y="2664242"/>
            <a:ext cx="338203" cy="338203"/>
          </a:xfrm>
          <a:prstGeom prst="ellipse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ounded Rectangle 15"/>
              <p:cNvSpPr/>
              <p:nvPr/>
            </p:nvSpPr>
            <p:spPr>
              <a:xfrm>
                <a:off x="1366231" y="4701512"/>
                <a:ext cx="6411547" cy="1442663"/>
              </a:xfrm>
              <a:prstGeom prst="roundRect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dirty="0" smtClean="0"/>
                  <a:t>Given two graphs,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𝐺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:</m:t>
                    </m:r>
                    <m:d>
                      <m:dPr>
                        <m:begChr m:val="〈"/>
                        <m:endChr m:val="〉"/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𝑙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:〈</m:t>
                    </m:r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𝑙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〉 </m:t>
                    </m:r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/>
                  <a:t> is isomorphic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 smtClean="0"/>
                  <a:t> </a:t>
                </a:r>
                <a:r>
                  <a:rPr lang="en-US" dirty="0" err="1" smtClean="0"/>
                  <a:t>iff</a:t>
                </a:r>
                <a:r>
                  <a:rPr lang="en-US" dirty="0" smtClean="0"/>
                  <a:t> exists a </a:t>
                </a:r>
                <a:r>
                  <a:rPr lang="en-US" b="1" dirty="0" smtClean="0"/>
                  <a:t>bijective</a:t>
                </a:r>
                <a:r>
                  <a:rPr lang="en-US" dirty="0" smtClean="0"/>
                  <a:t>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𝑓</m:t>
                    </m:r>
                    <m:r>
                      <a:rPr lang="en-US" b="0" i="1" smtClean="0">
                        <a:latin typeface="Cambria Math" charset="0"/>
                      </a:rPr>
                      <m:t>:</m:t>
                    </m:r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→</m:t>
                    </m:r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 smtClean="0"/>
                  <a:t> </a:t>
                </a:r>
                <a:r>
                  <a:rPr lang="en-US" dirty="0" err="1" smtClean="0"/>
                  <a:t>s.t.</a:t>
                </a:r>
                <a:r>
                  <a:rPr lang="en-US" dirty="0" smtClean="0"/>
                  <a:t>: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dirty="0" smtClean="0"/>
                  <a:t>For 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∈</m:t>
                    </m:r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, </m:t>
                    </m:r>
                    <m:r>
                      <a:rPr lang="en-US" b="0" i="1" smtClean="0">
                        <a:latin typeface="Cambria Math" charset="0"/>
                      </a:rPr>
                      <m:t>𝑙</m:t>
                    </m:r>
                    <m:d>
                      <m:d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r>
                      <a:rPr lang="en-US" b="0" i="1" smtClean="0">
                        <a:latin typeface="Cambria Math" charset="0"/>
                      </a:rPr>
                      <m:t>𝑙</m:t>
                    </m:r>
                    <m:r>
                      <a:rPr lang="en-US" b="0" i="1" smtClean="0">
                        <a:latin typeface="Cambria Math" charset="0"/>
                      </a:rPr>
                      <m:t>(</m:t>
                    </m:r>
                    <m:r>
                      <a:rPr lang="en-US" b="0" i="1" smtClean="0">
                        <a:latin typeface="Cambria Math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dirty="0" smtClean="0"/>
                  <a:t> </a:t>
                </a:r>
              </a:p>
              <a:p>
                <a:pPr marL="342900" indent="-342900">
                  <a:buFont typeface="+mj-lt"/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charset="0"/>
                      </a:rPr>
                      <m:t>∈</m:t>
                    </m:r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 smtClean="0"/>
                  <a:t> iff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charset="0"/>
                          </a:rPr>
                          <m:t>𝑓</m:t>
                        </m:r>
                        <m:d>
                          <m:dPr>
                            <m:ctrlPr>
                              <a:rPr lang="en-US" i="1">
                                <a:latin typeface="Cambria Math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 charset="0"/>
                          </a:rPr>
                          <m:t>,</m:t>
                        </m:r>
                        <m:r>
                          <a:rPr lang="en-US" i="1">
                            <a:latin typeface="Cambria Math" charset="0"/>
                          </a:rPr>
                          <m:t>𝑓</m:t>
                        </m:r>
                        <m:d>
                          <m:dPr>
                            <m:ctrlPr>
                              <a:rPr lang="en-US" i="1">
                                <a:latin typeface="Cambria Math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i="1">
                        <a:latin typeface="Cambria Math" charset="0"/>
                      </a:rPr>
                      <m:t>∈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  <a:p>
                <a:pPr marL="342900" indent="-342900">
                  <a:buFont typeface="+mj-lt"/>
                  <a:buAutoNum type="arabicPeriod"/>
                </a:pPr>
                <a:endParaRPr lang="en-US" dirty="0"/>
              </a:p>
            </p:txBody>
          </p:sp>
        </mc:Choice>
        <mc:Fallback xmlns="">
          <p:sp>
            <p:nvSpPr>
              <p:cNvPr id="16" name="Rounded 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6231" y="4701512"/>
                <a:ext cx="6411547" cy="1442663"/>
              </a:xfrm>
              <a:prstGeom prst="roundRect">
                <a:avLst/>
              </a:prstGeom>
              <a:blipFill rotWithShape="0">
                <a:blip r:embed="rId3"/>
                <a:stretch>
                  <a:fillRect t="-25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Oval 79"/>
          <p:cNvSpPr/>
          <p:nvPr/>
        </p:nvSpPr>
        <p:spPr>
          <a:xfrm>
            <a:off x="5276939" y="1682484"/>
            <a:ext cx="338203" cy="338203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6586955" y="1688066"/>
            <a:ext cx="338203" cy="338203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4814012" y="2678624"/>
            <a:ext cx="338203" cy="338203"/>
          </a:xfrm>
          <a:prstGeom prst="ellips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/>
          <p:nvPr/>
        </p:nvSpPr>
        <p:spPr>
          <a:xfrm>
            <a:off x="7079512" y="2674538"/>
            <a:ext cx="338203" cy="338203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stCxn id="82" idx="6"/>
            <a:endCxn id="93" idx="2"/>
          </p:cNvCxnSpPr>
          <p:nvPr/>
        </p:nvCxnSpPr>
        <p:spPr>
          <a:xfrm>
            <a:off x="5152215" y="2847726"/>
            <a:ext cx="795737" cy="0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stCxn id="93" idx="1"/>
            <a:endCxn id="80" idx="5"/>
          </p:cNvCxnSpPr>
          <p:nvPr/>
        </p:nvCxnSpPr>
        <p:spPr>
          <a:xfrm flipH="1" flipV="1">
            <a:off x="5565613" y="1971158"/>
            <a:ext cx="431868" cy="756995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>
            <a:stCxn id="93" idx="7"/>
          </p:cNvCxnSpPr>
          <p:nvPr/>
        </p:nvCxnSpPr>
        <p:spPr>
          <a:xfrm flipV="1">
            <a:off x="6236626" y="1936493"/>
            <a:ext cx="395889" cy="791660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Oval 92"/>
          <p:cNvSpPr/>
          <p:nvPr/>
        </p:nvSpPr>
        <p:spPr>
          <a:xfrm>
            <a:off x="5947952" y="2678624"/>
            <a:ext cx="338203" cy="338203"/>
          </a:xfrm>
          <a:prstGeom prst="ellipse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6" name="Straight Arrow Connector 205"/>
          <p:cNvCxnSpPr>
            <a:stCxn id="93" idx="6"/>
            <a:endCxn id="83" idx="2"/>
          </p:cNvCxnSpPr>
          <p:nvPr/>
        </p:nvCxnSpPr>
        <p:spPr>
          <a:xfrm flipV="1">
            <a:off x="6286155" y="2843640"/>
            <a:ext cx="793357" cy="4086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Arrow Connector 240"/>
          <p:cNvCxnSpPr>
            <a:stCxn id="81" idx="5"/>
            <a:endCxn id="83" idx="1"/>
          </p:cNvCxnSpPr>
          <p:nvPr/>
        </p:nvCxnSpPr>
        <p:spPr>
          <a:xfrm>
            <a:off x="6875629" y="1976740"/>
            <a:ext cx="253412" cy="747327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Straight Arrow Connector 298"/>
          <p:cNvCxnSpPr>
            <a:stCxn id="80" idx="6"/>
            <a:endCxn id="81" idx="2"/>
          </p:cNvCxnSpPr>
          <p:nvPr/>
        </p:nvCxnSpPr>
        <p:spPr>
          <a:xfrm>
            <a:off x="5615142" y="1851586"/>
            <a:ext cx="971813" cy="5582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5" name="Curved Connector 324"/>
          <p:cNvCxnSpPr>
            <a:stCxn id="11" idx="7"/>
            <a:endCxn id="82" idx="4"/>
          </p:cNvCxnSpPr>
          <p:nvPr/>
        </p:nvCxnSpPr>
        <p:spPr>
          <a:xfrm rot="5400000" flipH="1" flipV="1">
            <a:off x="3607313" y="2541524"/>
            <a:ext cx="900498" cy="1851104"/>
          </a:xfrm>
          <a:prstGeom prst="curvedConnector3">
            <a:avLst>
              <a:gd name="adj1" fmla="val 63064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Curved Connector 328"/>
          <p:cNvCxnSpPr>
            <a:stCxn id="8" idx="7"/>
            <a:endCxn id="93" idx="1"/>
          </p:cNvCxnSpPr>
          <p:nvPr/>
        </p:nvCxnSpPr>
        <p:spPr>
          <a:xfrm rot="16200000" flipH="1">
            <a:off x="4557555" y="1288227"/>
            <a:ext cx="14382" cy="2865470"/>
          </a:xfrm>
          <a:prstGeom prst="curvedConnector3">
            <a:avLst>
              <a:gd name="adj1" fmla="val -1264615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Curved Connector 332"/>
          <p:cNvCxnSpPr>
            <a:stCxn id="10" idx="7"/>
            <a:endCxn id="81" idx="3"/>
          </p:cNvCxnSpPr>
          <p:nvPr/>
        </p:nvCxnSpPr>
        <p:spPr>
          <a:xfrm rot="5400000" flipH="1" flipV="1">
            <a:off x="3821982" y="-90435"/>
            <a:ext cx="747326" cy="4881677"/>
          </a:xfrm>
          <a:prstGeom prst="curvedConnector3">
            <a:avLst>
              <a:gd name="adj1" fmla="val 50000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Curved Connector 337"/>
          <p:cNvCxnSpPr>
            <a:stCxn id="9" idx="7"/>
            <a:endCxn id="80" idx="1"/>
          </p:cNvCxnSpPr>
          <p:nvPr/>
        </p:nvCxnSpPr>
        <p:spPr>
          <a:xfrm rot="5400000" flipH="1" flipV="1">
            <a:off x="3681947" y="293064"/>
            <a:ext cx="205572" cy="3083470"/>
          </a:xfrm>
          <a:prstGeom prst="curvedConnector3">
            <a:avLst>
              <a:gd name="adj1" fmla="val 235295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5" name="TextBox 344"/>
          <p:cNvSpPr txBox="1"/>
          <p:nvPr/>
        </p:nvSpPr>
        <p:spPr>
          <a:xfrm>
            <a:off x="3873492" y="1698362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f</a:t>
            </a:r>
            <a:endParaRPr lang="en-US"/>
          </a:p>
        </p:txBody>
      </p:sp>
      <p:sp>
        <p:nvSpPr>
          <p:cNvPr id="346" name="TextBox 345"/>
          <p:cNvSpPr txBox="1"/>
          <p:nvPr/>
        </p:nvSpPr>
        <p:spPr>
          <a:xfrm>
            <a:off x="1906822" y="1154875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G</a:t>
            </a:r>
            <a:r>
              <a:rPr lang="en-US" baseline="-25000"/>
              <a:t>1</a:t>
            </a:r>
            <a:endParaRPr lang="en-US"/>
          </a:p>
        </p:txBody>
      </p:sp>
      <p:sp>
        <p:nvSpPr>
          <p:cNvPr id="347" name="TextBox 346"/>
          <p:cNvSpPr txBox="1"/>
          <p:nvPr/>
        </p:nvSpPr>
        <p:spPr>
          <a:xfrm>
            <a:off x="5912510" y="1074584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</a:t>
            </a:r>
            <a:r>
              <a:rPr lang="en-US" baseline="-25000" dirty="0" smtClean="0"/>
              <a:t>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352673" y="6500254"/>
            <a:ext cx="2446303" cy="365125"/>
          </a:xfrm>
          <a:prstGeom prst="rect">
            <a:avLst/>
          </a:prstGeom>
        </p:spPr>
        <p:txBody>
          <a:bodyPr/>
          <a:lstStyle/>
          <a:p>
            <a:r>
              <a:rPr lang="en-GB" cap="all" smtClean="0">
                <a:solidFill>
                  <a:srgbClr val="FFFFFF"/>
                </a:solidFill>
              </a:rPr>
              <a:t>D. Mottin, E. Müller</a:t>
            </a:r>
            <a:endParaRPr lang="en-US" sz="1050" cap="all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691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52243"/>
            <a:ext cx="7571580" cy="1002632"/>
          </a:xfrm>
        </p:spPr>
        <p:txBody>
          <a:bodyPr/>
          <a:lstStyle/>
          <a:p>
            <a:r>
              <a:rPr lang="en-US" dirty="0" smtClean="0"/>
              <a:t>Subgraph Isomorphism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2249791" y="1710151"/>
            <a:ext cx="332509" cy="3325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661603" y="2557797"/>
            <a:ext cx="332509" cy="33250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779726" y="2557797"/>
            <a:ext cx="332509" cy="332509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913799" y="2625810"/>
            <a:ext cx="332509" cy="33250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5942813" y="1778164"/>
            <a:ext cx="332509" cy="332509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5942813" y="2625810"/>
            <a:ext cx="332509" cy="3325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6971827" y="2625809"/>
            <a:ext cx="332509" cy="332509"/>
          </a:xfrm>
          <a:prstGeom prst="ellipse">
            <a:avLst/>
          </a:prstGeom>
          <a:solidFill>
            <a:srgbClr val="00B050"/>
          </a:solidFill>
          <a:ln>
            <a:solidFill>
              <a:srgbClr val="003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8000"/>
                </a:solidFill>
              </a:ln>
            </a:endParaRPr>
          </a:p>
        </p:txBody>
      </p:sp>
      <p:sp>
        <p:nvSpPr>
          <p:cNvPr id="40" name="Oval 39"/>
          <p:cNvSpPr/>
          <p:nvPr/>
        </p:nvSpPr>
        <p:spPr>
          <a:xfrm>
            <a:off x="6971827" y="3601925"/>
            <a:ext cx="332509" cy="332509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Arrow Connector 40"/>
          <p:cNvCxnSpPr/>
          <p:nvPr/>
        </p:nvCxnSpPr>
        <p:spPr>
          <a:xfrm flipH="1">
            <a:off x="1945417" y="1993965"/>
            <a:ext cx="353069" cy="612527"/>
          </a:xfrm>
          <a:prstGeom prst="straightConnector1">
            <a:avLst/>
          </a:prstGeom>
          <a:ln w="19050" cmpd="sng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2533605" y="1993965"/>
            <a:ext cx="294816" cy="612527"/>
          </a:xfrm>
          <a:prstGeom prst="straightConnector1">
            <a:avLst/>
          </a:prstGeom>
          <a:ln w="19050" cmpd="sng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5197613" y="2061978"/>
            <a:ext cx="793895" cy="612527"/>
          </a:xfrm>
          <a:prstGeom prst="straightConnector1">
            <a:avLst/>
          </a:prstGeom>
          <a:ln w="19050" cmpd="sng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37" idx="0"/>
            <a:endCxn id="36" idx="4"/>
          </p:cNvCxnSpPr>
          <p:nvPr/>
        </p:nvCxnSpPr>
        <p:spPr>
          <a:xfrm flipV="1">
            <a:off x="6109068" y="2110673"/>
            <a:ext cx="0" cy="515137"/>
          </a:xfrm>
          <a:prstGeom prst="straightConnector1">
            <a:avLst/>
          </a:prstGeom>
          <a:ln w="19050" cmpd="sng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6226627" y="2061978"/>
            <a:ext cx="793895" cy="612526"/>
          </a:xfrm>
          <a:prstGeom prst="straightConnector1">
            <a:avLst/>
          </a:prstGeom>
          <a:ln w="19050" cmpd="sng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7138082" y="2958318"/>
            <a:ext cx="0" cy="643607"/>
          </a:xfrm>
          <a:prstGeom prst="straightConnector1">
            <a:avLst/>
          </a:prstGeom>
          <a:ln w="19050" cmpd="sng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urved Connector 46"/>
          <p:cNvCxnSpPr>
            <a:endCxn id="37" idx="0"/>
          </p:cNvCxnSpPr>
          <p:nvPr/>
        </p:nvCxnSpPr>
        <p:spPr>
          <a:xfrm>
            <a:off x="2416046" y="1710150"/>
            <a:ext cx="3693022" cy="915660"/>
          </a:xfrm>
          <a:prstGeom prst="curvedConnector2">
            <a:avLst/>
          </a:prstGeom>
          <a:ln w="19050" cmpd="sng"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ounded Rectangle 54"/>
              <p:cNvSpPr/>
              <p:nvPr/>
            </p:nvSpPr>
            <p:spPr>
              <a:xfrm>
                <a:off x="1371579" y="4820871"/>
                <a:ext cx="6411547" cy="789344"/>
              </a:xfrm>
              <a:prstGeom prst="roundRect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dirty="0" smtClean="0"/>
                  <a:t>A graph ,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𝑄</m:t>
                    </m:r>
                    <m:r>
                      <a:rPr lang="en-US" b="0" i="1" smtClean="0">
                        <a:latin typeface="Cambria Math" charset="0"/>
                      </a:rPr>
                      <m:t>:</m:t>
                    </m:r>
                    <m:d>
                      <m:dPr>
                        <m:begChr m:val="〈"/>
                        <m:endChr m:val="〉"/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𝑄</m:t>
                            </m:r>
                          </m:sub>
                        </m:sSub>
                        <m:r>
                          <a:rPr lang="en-US" b="0" i="1" smtClean="0">
                            <a:latin typeface="Cambria Math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𝑄</m:t>
                            </m:r>
                          </m:sub>
                        </m:sSub>
                        <m:r>
                          <a:rPr lang="en-US" b="0" i="1" smtClean="0">
                            <a:latin typeface="Cambria Math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𝑙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𝑄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 smtClean="0"/>
                  <a:t> is subgraph isomorphic to a graph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𝐺</m:t>
                    </m:r>
                    <m:r>
                      <a:rPr lang="en-US" i="1">
                        <a:latin typeface="Cambria Math" charset="0"/>
                      </a:rPr>
                      <m:t>:〈</m:t>
                    </m:r>
                    <m:r>
                      <a:rPr lang="en-US" b="0" i="1" smtClean="0">
                        <a:latin typeface="Cambria Math" charset="0"/>
                      </a:rPr>
                      <m:t>𝑉</m:t>
                    </m:r>
                    <m:r>
                      <a:rPr lang="en-US" i="1">
                        <a:latin typeface="Cambria Math" charset="0"/>
                      </a:rPr>
                      <m:t>,</m:t>
                    </m:r>
                    <m:r>
                      <a:rPr lang="en-US" b="0" i="1" smtClean="0">
                        <a:latin typeface="Cambria Math" charset="0"/>
                      </a:rPr>
                      <m:t>𝐸</m:t>
                    </m:r>
                    <m:r>
                      <a:rPr lang="en-US" i="1">
                        <a:latin typeface="Cambria Math" charset="0"/>
                      </a:rPr>
                      <m:t>,</m:t>
                    </m:r>
                    <m:r>
                      <a:rPr lang="en-US" b="0" i="1" smtClean="0">
                        <a:latin typeface="Cambria Math" charset="0"/>
                      </a:rPr>
                      <m:t>𝑙</m:t>
                    </m:r>
                    <m:r>
                      <a:rPr lang="en-US" i="1">
                        <a:latin typeface="Cambria Math" charset="0"/>
                      </a:rPr>
                      <m:t>〉</m:t>
                    </m:r>
                  </m:oMath>
                </a14:m>
                <a:r>
                  <a:rPr lang="en-US" dirty="0" smtClean="0"/>
                  <a:t> if exists a subgraph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charset="0"/>
                          </a:rPr>
                          <m:t>𝐺</m:t>
                        </m:r>
                      </m:e>
                      <m:sup>
                        <m:r>
                          <a:rPr lang="en-US" b="0" i="1" smtClean="0">
                            <a:latin typeface="Cambria Math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charset="0"/>
                      </a:rPr>
                      <m:t>⊑</m:t>
                    </m:r>
                    <m:r>
                      <a:rPr lang="en-US" b="0" i="1" smtClean="0">
                        <a:latin typeface="Cambria Math" charset="0"/>
                      </a:rPr>
                      <m:t>𝐺</m:t>
                    </m:r>
                  </m:oMath>
                </a14:m>
                <a:r>
                  <a:rPr lang="en-US" dirty="0" smtClean="0"/>
                  <a:t>, isomorphic to Q</a:t>
                </a:r>
              </a:p>
            </p:txBody>
          </p:sp>
        </mc:Choice>
        <mc:Fallback xmlns="">
          <p:sp>
            <p:nvSpPr>
              <p:cNvPr id="55" name="Rounded 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579" y="4820871"/>
                <a:ext cx="6411547" cy="789344"/>
              </a:xfrm>
              <a:prstGeom prst="roundRect">
                <a:avLst/>
              </a:prstGeom>
              <a:blipFill rotWithShape="0">
                <a:blip r:embed="rId2"/>
                <a:stretch>
                  <a:fillRect l="-95" b="-2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Straight Arrow Connector 55"/>
          <p:cNvCxnSpPr>
            <a:stCxn id="37" idx="2"/>
            <a:endCxn id="35" idx="6"/>
          </p:cNvCxnSpPr>
          <p:nvPr/>
        </p:nvCxnSpPr>
        <p:spPr>
          <a:xfrm flipH="1">
            <a:off x="5246308" y="2792065"/>
            <a:ext cx="696505" cy="0"/>
          </a:xfrm>
          <a:prstGeom prst="straightConnector1">
            <a:avLst/>
          </a:prstGeom>
          <a:ln w="19050" cmpd="sng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urved Connector 60"/>
          <p:cNvCxnSpPr>
            <a:stCxn id="32" idx="5"/>
            <a:endCxn id="35" idx="3"/>
          </p:cNvCxnSpPr>
          <p:nvPr/>
        </p:nvCxnSpPr>
        <p:spPr>
          <a:xfrm rot="16200000" flipH="1">
            <a:off x="3419949" y="1367078"/>
            <a:ext cx="68013" cy="3017077"/>
          </a:xfrm>
          <a:prstGeom prst="curvedConnector3">
            <a:avLst>
              <a:gd name="adj1" fmla="val 507709"/>
            </a:avLst>
          </a:prstGeom>
          <a:ln w="19050" cmpd="sng"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urved Connector 62"/>
          <p:cNvCxnSpPr>
            <a:stCxn id="33" idx="7"/>
          </p:cNvCxnSpPr>
          <p:nvPr/>
        </p:nvCxnSpPr>
        <p:spPr>
          <a:xfrm rot="5400000" flipH="1" flipV="1">
            <a:off x="4128134" y="831132"/>
            <a:ext cx="710767" cy="2839955"/>
          </a:xfrm>
          <a:prstGeom prst="curvedConnector2">
            <a:avLst/>
          </a:prstGeom>
          <a:ln w="19050" cmpd="sng"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ounded Rectangle 56"/>
          <p:cNvSpPr/>
          <p:nvPr/>
        </p:nvSpPr>
        <p:spPr>
          <a:xfrm>
            <a:off x="4681379" y="1646989"/>
            <a:ext cx="1791369" cy="1491916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/>
          <p:cNvSpPr txBox="1"/>
          <p:nvPr/>
        </p:nvSpPr>
        <p:spPr>
          <a:xfrm>
            <a:off x="5448968" y="3163075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G’</a:t>
            </a:r>
            <a:endParaRPr lang="en-US" dirty="0"/>
          </a:p>
        </p:txBody>
      </p:sp>
      <p:sp>
        <p:nvSpPr>
          <p:cNvPr id="65" name="TextBox 64"/>
          <p:cNvSpPr txBox="1"/>
          <p:nvPr/>
        </p:nvSpPr>
        <p:spPr>
          <a:xfrm>
            <a:off x="5951621" y="3914274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</a:t>
            </a:r>
            <a:endParaRPr lang="en-US" dirty="0"/>
          </a:p>
        </p:txBody>
      </p:sp>
      <p:sp>
        <p:nvSpPr>
          <p:cNvPr id="69" name="TextBox 68"/>
          <p:cNvSpPr txBox="1"/>
          <p:nvPr/>
        </p:nvSpPr>
        <p:spPr>
          <a:xfrm>
            <a:off x="2298486" y="3163075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Q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862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6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899" y="152243"/>
            <a:ext cx="7609609" cy="100263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Graph Clustering and Community Detection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88724" y="1352810"/>
            <a:ext cx="338203" cy="338203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442575" y="1647172"/>
            <a:ext cx="338203" cy="338203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32357" y="3845491"/>
            <a:ext cx="338203" cy="338203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993721" y="4307450"/>
            <a:ext cx="338203" cy="338203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891430" y="5214633"/>
            <a:ext cx="338203" cy="338203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331924" y="2854980"/>
            <a:ext cx="338203" cy="338203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5311035" y="1186581"/>
            <a:ext cx="19708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G = (V, E, l)</a:t>
            </a:r>
            <a:endParaRPr lang="en-US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5311034" y="1828798"/>
            <a:ext cx="11022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Vertices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6413325" y="1828798"/>
            <a:ext cx="11022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Edges</a:t>
            </a:r>
            <a:endParaRPr lang="en-US" sz="2000" dirty="0"/>
          </a:p>
        </p:txBody>
      </p:sp>
      <p:cxnSp>
        <p:nvCxnSpPr>
          <p:cNvPr id="20" name="Straight Arrow Connector 19"/>
          <p:cNvCxnSpPr>
            <a:stCxn id="11" idx="7"/>
            <a:endCxn id="8" idx="3"/>
          </p:cNvCxnSpPr>
          <p:nvPr/>
        </p:nvCxnSpPr>
        <p:spPr>
          <a:xfrm flipV="1">
            <a:off x="821031" y="3143654"/>
            <a:ext cx="969616" cy="751366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endCxn id="9" idx="5"/>
          </p:cNvCxnSpPr>
          <p:nvPr/>
        </p:nvCxnSpPr>
        <p:spPr>
          <a:xfrm flipH="1" flipV="1">
            <a:off x="877398" y="1641484"/>
            <a:ext cx="913250" cy="1297961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9" idx="6"/>
          </p:cNvCxnSpPr>
          <p:nvPr/>
        </p:nvCxnSpPr>
        <p:spPr>
          <a:xfrm>
            <a:off x="926927" y="1521912"/>
            <a:ext cx="1515648" cy="329297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8" idx="5"/>
            <a:endCxn id="12" idx="1"/>
          </p:cNvCxnSpPr>
          <p:nvPr/>
        </p:nvCxnSpPr>
        <p:spPr>
          <a:xfrm>
            <a:off x="2029792" y="3143654"/>
            <a:ext cx="1013458" cy="1213325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8" idx="7"/>
          </p:cNvCxnSpPr>
          <p:nvPr/>
        </p:nvCxnSpPr>
        <p:spPr>
          <a:xfrm flipV="1">
            <a:off x="2029792" y="1970782"/>
            <a:ext cx="462312" cy="933727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2079321" y="3059017"/>
            <a:ext cx="1252603" cy="0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10" idx="5"/>
            <a:endCxn id="14" idx="1"/>
          </p:cNvCxnSpPr>
          <p:nvPr/>
        </p:nvCxnSpPr>
        <p:spPr>
          <a:xfrm>
            <a:off x="2731249" y="1935846"/>
            <a:ext cx="650204" cy="968663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12" idx="3"/>
            <a:endCxn id="13" idx="7"/>
          </p:cNvCxnSpPr>
          <p:nvPr/>
        </p:nvCxnSpPr>
        <p:spPr>
          <a:xfrm flipH="1">
            <a:off x="2180104" y="4596124"/>
            <a:ext cx="863146" cy="668038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5958112" y="1647172"/>
            <a:ext cx="302443" cy="2489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H="1" flipV="1">
            <a:off x="6653242" y="1644241"/>
            <a:ext cx="173441" cy="2518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7281896" y="1890226"/>
            <a:ext cx="1102291" cy="58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Labeling function</a:t>
            </a:r>
            <a:endParaRPr lang="en-US" sz="2000" dirty="0"/>
          </a:p>
        </p:txBody>
      </p:sp>
      <p:cxnSp>
        <p:nvCxnSpPr>
          <p:cNvPr id="51" name="Straight Arrow Connector 50"/>
          <p:cNvCxnSpPr/>
          <p:nvPr/>
        </p:nvCxnSpPr>
        <p:spPr>
          <a:xfrm flipH="1" flipV="1">
            <a:off x="7016789" y="1691013"/>
            <a:ext cx="678466" cy="2377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7214618" y="2535969"/>
                <a:ext cx="12451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𝑙</m:t>
                      </m:r>
                      <m:r>
                        <a:rPr lang="en-US" b="0" i="1" smtClean="0">
                          <a:latin typeface="Cambria Math" charset="0"/>
                        </a:rPr>
                        <m:t>:</m:t>
                      </m:r>
                      <m:r>
                        <a:rPr lang="en-US" b="0" i="1" smtClean="0">
                          <a:latin typeface="Cambria Math" charset="0"/>
                        </a:rPr>
                        <m:t>𝑉</m:t>
                      </m:r>
                      <m:r>
                        <a:rPr lang="en-US" b="0" i="1" smtClean="0">
                          <a:latin typeface="Cambria Math" charset="0"/>
                        </a:rPr>
                        <m:t>∪</m:t>
                      </m:r>
                      <m:r>
                        <a:rPr lang="en-US" b="0" i="1" smtClean="0">
                          <a:latin typeface="Cambria Math" charset="0"/>
                        </a:rPr>
                        <m:t>𝐸</m:t>
                      </m:r>
                      <m:r>
                        <a:rPr lang="en-US" b="0" i="1" smtClean="0">
                          <a:latin typeface="Cambria Math" charset="0"/>
                        </a:rPr>
                        <m:t>→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charset="0"/>
                        </a:rPr>
                        <m:t>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4618" y="2535969"/>
                <a:ext cx="1245149" cy="276999"/>
              </a:xfrm>
              <a:prstGeom prst="rect">
                <a:avLst/>
              </a:prstGeom>
              <a:blipFill rotWithShape="0">
                <a:blip r:embed="rId2"/>
                <a:stretch>
                  <a:fillRect l="-4412" r="-3431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/>
          <p:cNvSpPr txBox="1"/>
          <p:nvPr/>
        </p:nvSpPr>
        <p:spPr>
          <a:xfrm>
            <a:off x="1576795" y="1345177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a</a:t>
            </a:r>
            <a:endParaRPr lang="en-US"/>
          </a:p>
        </p:txBody>
      </p:sp>
      <p:sp>
        <p:nvSpPr>
          <p:cNvPr id="59" name="TextBox 58"/>
          <p:cNvSpPr txBox="1"/>
          <p:nvPr/>
        </p:nvSpPr>
        <p:spPr>
          <a:xfrm>
            <a:off x="1063374" y="319631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482830" y="2723250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62" name="TextBox 61"/>
          <p:cNvSpPr txBox="1"/>
          <p:nvPr/>
        </p:nvSpPr>
        <p:spPr>
          <a:xfrm>
            <a:off x="2611676" y="3569544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8" name="Oval 7"/>
          <p:cNvSpPr/>
          <p:nvPr/>
        </p:nvSpPr>
        <p:spPr>
          <a:xfrm>
            <a:off x="1741118" y="2854980"/>
            <a:ext cx="338203" cy="338203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1369868" y="2157403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67" name="TextBox 66"/>
          <p:cNvSpPr txBox="1"/>
          <p:nvPr/>
        </p:nvSpPr>
        <p:spPr>
          <a:xfrm>
            <a:off x="3021597" y="2072766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2332694" y="464251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352758" y="836419"/>
            <a:ext cx="4694989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Given</a:t>
            </a:r>
            <a:r>
              <a:rPr lang="en-US" dirty="0" smtClean="0"/>
              <a:t>: graph with nodes, edges, labels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Discover</a:t>
            </a:r>
            <a:r>
              <a:rPr lang="en-US" dirty="0" smtClean="0"/>
              <a:t>: a partitioning of communities</a:t>
            </a:r>
          </a:p>
          <a:p>
            <a:endParaRPr lang="en-US" dirty="0"/>
          </a:p>
          <a:p>
            <a:r>
              <a:rPr lang="en-US" sz="3600" dirty="0" smtClean="0"/>
              <a:t>	</a:t>
            </a:r>
            <a:r>
              <a:rPr lang="en-US" sz="2800" dirty="0" smtClean="0"/>
              <a:t>C = {C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, C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, C</a:t>
            </a:r>
            <a:r>
              <a:rPr lang="en-US" sz="2800" baseline="-25000" dirty="0" smtClean="0"/>
              <a:t>3</a:t>
            </a:r>
            <a:r>
              <a:rPr lang="en-US" sz="2800" dirty="0" smtClean="0"/>
              <a:t>, …, </a:t>
            </a:r>
            <a:r>
              <a:rPr lang="en-US" sz="2800" dirty="0" err="1" smtClean="0"/>
              <a:t>C</a:t>
            </a:r>
            <a:r>
              <a:rPr lang="en-US" sz="2800" baseline="-25000" dirty="0" err="1" smtClean="0"/>
              <a:t>k</a:t>
            </a:r>
            <a:r>
              <a:rPr lang="en-US" sz="2800" dirty="0" smtClean="0"/>
              <a:t>}</a:t>
            </a:r>
            <a:endParaRPr lang="en-US" sz="3600" dirty="0" smtClean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Optimize a given quality criterion</a:t>
            </a:r>
            <a:r>
              <a:rPr lang="en-US" dirty="0" smtClean="0"/>
              <a:t> Q(C),</a:t>
            </a:r>
            <a:br>
              <a:rPr lang="en-US" dirty="0" smtClean="0"/>
            </a:br>
            <a:r>
              <a:rPr lang="en-US" dirty="0" smtClean="0"/>
              <a:t>e.g. </a:t>
            </a:r>
            <a:r>
              <a:rPr lang="en-US" b="1" i="1" dirty="0" smtClean="0"/>
              <a:t>Modularity</a:t>
            </a:r>
            <a:r>
              <a:rPr lang="en-US" dirty="0" smtClean="0"/>
              <a:t> or other measures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 smtClean="0"/>
              <a:t>Is an </a:t>
            </a:r>
            <a:r>
              <a:rPr lang="en-US" b="1" dirty="0" smtClean="0"/>
              <a:t>NP-hard problem</a:t>
            </a:r>
            <a:r>
              <a:rPr lang="en-US" b="0" dirty="0" smtClean="0"/>
              <a:t> to find the optimal partitioning</a:t>
            </a:r>
          </a:p>
          <a:p>
            <a:endParaRPr lang="en-US" b="0" dirty="0" smtClean="0"/>
          </a:p>
        </p:txBody>
      </p:sp>
    </p:spTree>
    <p:extLst>
      <p:ext uri="{BB962C8B-B14F-4D97-AF65-F5344CB8AC3E}">
        <p14:creationId xmlns:p14="http://schemas.microsoft.com/office/powerpoint/2010/main" val="1175005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42092"/>
                                      </p:to>
                                    </p:animClr>
                                    <p:set>
                                      <p:cBhvr>
                                        <p:cTn id="62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1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66" dur="1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1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AAAAA"/>
                                      </p:to>
                                    </p:animClr>
                                    <p:set>
                                      <p:cBhvr>
                                        <p:cTn id="70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/>
      <p:bldP spid="18" grpId="0"/>
      <p:bldP spid="50" grpId="0"/>
      <p:bldP spid="54" grpId="0"/>
      <p:bldP spid="58" grpId="0"/>
      <p:bldP spid="59" grpId="0"/>
      <p:bldP spid="60" grpId="0"/>
      <p:bldP spid="62" grpId="0"/>
      <p:bldP spid="8" grpId="0" animBg="1"/>
      <p:bldP spid="66" grpId="0"/>
      <p:bldP spid="67" grpId="0"/>
      <p:bldP spid="6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are here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grpSp>
        <p:nvGrpSpPr>
          <p:cNvPr id="28" name="Group 27"/>
          <p:cNvGrpSpPr/>
          <p:nvPr/>
        </p:nvGrpSpPr>
        <p:grpSpPr>
          <a:xfrm>
            <a:off x="471711" y="2261944"/>
            <a:ext cx="8192429" cy="796038"/>
            <a:chOff x="464570" y="1912353"/>
            <a:chExt cx="8192429" cy="796038"/>
          </a:xfrm>
        </p:grpSpPr>
        <p:sp>
          <p:nvSpPr>
            <p:cNvPr id="6" name="Rounded Rectangle 5"/>
            <p:cNvSpPr/>
            <p:nvPr/>
          </p:nvSpPr>
          <p:spPr>
            <a:xfrm>
              <a:off x="464570" y="1912353"/>
              <a:ext cx="8192429" cy="796038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3200" dirty="0" smtClean="0"/>
                <a:t>Exploratory Graph Analysis (20 min)</a:t>
              </a:r>
              <a:endParaRPr lang="en-US" sz="3200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2331" y="1990251"/>
              <a:ext cx="860760" cy="64024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30" name="Group 29"/>
          <p:cNvGrpSpPr/>
          <p:nvPr/>
        </p:nvGrpSpPr>
        <p:grpSpPr>
          <a:xfrm>
            <a:off x="471710" y="4039186"/>
            <a:ext cx="8192429" cy="820015"/>
            <a:chOff x="464569" y="3689595"/>
            <a:chExt cx="8192429" cy="820015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7" name="Rounded Rectangle 6"/>
            <p:cNvSpPr/>
            <p:nvPr/>
          </p:nvSpPr>
          <p:spPr>
            <a:xfrm>
              <a:off x="464569" y="3689595"/>
              <a:ext cx="8192429" cy="820015"/>
            </a:xfrm>
            <a:prstGeom prst="roundRect">
              <a:avLst/>
            </a:prstGeom>
            <a:grpFill/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3200" dirty="0" smtClean="0"/>
                <a:t>Refinement of Query Results </a:t>
              </a:r>
              <a:r>
                <a:rPr lang="en-US" sz="3200" smtClean="0"/>
                <a:t>(20 </a:t>
              </a:r>
              <a:r>
                <a:rPr lang="en-US" sz="3200" dirty="0" smtClean="0"/>
                <a:t>min)</a:t>
              </a:r>
              <a:endParaRPr lang="en-US" sz="3200" dirty="0"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4" cstate="screen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2330" y="3770853"/>
              <a:ext cx="860761" cy="64242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29" name="Group 28"/>
          <p:cNvGrpSpPr/>
          <p:nvPr/>
        </p:nvGrpSpPr>
        <p:grpSpPr>
          <a:xfrm>
            <a:off x="471710" y="3147236"/>
            <a:ext cx="8192429" cy="808463"/>
            <a:chOff x="464569" y="2797645"/>
            <a:chExt cx="8192429" cy="80846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8" name="Rounded Rectangle 7"/>
            <p:cNvSpPr/>
            <p:nvPr/>
          </p:nvSpPr>
          <p:spPr>
            <a:xfrm>
              <a:off x="464569" y="2797645"/>
              <a:ext cx="8192429" cy="808463"/>
            </a:xfrm>
            <a:prstGeom prst="roundRect">
              <a:avLst/>
            </a:prstGeom>
            <a:grpFill/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3200" dirty="0" smtClean="0"/>
                <a:t>Focused Graph Mining (20 min)</a:t>
              </a:r>
              <a:endParaRPr lang="en-US" sz="3200" dirty="0"/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 cstate="screen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2330" y="2881132"/>
              <a:ext cx="860761" cy="645571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471714" y="1107793"/>
            <a:ext cx="8192429" cy="68709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Background (</a:t>
            </a:r>
            <a:r>
              <a:rPr lang="en-US" sz="2800" dirty="0"/>
              <a:t>5</a:t>
            </a:r>
            <a:r>
              <a:rPr lang="en-US" sz="2800" dirty="0" smtClean="0"/>
              <a:t> min) </a:t>
            </a:r>
          </a:p>
          <a:p>
            <a:pPr algn="ctr"/>
            <a:r>
              <a:rPr lang="en-US" dirty="0" smtClean="0"/>
              <a:t>Graph models, subgraph isomorphism, subgraph mining, graph clustering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471712" y="5326258"/>
            <a:ext cx="8192429" cy="750793"/>
            <a:chOff x="464568" y="5594498"/>
            <a:chExt cx="8192429" cy="750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22" name="Rounded Rectangle 21"/>
            <p:cNvSpPr/>
            <p:nvPr/>
          </p:nvSpPr>
          <p:spPr>
            <a:xfrm>
              <a:off x="464568" y="5594498"/>
              <a:ext cx="8192429" cy="750793"/>
            </a:xfrm>
            <a:prstGeom prst="roundRect">
              <a:avLst/>
            </a:prstGeom>
            <a:grpFill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indent="6350" algn="ctr"/>
              <a:r>
                <a:rPr lang="en-US" sz="2800" dirty="0" smtClean="0"/>
                <a:t>Challenges </a:t>
              </a:r>
              <a:r>
                <a:rPr lang="en-US" sz="2800" smtClean="0"/>
                <a:t>and discussion</a:t>
              </a:r>
              <a:endParaRPr lang="en-US" dirty="0" smtClean="0"/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6" cstate="screen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2330" y="5641787"/>
              <a:ext cx="879800" cy="642254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6454" y="2337637"/>
            <a:ext cx="483711" cy="6384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1283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Exploratory Search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475790" y="1305399"/>
            <a:ext cx="8192429" cy="702915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/>
              <a:t>Approximate Graph Search</a:t>
            </a:r>
            <a:endParaRPr lang="en-US" sz="3200" dirty="0"/>
          </a:p>
        </p:txBody>
      </p:sp>
      <p:sp>
        <p:nvSpPr>
          <p:cNvPr id="8" name="Rounded Rectangle 7"/>
          <p:cNvSpPr/>
          <p:nvPr/>
        </p:nvSpPr>
        <p:spPr>
          <a:xfrm>
            <a:off x="475790" y="3567069"/>
            <a:ext cx="8192429" cy="702915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/>
              <a:t>Searching by Example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630619" y="2141360"/>
            <a:ext cx="8037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Given an imprecise query find the closest answers to that query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solidFill>
                  <a:srgbClr val="C00000"/>
                </a:solidFill>
              </a:rPr>
              <a:t>User perspective</a:t>
            </a:r>
            <a:r>
              <a:rPr lang="en-US" dirty="0" smtClean="0"/>
              <a:t>: no need to know about the entire details of the data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0619" y="4389592"/>
            <a:ext cx="80375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Given an example from the results, find the other results of an unspecified query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solidFill>
                  <a:srgbClr val="C00000"/>
                </a:solidFill>
              </a:rPr>
              <a:t>User perspective</a:t>
            </a:r>
            <a:r>
              <a:rPr lang="en-US" dirty="0" smtClean="0"/>
              <a:t>: it is not necessary to know how to describe the results</a:t>
            </a:r>
          </a:p>
          <a:p>
            <a:pPr marL="285750" indent="-285750">
              <a:buFont typeface="Arial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91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Approximate Graph Search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381019" y="1529368"/>
            <a:ext cx="332509" cy="332509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92831" y="2377014"/>
            <a:ext cx="332509" cy="33250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910954" y="2377014"/>
            <a:ext cx="332509" cy="332509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848246" y="2377014"/>
            <a:ext cx="332509" cy="33250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877260" y="1529368"/>
            <a:ext cx="332509" cy="3325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877260" y="2377014"/>
            <a:ext cx="332509" cy="3325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906274" y="2377013"/>
            <a:ext cx="332509" cy="332509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906274" y="3353129"/>
            <a:ext cx="332509" cy="332509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1076645" y="1813182"/>
            <a:ext cx="353069" cy="6125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1664833" y="1813182"/>
            <a:ext cx="294816" cy="6125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3132060" y="1813182"/>
            <a:ext cx="793895" cy="6125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043515" y="1861877"/>
            <a:ext cx="0" cy="51513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4161074" y="1813182"/>
            <a:ext cx="793895" cy="61252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5072529" y="2709522"/>
            <a:ext cx="0" cy="6436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004345" y="2987377"/>
            <a:ext cx="21434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Query (a graph)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29007" y="3686831"/>
            <a:ext cx="951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Graph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5562134" y="1237287"/>
            <a:ext cx="3340024" cy="8871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The user might be imprecise in the search terms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600581" y="2381842"/>
            <a:ext cx="13901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Solution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5562134" y="3186255"/>
            <a:ext cx="3340024" cy="9622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Find (partial) correspondence from the query to the graph</a:t>
            </a:r>
          </a:p>
        </p:txBody>
      </p:sp>
      <p:cxnSp>
        <p:nvCxnSpPr>
          <p:cNvPr id="31" name="Curved Connector 30"/>
          <p:cNvCxnSpPr>
            <a:stCxn id="6" idx="0"/>
            <a:endCxn id="10" idx="0"/>
          </p:cNvCxnSpPr>
          <p:nvPr/>
        </p:nvCxnSpPr>
        <p:spPr>
          <a:xfrm rot="5400000" flipH="1" flipV="1">
            <a:off x="2795394" y="281248"/>
            <a:ext cx="12700" cy="2496241"/>
          </a:xfrm>
          <a:prstGeom prst="curvedConnector3">
            <a:avLst>
              <a:gd name="adj1" fmla="val 1800000"/>
            </a:avLst>
          </a:prstGeom>
          <a:ln w="28575">
            <a:solidFill>
              <a:schemeClr val="accent6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urved Connector 31"/>
          <p:cNvCxnSpPr>
            <a:stCxn id="7" idx="4"/>
            <a:endCxn id="9" idx="3"/>
          </p:cNvCxnSpPr>
          <p:nvPr/>
        </p:nvCxnSpPr>
        <p:spPr>
          <a:xfrm rot="5400000" flipH="1" flipV="1">
            <a:off x="1903665" y="1716248"/>
            <a:ext cx="48695" cy="1937855"/>
          </a:xfrm>
          <a:prstGeom prst="curvedConnector3">
            <a:avLst>
              <a:gd name="adj1" fmla="val -469453"/>
            </a:avLst>
          </a:prstGeom>
          <a:ln w="28575">
            <a:solidFill>
              <a:schemeClr val="accent6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588317" y="986870"/>
            <a:ext cx="3978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?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580397" y="4910835"/>
            <a:ext cx="8070812" cy="12254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Structural mapping: Strong-simulation (Ma et al.) 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Node similarity approaches: P-homomorphism (Fan et al.), </a:t>
            </a:r>
            <a:r>
              <a:rPr lang="en-US" dirty="0" err="1" smtClean="0"/>
              <a:t>Nema</a:t>
            </a:r>
            <a:r>
              <a:rPr lang="en-US" dirty="0" smtClean="0"/>
              <a:t> (Khan et al.)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Probabilistic approaches: SLQ (Yang et al.) </a:t>
            </a:r>
          </a:p>
        </p:txBody>
      </p:sp>
    </p:spTree>
    <p:extLst>
      <p:ext uri="{BB962C8B-B14F-4D97-AF65-F5344CB8AC3E}">
        <p14:creationId xmlns:p14="http://schemas.microsoft.com/office/powerpoint/2010/main" val="1751392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 animBg="1"/>
      <p:bldP spid="3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Subgraph isomorphism issues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Fan, W., Li, J., Ma, S., Wang, H. and Wu, Y.. Graph homomorphism revisited for graph matching. PVLDB, 2010</a:t>
            </a:r>
          </a:p>
        </p:txBody>
      </p:sp>
      <p:sp>
        <p:nvSpPr>
          <p:cNvPr id="173" name="Oval 172"/>
          <p:cNvSpPr/>
          <p:nvPr/>
        </p:nvSpPr>
        <p:spPr>
          <a:xfrm>
            <a:off x="1944990" y="2471146"/>
            <a:ext cx="332509" cy="3325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Oval 173"/>
          <p:cNvSpPr/>
          <p:nvPr/>
        </p:nvSpPr>
        <p:spPr>
          <a:xfrm>
            <a:off x="1356802" y="3318792"/>
            <a:ext cx="332509" cy="33250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Oval 174"/>
          <p:cNvSpPr/>
          <p:nvPr/>
        </p:nvSpPr>
        <p:spPr>
          <a:xfrm>
            <a:off x="2474925" y="3318792"/>
            <a:ext cx="332509" cy="332509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Oval 175"/>
          <p:cNvSpPr/>
          <p:nvPr/>
        </p:nvSpPr>
        <p:spPr>
          <a:xfrm>
            <a:off x="4608998" y="3386805"/>
            <a:ext cx="332509" cy="33250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Oval 176"/>
          <p:cNvSpPr/>
          <p:nvPr/>
        </p:nvSpPr>
        <p:spPr>
          <a:xfrm>
            <a:off x="5638012" y="2539159"/>
            <a:ext cx="332509" cy="332509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Oval 177"/>
          <p:cNvSpPr/>
          <p:nvPr/>
        </p:nvSpPr>
        <p:spPr>
          <a:xfrm>
            <a:off x="5638012" y="3386805"/>
            <a:ext cx="332509" cy="3325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Oval 178"/>
          <p:cNvSpPr/>
          <p:nvPr/>
        </p:nvSpPr>
        <p:spPr>
          <a:xfrm>
            <a:off x="6667026" y="3386804"/>
            <a:ext cx="332509" cy="332509"/>
          </a:xfrm>
          <a:prstGeom prst="ellipse">
            <a:avLst/>
          </a:prstGeom>
          <a:solidFill>
            <a:srgbClr val="00B050"/>
          </a:solidFill>
          <a:ln>
            <a:solidFill>
              <a:srgbClr val="003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8000"/>
                </a:solidFill>
              </a:ln>
            </a:endParaRPr>
          </a:p>
        </p:txBody>
      </p:sp>
      <p:sp>
        <p:nvSpPr>
          <p:cNvPr id="180" name="Oval 179"/>
          <p:cNvSpPr/>
          <p:nvPr/>
        </p:nvSpPr>
        <p:spPr>
          <a:xfrm>
            <a:off x="6667026" y="4362920"/>
            <a:ext cx="332509" cy="332509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TextBox 180"/>
          <p:cNvSpPr txBox="1"/>
          <p:nvPr/>
        </p:nvSpPr>
        <p:spPr>
          <a:xfrm>
            <a:off x="1570166" y="5157764"/>
            <a:ext cx="1082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/>
              <a:t>Query</a:t>
            </a:r>
            <a:endParaRPr lang="en-US" sz="2800" dirty="0"/>
          </a:p>
        </p:txBody>
      </p:sp>
      <p:sp>
        <p:nvSpPr>
          <p:cNvPr id="182" name="TextBox 181"/>
          <p:cNvSpPr txBox="1"/>
          <p:nvPr/>
        </p:nvSpPr>
        <p:spPr>
          <a:xfrm>
            <a:off x="5716481" y="5191288"/>
            <a:ext cx="10783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Graph</a:t>
            </a:r>
            <a:endParaRPr lang="en-US" sz="2800" dirty="0"/>
          </a:p>
        </p:txBody>
      </p:sp>
      <p:cxnSp>
        <p:nvCxnSpPr>
          <p:cNvPr id="184" name="Straight Arrow Connector 183"/>
          <p:cNvCxnSpPr>
            <a:stCxn id="173" idx="3"/>
            <a:endCxn id="174" idx="7"/>
          </p:cNvCxnSpPr>
          <p:nvPr/>
        </p:nvCxnSpPr>
        <p:spPr>
          <a:xfrm flipH="1">
            <a:off x="1640616" y="2754960"/>
            <a:ext cx="353069" cy="6125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Arrow Connector 184"/>
          <p:cNvCxnSpPr>
            <a:stCxn id="173" idx="5"/>
            <a:endCxn id="175" idx="1"/>
          </p:cNvCxnSpPr>
          <p:nvPr/>
        </p:nvCxnSpPr>
        <p:spPr>
          <a:xfrm>
            <a:off x="2228804" y="2754960"/>
            <a:ext cx="294816" cy="6125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Arrow Connector 187"/>
          <p:cNvCxnSpPr>
            <a:stCxn id="177" idx="3"/>
            <a:endCxn id="176" idx="7"/>
          </p:cNvCxnSpPr>
          <p:nvPr/>
        </p:nvCxnSpPr>
        <p:spPr>
          <a:xfrm flipH="1">
            <a:off x="4892812" y="2822973"/>
            <a:ext cx="793895" cy="6125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Arrow Connector 190"/>
          <p:cNvCxnSpPr>
            <a:stCxn id="177" idx="4"/>
            <a:endCxn id="178" idx="0"/>
          </p:cNvCxnSpPr>
          <p:nvPr/>
        </p:nvCxnSpPr>
        <p:spPr>
          <a:xfrm>
            <a:off x="5804267" y="2871668"/>
            <a:ext cx="0" cy="51513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Arrow Connector 194"/>
          <p:cNvCxnSpPr>
            <a:stCxn id="177" idx="5"/>
            <a:endCxn id="179" idx="1"/>
          </p:cNvCxnSpPr>
          <p:nvPr/>
        </p:nvCxnSpPr>
        <p:spPr>
          <a:xfrm>
            <a:off x="5921826" y="2822973"/>
            <a:ext cx="793895" cy="61252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Arrow Connector 197"/>
          <p:cNvCxnSpPr>
            <a:stCxn id="179" idx="4"/>
            <a:endCxn id="180" idx="0"/>
          </p:cNvCxnSpPr>
          <p:nvPr/>
        </p:nvCxnSpPr>
        <p:spPr>
          <a:xfrm>
            <a:off x="6833281" y="3719313"/>
            <a:ext cx="0" cy="6436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Curved Connector 201"/>
          <p:cNvCxnSpPr>
            <a:stCxn id="173" idx="0"/>
            <a:endCxn id="177" idx="0"/>
          </p:cNvCxnSpPr>
          <p:nvPr/>
        </p:nvCxnSpPr>
        <p:spPr>
          <a:xfrm rot="16200000" flipH="1">
            <a:off x="3923749" y="658641"/>
            <a:ext cx="68013" cy="3693022"/>
          </a:xfrm>
          <a:prstGeom prst="curvedConnector3">
            <a:avLst>
              <a:gd name="adj1" fmla="val -336112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Curved Connector 204"/>
          <p:cNvCxnSpPr>
            <a:stCxn id="174" idx="0"/>
            <a:endCxn id="176" idx="0"/>
          </p:cNvCxnSpPr>
          <p:nvPr/>
        </p:nvCxnSpPr>
        <p:spPr>
          <a:xfrm rot="16200000" flipH="1">
            <a:off x="3115148" y="1726700"/>
            <a:ext cx="68013" cy="3252196"/>
          </a:xfrm>
          <a:prstGeom prst="curvedConnector3">
            <a:avLst>
              <a:gd name="adj1" fmla="val -336112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Curved Connector 207"/>
          <p:cNvCxnSpPr>
            <a:stCxn id="175" idx="4"/>
            <a:endCxn id="180" idx="2"/>
          </p:cNvCxnSpPr>
          <p:nvPr/>
        </p:nvCxnSpPr>
        <p:spPr>
          <a:xfrm rot="16200000" flipH="1">
            <a:off x="4215166" y="2077315"/>
            <a:ext cx="877874" cy="4025846"/>
          </a:xfrm>
          <a:prstGeom prst="curvedConnector2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TextBox 210"/>
          <p:cNvSpPr txBox="1"/>
          <p:nvPr/>
        </p:nvSpPr>
        <p:spPr>
          <a:xfrm>
            <a:off x="3858568" y="1915871"/>
            <a:ext cx="4507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smtClean="0">
                <a:solidFill>
                  <a:srgbClr val="FF0000"/>
                </a:solidFill>
              </a:rPr>
              <a:t>X</a:t>
            </a:r>
            <a:endParaRPr lang="en-US" sz="4000">
              <a:solidFill>
                <a:srgbClr val="FF0000"/>
              </a:solidFill>
            </a:endParaRPr>
          </a:p>
        </p:txBody>
      </p:sp>
      <p:sp>
        <p:nvSpPr>
          <p:cNvPr id="215" name="TextBox 214"/>
          <p:cNvSpPr txBox="1"/>
          <p:nvPr/>
        </p:nvSpPr>
        <p:spPr>
          <a:xfrm>
            <a:off x="3759106" y="4647798"/>
            <a:ext cx="2295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No MATCH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Node v is not matched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17" name="Rounded Rectangle 216"/>
          <p:cNvSpPr/>
          <p:nvPr/>
        </p:nvSpPr>
        <p:spPr>
          <a:xfrm>
            <a:off x="1640616" y="1224449"/>
            <a:ext cx="5535740" cy="6196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smtClean="0"/>
              <a:t>(Sub)Graph Isomorphism might be too restrictive</a:t>
            </a:r>
            <a:endParaRPr lang="en-US" sz="2000" dirty="0"/>
          </a:p>
        </p:txBody>
      </p:sp>
      <p:sp>
        <p:nvSpPr>
          <p:cNvPr id="218" name="TextBox 217"/>
          <p:cNvSpPr txBox="1"/>
          <p:nvPr/>
        </p:nvSpPr>
        <p:spPr>
          <a:xfrm>
            <a:off x="4608998" y="4100113"/>
            <a:ext cx="4507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smtClean="0">
                <a:solidFill>
                  <a:srgbClr val="FF0000"/>
                </a:solidFill>
              </a:rPr>
              <a:t>X</a:t>
            </a:r>
            <a:endParaRPr lang="en-US" sz="4000">
              <a:solidFill>
                <a:srgbClr val="FF0000"/>
              </a:solidFill>
            </a:endParaRPr>
          </a:p>
        </p:txBody>
      </p:sp>
      <p:sp>
        <p:nvSpPr>
          <p:cNvPr id="219" name="TextBox 218"/>
          <p:cNvSpPr txBox="1"/>
          <p:nvPr/>
        </p:nvSpPr>
        <p:spPr>
          <a:xfrm>
            <a:off x="3247618" y="2414892"/>
            <a:ext cx="16451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No MATCH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(different label)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20" name="TextBox 219"/>
          <p:cNvSpPr txBox="1"/>
          <p:nvPr/>
        </p:nvSpPr>
        <p:spPr>
          <a:xfrm>
            <a:off x="7006346" y="3384469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62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" grpId="0"/>
      <p:bldP spid="215" grpId="0"/>
      <p:bldP spid="218" grpId="0"/>
      <p:bldP spid="21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Strong simulation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Ma, S., Cao, Y., Fan, W., </a:t>
            </a:r>
            <a:r>
              <a:rPr lang="en-US" dirty="0" err="1"/>
              <a:t>Huai</a:t>
            </a:r>
            <a:r>
              <a:rPr lang="en-US" dirty="0"/>
              <a:t>, J. and Wo, </a:t>
            </a:r>
            <a:r>
              <a:rPr lang="en-US" dirty="0" smtClean="0"/>
              <a:t>T. </a:t>
            </a:r>
            <a:r>
              <a:rPr lang="en-US" dirty="0"/>
              <a:t>Strong simulation: Capturing topology in graph pattern matching. </a:t>
            </a:r>
            <a:r>
              <a:rPr lang="en-US" i="1" dirty="0" smtClean="0"/>
              <a:t>TODS, 2014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1934039" y="2476622"/>
            <a:ext cx="332509" cy="3325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463974" y="3324268"/>
            <a:ext cx="332509" cy="332509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598047" y="3392281"/>
            <a:ext cx="332509" cy="33250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627061" y="2544635"/>
            <a:ext cx="332509" cy="3325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627061" y="3392281"/>
            <a:ext cx="332509" cy="33250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656075" y="3392280"/>
            <a:ext cx="332509" cy="332509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6656075" y="4380036"/>
            <a:ext cx="332509" cy="332509"/>
          </a:xfrm>
          <a:prstGeom prst="ellipse">
            <a:avLst/>
          </a:prstGeom>
          <a:solidFill>
            <a:srgbClr val="00B050"/>
          </a:solidFill>
          <a:ln>
            <a:solidFill>
              <a:srgbClr val="003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8000"/>
                </a:solidFill>
              </a:ln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1629665" y="2760436"/>
            <a:ext cx="353069" cy="6125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217853" y="2760436"/>
            <a:ext cx="294816" cy="6125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4881861" y="2828449"/>
            <a:ext cx="793895" cy="6125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793316" y="2877144"/>
            <a:ext cx="0" cy="51513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5910875" y="2828449"/>
            <a:ext cx="793895" cy="61252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6822330" y="3724789"/>
            <a:ext cx="0" cy="6436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urved Connector 23"/>
          <p:cNvCxnSpPr/>
          <p:nvPr/>
        </p:nvCxnSpPr>
        <p:spPr>
          <a:xfrm rot="16200000" flipH="1">
            <a:off x="3912798" y="664117"/>
            <a:ext cx="68013" cy="3693022"/>
          </a:xfrm>
          <a:prstGeom prst="curvedConnector3">
            <a:avLst>
              <a:gd name="adj1" fmla="val -336112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urved Connector 24"/>
          <p:cNvCxnSpPr/>
          <p:nvPr/>
        </p:nvCxnSpPr>
        <p:spPr>
          <a:xfrm rot="16200000" flipH="1">
            <a:off x="3104197" y="1732176"/>
            <a:ext cx="68013" cy="3252196"/>
          </a:xfrm>
          <a:prstGeom prst="curvedConnector3">
            <a:avLst>
              <a:gd name="adj1" fmla="val -336112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1130680" y="1160148"/>
            <a:ext cx="6882640" cy="7976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Revise subgraph isomorphism: </a:t>
            </a:r>
          </a:p>
          <a:p>
            <a:pPr algn="ctr"/>
            <a:r>
              <a:rPr lang="en-US" sz="2000" dirty="0" smtClean="0"/>
              <a:t>Instead of bijection, compute a binary relation between nodes</a:t>
            </a:r>
          </a:p>
        </p:txBody>
      </p:sp>
      <p:sp>
        <p:nvSpPr>
          <p:cNvPr id="11" name="Oval 10"/>
          <p:cNvSpPr/>
          <p:nvPr/>
        </p:nvSpPr>
        <p:spPr>
          <a:xfrm>
            <a:off x="1345851" y="3324268"/>
            <a:ext cx="332509" cy="33250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Curved Connector 34"/>
          <p:cNvCxnSpPr>
            <a:stCxn id="11" idx="7"/>
            <a:endCxn id="15" idx="0"/>
          </p:cNvCxnSpPr>
          <p:nvPr/>
        </p:nvCxnSpPr>
        <p:spPr>
          <a:xfrm rot="16200000" flipH="1">
            <a:off x="3701831" y="1300797"/>
            <a:ext cx="19318" cy="4163651"/>
          </a:xfrm>
          <a:prstGeom prst="curvedConnector3">
            <a:avLst>
              <a:gd name="adj1" fmla="val -1435423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urved Connector 37"/>
          <p:cNvCxnSpPr>
            <a:stCxn id="12" idx="5"/>
            <a:endCxn id="16" idx="3"/>
          </p:cNvCxnSpPr>
          <p:nvPr/>
        </p:nvCxnSpPr>
        <p:spPr>
          <a:xfrm rot="16200000" flipH="1">
            <a:off x="4692273" y="1663597"/>
            <a:ext cx="68012" cy="3956982"/>
          </a:xfrm>
          <a:prstGeom prst="curvedConnector3">
            <a:avLst>
              <a:gd name="adj1" fmla="val 507715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/>
          <p:cNvSpPr/>
          <p:nvPr/>
        </p:nvSpPr>
        <p:spPr>
          <a:xfrm>
            <a:off x="3633459" y="4946356"/>
            <a:ext cx="2496804" cy="87065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Nodes with the same structural ”role” are matched</a:t>
            </a:r>
            <a:endParaRPr lang="en-US" dirty="0"/>
          </a:p>
        </p:txBody>
      </p:sp>
      <p:cxnSp>
        <p:nvCxnSpPr>
          <p:cNvPr id="45" name="Straight Arrow Connector 44"/>
          <p:cNvCxnSpPr>
            <a:stCxn id="13" idx="4"/>
            <a:endCxn id="41" idx="0"/>
          </p:cNvCxnSpPr>
          <p:nvPr/>
        </p:nvCxnSpPr>
        <p:spPr>
          <a:xfrm>
            <a:off x="4764302" y="3724790"/>
            <a:ext cx="117559" cy="1221566"/>
          </a:xfrm>
          <a:prstGeom prst="straightConnector1">
            <a:avLst/>
          </a:prstGeom>
          <a:ln w="28575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15" idx="4"/>
            <a:endCxn id="41" idx="0"/>
          </p:cNvCxnSpPr>
          <p:nvPr/>
        </p:nvCxnSpPr>
        <p:spPr>
          <a:xfrm flipH="1">
            <a:off x="4881861" y="3724790"/>
            <a:ext cx="911455" cy="1221566"/>
          </a:xfrm>
          <a:prstGeom prst="straightConnector1">
            <a:avLst/>
          </a:prstGeom>
          <a:ln w="28575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4824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542982" y="1347805"/>
            <a:ext cx="6384374" cy="2270375"/>
          </a:xfrm>
          <a:prstGeom prst="rect">
            <a:avLst/>
          </a:prstGeom>
          <a:solidFill>
            <a:schemeClr val="accent6">
              <a:alpha val="40000"/>
            </a:schemeClr>
          </a:solidFill>
          <a:ln>
            <a:solidFill>
              <a:schemeClr val="accent5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Strong simulation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Ma, S., Cao, Y., Fan, W., </a:t>
            </a:r>
            <a:r>
              <a:rPr lang="en-US" dirty="0" err="1"/>
              <a:t>Huai</a:t>
            </a:r>
            <a:r>
              <a:rPr lang="en-US" dirty="0"/>
              <a:t>, J. and Wo, </a:t>
            </a:r>
            <a:r>
              <a:rPr lang="en-US" dirty="0" smtClean="0"/>
              <a:t>T. </a:t>
            </a:r>
            <a:r>
              <a:rPr lang="en-US" dirty="0"/>
              <a:t>Strong simulation: Capturing topology in graph pattern matching. </a:t>
            </a:r>
            <a:r>
              <a:rPr lang="en-US" i="1" dirty="0" smtClean="0"/>
              <a:t>TODS, 2014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/>
              <p:cNvSpPr>
                <a:spLocks noGrp="1"/>
              </p:cNvSpPr>
              <p:nvPr>
                <p:ph idx="1"/>
              </p:nvPr>
            </p:nvSpPr>
            <p:spPr>
              <a:xfrm>
                <a:off x="342900" y="1326995"/>
                <a:ext cx="6534264" cy="3830878"/>
              </a:xfrm>
            </p:spPr>
            <p:txBody>
              <a:bodyPr>
                <a:normAutofit/>
              </a:bodyPr>
              <a:lstStyle/>
              <a:p>
                <a:r>
                  <a:rPr lang="en-US" altLang="zh-CN" dirty="0" smtClean="0"/>
                  <a:t>Given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solidFill>
                          <a:srgbClr val="3366CC"/>
                        </a:solidFill>
                        <a:latin typeface="Cambria Math" charset="0"/>
                      </a:rPr>
                      <m:t>𝑄</m:t>
                    </m:r>
                    <m:r>
                      <a:rPr lang="en-US" altLang="zh-CN" i="1" dirty="0" smtClean="0">
                        <a:solidFill>
                          <a:srgbClr val="3366CC"/>
                        </a:solidFill>
                        <a:latin typeface="Cambria Math" charset="0"/>
                      </a:rPr>
                      <m:t>:〈</m:t>
                    </m:r>
                    <m:sSub>
                      <m:sSubPr>
                        <m:ctrlPr>
                          <a:rPr lang="en-US" altLang="zh-CN" b="0" i="1" dirty="0" smtClean="0">
                            <a:solidFill>
                              <a:srgbClr val="3366CC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 dirty="0" err="1">
                            <a:solidFill>
                              <a:srgbClr val="3366CC"/>
                            </a:solidFill>
                            <a:latin typeface="Cambria Math" charset="0"/>
                          </a:rPr>
                          <m:t>𝑉</m:t>
                        </m:r>
                      </m:e>
                      <m:sub>
                        <m:r>
                          <a:rPr lang="en-US" altLang="zh-CN" b="0" i="1" dirty="0" smtClean="0">
                            <a:solidFill>
                              <a:srgbClr val="3366CC"/>
                            </a:solidFill>
                            <a:latin typeface="Cambria Math" charset="0"/>
                          </a:rPr>
                          <m:t>𝑞</m:t>
                        </m:r>
                      </m:sub>
                    </m:sSub>
                    <m:r>
                      <a:rPr lang="en-US" altLang="zh-CN" i="1" dirty="0">
                        <a:solidFill>
                          <a:srgbClr val="3366CC"/>
                        </a:solidFill>
                        <a:latin typeface="Cambria Math" charset="0"/>
                      </a:rPr>
                      <m:t>, </m:t>
                    </m:r>
                    <m:sSub>
                      <m:sSubPr>
                        <m:ctrlPr>
                          <a:rPr lang="en-US" altLang="zh-CN" b="0" i="1" dirty="0" smtClean="0">
                            <a:solidFill>
                              <a:srgbClr val="3366CC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 dirty="0" err="1" smtClean="0">
                            <a:solidFill>
                              <a:srgbClr val="3366CC"/>
                            </a:solidFill>
                            <a:latin typeface="Cambria Math" charset="0"/>
                          </a:rPr>
                          <m:t>𝐸</m:t>
                        </m:r>
                      </m:e>
                      <m:sub>
                        <m:r>
                          <a:rPr lang="en-US" altLang="zh-CN" b="0" i="1" dirty="0" smtClean="0">
                            <a:solidFill>
                              <a:srgbClr val="3366CC"/>
                            </a:solidFill>
                            <a:latin typeface="Cambria Math" charset="0"/>
                          </a:rPr>
                          <m:t>𝑞</m:t>
                        </m:r>
                      </m:sub>
                    </m:sSub>
                    <m:r>
                      <a:rPr lang="en-US" altLang="zh-CN" i="1" dirty="0" smtClean="0">
                        <a:solidFill>
                          <a:srgbClr val="3366CC"/>
                        </a:solidFill>
                        <a:latin typeface="Cambria Math" charset="0"/>
                      </a:rPr>
                      <m:t>, </m:t>
                    </m:r>
                    <m:sSub>
                      <m:sSubPr>
                        <m:ctrlPr>
                          <a:rPr lang="en-US" altLang="zh-CN" b="0" i="1" dirty="0" smtClean="0">
                            <a:solidFill>
                              <a:srgbClr val="3366CC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dirty="0" smtClean="0">
                            <a:solidFill>
                              <a:srgbClr val="3366CC"/>
                            </a:solidFill>
                            <a:latin typeface="Cambria Math" charset="0"/>
                          </a:rPr>
                          <m:t>𝑙</m:t>
                        </m:r>
                      </m:e>
                      <m:sub>
                        <m:r>
                          <a:rPr lang="en-US" altLang="zh-CN" b="0" i="1" dirty="0" smtClean="0">
                            <a:solidFill>
                              <a:srgbClr val="3366CC"/>
                            </a:solidFill>
                            <a:latin typeface="Cambria Math" charset="0"/>
                          </a:rPr>
                          <m:t>𝑞</m:t>
                        </m:r>
                      </m:sub>
                    </m:sSub>
                    <m:r>
                      <a:rPr lang="en-US" altLang="zh-CN" b="0" i="1" dirty="0" smtClean="0">
                        <a:solidFill>
                          <a:srgbClr val="3366CC"/>
                        </a:solidFill>
                        <a:latin typeface="Cambria Math" charset="0"/>
                      </a:rPr>
                      <m:t>〉</m:t>
                    </m:r>
                  </m:oMath>
                </a14:m>
                <a:r>
                  <a:rPr lang="en-US" altLang="zh-CN" dirty="0" smtClean="0">
                    <a:solidFill>
                      <a:srgbClr val="3366CC"/>
                    </a:solidFill>
                  </a:rPr>
                  <a:t> </a:t>
                </a:r>
                <a:r>
                  <a:rPr lang="en-US" altLang="zh-CN" dirty="0"/>
                  <a:t>and data graph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solidFill>
                          <a:srgbClr val="3366CC"/>
                        </a:solidFill>
                        <a:latin typeface="Cambria Math" charset="0"/>
                      </a:rPr>
                      <m:t>𝐺</m:t>
                    </m:r>
                    <m:r>
                      <a:rPr lang="en-US" altLang="zh-CN" i="1" dirty="0" smtClean="0">
                        <a:solidFill>
                          <a:srgbClr val="3366CC"/>
                        </a:solidFill>
                        <a:latin typeface="Cambria Math" charset="0"/>
                      </a:rPr>
                      <m:t>:〈</m:t>
                    </m:r>
                    <m:r>
                      <m:rPr>
                        <m:sty m:val="p"/>
                      </m:rPr>
                      <a:rPr lang="en-US" altLang="zh-CN" i="1" dirty="0" err="1" smtClean="0">
                        <a:solidFill>
                          <a:srgbClr val="3366CC"/>
                        </a:solidFill>
                        <a:latin typeface="Cambria Math" charset="0"/>
                      </a:rPr>
                      <m:t>V</m:t>
                    </m:r>
                    <m:r>
                      <a:rPr lang="en-US" altLang="zh-CN" i="1" dirty="0">
                        <a:solidFill>
                          <a:srgbClr val="3366CC"/>
                        </a:solidFill>
                        <a:latin typeface="Cambria Math" charset="0"/>
                      </a:rPr>
                      <m:t>, </m:t>
                    </m:r>
                    <m:r>
                      <a:rPr lang="en-US" altLang="zh-CN" i="1" dirty="0">
                        <a:solidFill>
                          <a:srgbClr val="3366CC"/>
                        </a:solidFill>
                        <a:latin typeface="Cambria Math" charset="0"/>
                      </a:rPr>
                      <m:t>𝐸</m:t>
                    </m:r>
                    <m:r>
                      <a:rPr lang="en-US" altLang="zh-CN" b="0" i="1" dirty="0" smtClean="0">
                        <a:solidFill>
                          <a:srgbClr val="3366CC"/>
                        </a:solidFill>
                        <a:latin typeface="Cambria Math" charset="0"/>
                      </a:rPr>
                      <m:t>,</m:t>
                    </m:r>
                    <m:r>
                      <a:rPr lang="en-US" altLang="zh-CN" b="0" i="1" dirty="0" smtClean="0">
                        <a:solidFill>
                          <a:srgbClr val="3366CC"/>
                        </a:solidFill>
                        <a:latin typeface="Cambria Math" charset="0"/>
                      </a:rPr>
                      <m:t>𝑙</m:t>
                    </m:r>
                    <m:r>
                      <a:rPr lang="en-US" altLang="zh-CN" b="0" i="1" dirty="0" smtClean="0">
                        <a:solidFill>
                          <a:srgbClr val="3366CC"/>
                        </a:solidFill>
                        <a:latin typeface="Cambria Math" charset="0"/>
                      </a:rPr>
                      <m:t>〉</m:t>
                    </m:r>
                  </m:oMath>
                </a14:m>
                <a:r>
                  <a:rPr lang="en-US" altLang="zh-CN" dirty="0">
                    <a:solidFill>
                      <a:srgbClr val="3366CC"/>
                    </a:solidFill>
                  </a:rPr>
                  <a:t>, </a:t>
                </a:r>
                <a:r>
                  <a:rPr lang="en-US" altLang="zh-CN" dirty="0"/>
                  <a:t>a </a:t>
                </a:r>
                <a:r>
                  <a:rPr lang="en-US" altLang="zh-CN" dirty="0">
                    <a:solidFill>
                      <a:srgbClr val="000099"/>
                    </a:solidFill>
                  </a:rPr>
                  <a:t>binary relation </a:t>
                </a:r>
                <a14:m>
                  <m:oMath xmlns:m="http://schemas.openxmlformats.org/officeDocument/2006/math">
                    <m:r>
                      <a:rPr lang="en-US" altLang="zh-CN" b="0" i="1" dirty="0" smtClean="0">
                        <a:latin typeface="Cambria Math" charset="0"/>
                      </a:rPr>
                      <m:t>𝑆</m:t>
                    </m:r>
                    <m:r>
                      <a:rPr lang="en-US" altLang="zh-CN" i="1" dirty="0" smtClean="0">
                        <a:latin typeface="Cambria Math" charset="0"/>
                      </a:rPr>
                      <m:t>⊆</m:t>
                    </m:r>
                    <m:sSub>
                      <m:sSubPr>
                        <m:ctrlPr>
                          <a:rPr lang="en-US" altLang="zh-CN" b="0" i="1" dirty="0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 dirty="0" err="1">
                            <a:latin typeface="Cambria Math" charset="0"/>
                          </a:rPr>
                          <m:t>𝑉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 charset="0"/>
                          </a:rPr>
                          <m:t>𝑞</m:t>
                        </m:r>
                      </m:sub>
                    </m:sSub>
                    <m:r>
                      <a:rPr lang="en-US" altLang="zh-CN" i="1" dirty="0">
                        <a:latin typeface="Cambria Math" charset="0"/>
                      </a:rPr>
                      <m:t> × </m:t>
                    </m:r>
                    <m:r>
                      <a:rPr lang="en-US" altLang="zh-CN" i="1" dirty="0">
                        <a:latin typeface="Cambria Math" charset="0"/>
                      </a:rPr>
                      <m:t>𝑉</m:t>
                    </m:r>
                  </m:oMath>
                </a14:m>
                <a:r>
                  <a:rPr lang="en-US" altLang="zh-CN" dirty="0"/>
                  <a:t> is said to be a </a:t>
                </a:r>
                <a:r>
                  <a:rPr lang="en-US" altLang="zh-CN" dirty="0" smtClean="0">
                    <a:solidFill>
                      <a:srgbClr val="FF0000"/>
                    </a:solidFill>
                  </a:rPr>
                  <a:t>dual simulation</a:t>
                </a:r>
                <a:r>
                  <a:rPr lang="en-US" altLang="zh-CN" dirty="0" smtClean="0"/>
                  <a:t> </a:t>
                </a:r>
                <a:r>
                  <a:rPr lang="en-US" altLang="zh-CN" dirty="0"/>
                  <a:t>if</a:t>
                </a:r>
              </a:p>
              <a:p>
                <a:pPr lvl="1"/>
                <a:r>
                  <a:rPr lang="en-US" altLang="zh-CN" sz="2000" dirty="0" smtClean="0"/>
                  <a:t>for </a:t>
                </a:r>
                <a:r>
                  <a:rPr lang="en-US" altLang="zh-CN" sz="2000" dirty="0"/>
                  <a:t>each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 charset="0"/>
                      </a:rPr>
                      <m:t>(</m:t>
                    </m:r>
                    <m:r>
                      <a:rPr lang="en-US" altLang="zh-CN" sz="2000" i="1" dirty="0" smtClean="0">
                        <a:latin typeface="Cambria Math" charset="0"/>
                      </a:rPr>
                      <m:t>𝑢</m:t>
                    </m:r>
                    <m:r>
                      <a:rPr lang="en-US" altLang="zh-CN" sz="2000" i="1" dirty="0" smtClean="0">
                        <a:latin typeface="Cambria Math" charset="0"/>
                      </a:rPr>
                      <m:t>, </m:t>
                    </m:r>
                    <m:r>
                      <a:rPr lang="en-US" altLang="zh-CN" sz="2000" i="1" dirty="0" smtClean="0">
                        <a:latin typeface="Cambria Math" charset="0"/>
                      </a:rPr>
                      <m:t>𝑣</m:t>
                    </m:r>
                    <m:r>
                      <a:rPr lang="en-US" altLang="zh-CN" sz="2000" b="0" i="1" dirty="0" smtClean="0">
                        <a:latin typeface="Cambria Math" charset="0"/>
                      </a:rPr>
                      <m:t>)</m:t>
                    </m:r>
                    <m:r>
                      <a:rPr lang="en-US" altLang="zh-CN" sz="2000" i="1" dirty="0" smtClean="0">
                        <a:latin typeface="Cambria Math" charset="0"/>
                      </a:rPr>
                      <m:t> ∈</m:t>
                    </m:r>
                    <m:r>
                      <a:rPr lang="en-US" altLang="zh-CN" sz="2000" b="0" i="1" dirty="0" smtClean="0">
                        <a:latin typeface="Cambria Math" charset="0"/>
                      </a:rPr>
                      <m:t>𝑆</m:t>
                    </m:r>
                  </m:oMath>
                </a14:m>
                <a:r>
                  <a:rPr lang="en-US" altLang="zh-CN" sz="2000" dirty="0" smtClean="0"/>
                  <a:t>, </a:t>
                </a:r>
                <a14:m>
                  <m:oMath xmlns:m="http://schemas.openxmlformats.org/officeDocument/2006/math">
                    <m:r>
                      <a:rPr lang="en-US" altLang="zh-CN" sz="2000" i="1" dirty="0">
                        <a:solidFill>
                          <a:srgbClr val="3366CC"/>
                        </a:solidFill>
                        <a:latin typeface="Cambria Math" charset="0"/>
                      </a:rPr>
                      <m:t>𝑙</m:t>
                    </m:r>
                    <m:d>
                      <m:dPr>
                        <m:ctrlPr>
                          <a:rPr lang="en-US" altLang="zh-CN" sz="2000" b="0" i="1" dirty="0" smtClean="0">
                            <a:solidFill>
                              <a:srgbClr val="3366CC"/>
                            </a:solidFill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CN" sz="2000" i="1" dirty="0" smtClean="0">
                            <a:solidFill>
                              <a:srgbClr val="3366CC"/>
                            </a:solidFill>
                            <a:latin typeface="Cambria Math" charset="0"/>
                          </a:rPr>
                          <m:t>𝑢</m:t>
                        </m:r>
                      </m:e>
                    </m:d>
                    <m:r>
                      <a:rPr lang="en-US" altLang="zh-CN" sz="2000" b="0" i="1" dirty="0" smtClean="0">
                        <a:solidFill>
                          <a:srgbClr val="3366CC"/>
                        </a:solidFill>
                        <a:latin typeface="Cambria Math" charset="0"/>
                      </a:rPr>
                      <m:t>=</m:t>
                    </m:r>
                    <m:r>
                      <a:rPr lang="en-US" altLang="zh-CN" sz="2000" b="0" i="1" dirty="0" smtClean="0">
                        <a:solidFill>
                          <a:srgbClr val="3366CC"/>
                        </a:solidFill>
                        <a:latin typeface="Cambria Math" charset="0"/>
                      </a:rPr>
                      <m:t>𝑙</m:t>
                    </m:r>
                    <m:d>
                      <m:dPr>
                        <m:ctrlPr>
                          <a:rPr lang="en-US" altLang="zh-CN" sz="2000" b="0" i="1" dirty="0" smtClean="0">
                            <a:solidFill>
                              <a:srgbClr val="3366CC"/>
                            </a:solidFill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CN" sz="2000" b="0" i="1" dirty="0" smtClean="0">
                            <a:solidFill>
                              <a:srgbClr val="3366CC"/>
                            </a:solidFill>
                            <a:latin typeface="Cambria Math" charset="0"/>
                          </a:rPr>
                          <m:t>𝑣</m:t>
                        </m:r>
                      </m:e>
                    </m:d>
                  </m:oMath>
                </a14:m>
                <a:endParaRPr lang="en-US" altLang="zh-CN" sz="2000" b="0" dirty="0" smtClean="0">
                  <a:solidFill>
                    <a:srgbClr val="3366CC"/>
                  </a:solidFill>
                </a:endParaRPr>
              </a:p>
              <a:p>
                <a:pPr lvl="1"/>
                <a:r>
                  <a:rPr lang="en-US" altLang="zh-CN" sz="2000" dirty="0" smtClean="0"/>
                  <a:t>for each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latin typeface="Cambria Math" charset="0"/>
                      </a:rPr>
                      <m:t>v</m:t>
                    </m:r>
                    <m:r>
                      <a:rPr lang="en-US" altLang="zh-CN" sz="2000" b="0" i="1" smtClean="0">
                        <a:latin typeface="Cambria Math" charset="0"/>
                      </a:rPr>
                      <m:t>∈</m:t>
                    </m:r>
                    <m:sSub>
                      <m:sSubPr>
                        <m:ctrlPr>
                          <a:rPr lang="en-US" altLang="zh-CN" sz="2000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charset="0"/>
                          </a:rPr>
                          <m:t>𝑉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charset="0"/>
                          </a:rPr>
                          <m:t>𝑄</m:t>
                        </m:r>
                      </m:sub>
                    </m:sSub>
                  </m:oMath>
                </a14:m>
                <a:r>
                  <a:rPr lang="en-US" altLang="zh-CN" sz="2000" dirty="0" smtClean="0"/>
                  <a:t> exists a node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charset="0"/>
                      </a:rPr>
                      <m:t>𝑢</m:t>
                    </m:r>
                    <m:r>
                      <a:rPr lang="en-US" altLang="zh-CN" sz="2000" b="0" i="1" smtClean="0">
                        <a:latin typeface="Cambria Math" charset="0"/>
                      </a:rPr>
                      <m:t>∈</m:t>
                    </m:r>
                    <m:r>
                      <a:rPr lang="en-US" altLang="zh-CN" sz="2000" b="0" i="1" smtClean="0">
                        <a:latin typeface="Cambria Math" charset="0"/>
                      </a:rPr>
                      <m:t>𝑉</m:t>
                    </m:r>
                    <m:r>
                      <a:rPr lang="en-US" altLang="zh-CN" sz="2000" b="0" i="1" smtClean="0">
                        <a:latin typeface="Cambria Math" charset="0"/>
                      </a:rPr>
                      <m:t> </m:t>
                    </m:r>
                    <m:r>
                      <a:rPr lang="en-US" altLang="zh-CN" sz="2000" b="0" i="1" smtClean="0">
                        <a:latin typeface="Cambria Math" charset="0"/>
                      </a:rPr>
                      <m:t>𝑠</m:t>
                    </m:r>
                    <m:r>
                      <a:rPr lang="en-US" altLang="zh-CN" sz="2000" b="0" i="1" smtClean="0">
                        <a:latin typeface="Cambria Math" charset="0"/>
                      </a:rPr>
                      <m:t>.</m:t>
                    </m:r>
                    <m:r>
                      <a:rPr lang="en-US" altLang="zh-CN" sz="2000" b="0" i="1" smtClean="0">
                        <a:latin typeface="Cambria Math" charset="0"/>
                      </a:rPr>
                      <m:t>𝑡</m:t>
                    </m:r>
                    <m:r>
                      <a:rPr lang="en-US" altLang="zh-CN" sz="2000" b="0" i="1" smtClean="0">
                        <a:latin typeface="Cambria Math" charset="0"/>
                      </a:rPr>
                      <m:t>. </m:t>
                    </m:r>
                    <m:d>
                      <m:dPr>
                        <m:ctrlPr>
                          <a:rPr lang="en-US" altLang="zh-CN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charset="0"/>
                          </a:rPr>
                          <m:t>𝑣</m:t>
                        </m:r>
                        <m:r>
                          <a:rPr lang="en-US" altLang="zh-CN" sz="2000" b="0" i="1" smtClean="0">
                            <a:latin typeface="Cambria Math" charset="0"/>
                          </a:rPr>
                          <m:t>,</m:t>
                        </m:r>
                        <m:r>
                          <a:rPr lang="en-US" altLang="zh-CN" sz="2000" b="0" i="1" smtClean="0">
                            <a:latin typeface="Cambria Math" charset="0"/>
                          </a:rPr>
                          <m:t>𝑢</m:t>
                        </m:r>
                      </m:e>
                    </m:d>
                    <m:r>
                      <a:rPr lang="en-US" altLang="zh-CN" sz="2000" b="0" i="1" smtClean="0">
                        <a:latin typeface="Cambria Math" charset="0"/>
                      </a:rPr>
                      <m:t>∈</m:t>
                    </m:r>
                    <m:r>
                      <a:rPr lang="en-US" altLang="zh-CN" sz="2000" b="0" i="1" smtClean="0">
                        <a:latin typeface="Cambria Math" charset="0"/>
                      </a:rPr>
                      <m:t>𝑆</m:t>
                    </m:r>
                  </m:oMath>
                </a14:m>
                <a:endParaRPr lang="en-US" altLang="zh-CN" sz="2000" dirty="0" smtClean="0"/>
              </a:p>
              <a:p>
                <a:pPr lvl="2"/>
                <a:r>
                  <a:rPr lang="en-US" altLang="zh-CN" dirty="0" smtClean="0"/>
                  <a:t>for </a:t>
                </a:r>
                <a:r>
                  <a:rPr lang="en-US" altLang="zh-CN" dirty="0"/>
                  <a:t>each </a:t>
                </a:r>
                <a:r>
                  <a:rPr lang="en-US" altLang="zh-CN" dirty="0" smtClean="0"/>
                  <a:t>edge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charset="0"/>
                      </a:rPr>
                      <m:t>(</m:t>
                    </m:r>
                    <m:r>
                      <a:rPr lang="en-US" altLang="zh-CN" b="0" i="1" dirty="0" smtClean="0">
                        <a:latin typeface="Cambria Math" charset="0"/>
                      </a:rPr>
                      <m:t>𝑣</m:t>
                    </m:r>
                    <m:r>
                      <a:rPr lang="en-US" altLang="zh-CN" i="1" dirty="0" smtClean="0">
                        <a:latin typeface="Cambria Math" charset="0"/>
                      </a:rPr>
                      <m:t>, </m:t>
                    </m:r>
                    <m:r>
                      <a:rPr lang="en-US" altLang="zh-CN" b="0" i="1" dirty="0" smtClean="0">
                        <a:latin typeface="Cambria Math" charset="0"/>
                      </a:rPr>
                      <m:t>𝑣</m:t>
                    </m:r>
                    <m:r>
                      <a:rPr lang="en-US" altLang="zh-CN" i="1" dirty="0" smtClean="0">
                        <a:latin typeface="Cambria Math" charset="0"/>
                      </a:rPr>
                      <m:t>′) ∈ </m:t>
                    </m:r>
                    <m:sSub>
                      <m:sSubPr>
                        <m:ctrlPr>
                          <a:rPr lang="en-US" altLang="zh-CN" b="0" i="1" dirty="0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 dirty="0" err="1">
                            <a:latin typeface="Cambria Math" charset="0"/>
                          </a:rPr>
                          <m:t>𝐸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altLang="zh-CN" dirty="0"/>
                  <a:t>, there exists an edge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i="1" dirty="0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CN" b="0" i="1" dirty="0" smtClean="0">
                            <a:latin typeface="Cambria Math" charset="0"/>
                          </a:rPr>
                          <m:t>𝑢</m:t>
                        </m:r>
                        <m:r>
                          <a:rPr lang="en-US" altLang="zh-CN" i="1" dirty="0" smtClean="0">
                            <a:latin typeface="Cambria Math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altLang="zh-CN" i="1" dirty="0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n-US" altLang="zh-CN" b="0" i="1" dirty="0" smtClean="0">
                                <a:latin typeface="Cambria Math" charset="0"/>
                              </a:rPr>
                              <m:t>𝑢</m:t>
                            </m:r>
                          </m:e>
                          <m:sup>
                            <m:r>
                              <a:rPr lang="en-US" altLang="zh-CN" i="1" dirty="0" smtClean="0">
                                <a:latin typeface="Cambria Math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altLang="zh-CN" i="1" dirty="0" smtClean="0">
                        <a:latin typeface="Cambria Math" charset="0"/>
                      </a:rPr>
                      <m:t>∈</m:t>
                    </m:r>
                    <m:r>
                      <a:rPr lang="en-US" altLang="zh-CN" i="1" dirty="0">
                        <a:latin typeface="Cambria Math" charset="0"/>
                      </a:rPr>
                      <m:t>𝐸</m:t>
                    </m:r>
                  </m:oMath>
                </a14:m>
                <a:r>
                  <a:rPr lang="en-US" altLang="zh-CN" dirty="0"/>
                  <a:t> such that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i="1" dirty="0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CN" b="0" i="1" dirty="0" smtClean="0">
                            <a:latin typeface="Cambria Math" charset="0"/>
                          </a:rPr>
                          <m:t>𝑣</m:t>
                        </m:r>
                        <m:r>
                          <a:rPr lang="en-US" altLang="zh-CN" b="0" i="1" dirty="0" smtClean="0">
                            <a:latin typeface="Cambria Math" charset="0"/>
                          </a:rPr>
                          <m:t>′, </m:t>
                        </m:r>
                        <m:sSup>
                          <m:sSupPr>
                            <m:ctrlPr>
                              <a:rPr lang="en-US" altLang="zh-CN" i="1" dirty="0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n-US" altLang="zh-CN" b="0" i="1" dirty="0" smtClean="0">
                                <a:latin typeface="Cambria Math" charset="0"/>
                              </a:rPr>
                              <m:t>𝑢</m:t>
                            </m:r>
                          </m:e>
                          <m:sup>
                            <m:r>
                              <a:rPr lang="en-US" altLang="zh-CN" i="1" dirty="0" smtClean="0">
                                <a:latin typeface="Cambria Math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altLang="zh-CN" i="1" dirty="0" smtClean="0">
                        <a:latin typeface="Cambria Math" charset="0"/>
                      </a:rPr>
                      <m:t>∈</m:t>
                    </m:r>
                    <m:r>
                      <a:rPr lang="en-US" altLang="zh-CN" b="0" i="1" dirty="0" smtClean="0">
                        <a:latin typeface="Cambria Math" charset="0"/>
                      </a:rPr>
                      <m:t>𝑆</m:t>
                    </m:r>
                  </m:oMath>
                </a14:m>
                <a:endParaRPr lang="en-US" altLang="zh-CN" dirty="0" smtClean="0"/>
              </a:p>
              <a:p>
                <a:pPr lvl="2"/>
                <a:r>
                  <a:rPr lang="en-US" altLang="zh-CN" dirty="0"/>
                  <a:t>for each edge </a:t>
                </a:r>
                <a14:m>
                  <m:oMath xmlns:m="http://schemas.openxmlformats.org/officeDocument/2006/math">
                    <m:r>
                      <a:rPr lang="en-US" altLang="zh-CN" i="1" dirty="0">
                        <a:latin typeface="Cambria Math" charset="0"/>
                      </a:rPr>
                      <m:t>(</m:t>
                    </m:r>
                    <m:r>
                      <a:rPr lang="en-US" altLang="zh-CN" b="0" i="1" dirty="0" smtClean="0">
                        <a:latin typeface="Cambria Math" charset="0"/>
                      </a:rPr>
                      <m:t>𝑣</m:t>
                    </m:r>
                    <m:r>
                      <a:rPr lang="en-US" altLang="zh-CN" b="0" i="1" dirty="0" smtClean="0">
                        <a:latin typeface="Cambria Math" charset="0"/>
                      </a:rPr>
                      <m:t>′′, </m:t>
                    </m:r>
                    <m:r>
                      <a:rPr lang="en-US" altLang="zh-CN" b="0" i="1" dirty="0" smtClean="0">
                        <a:latin typeface="Cambria Math" charset="0"/>
                      </a:rPr>
                      <m:t>𝑣</m:t>
                    </m:r>
                    <m:r>
                      <a:rPr lang="en-US" altLang="zh-CN" i="1" dirty="0">
                        <a:latin typeface="Cambria Math" charset="0"/>
                      </a:rPr>
                      <m:t>) ∈ </m:t>
                    </m:r>
                    <m:sSub>
                      <m:sSubPr>
                        <m:ctrlPr>
                          <a:rPr lang="en-US" altLang="zh-CN" i="1" dirty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 dirty="0" err="1">
                            <a:latin typeface="Cambria Math" charset="0"/>
                          </a:rPr>
                          <m:t>𝐸</m:t>
                        </m:r>
                      </m:e>
                      <m:sub>
                        <m:r>
                          <a:rPr lang="en-US" altLang="zh-CN" i="1" dirty="0">
                            <a:latin typeface="Cambria Math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altLang="zh-CN" dirty="0"/>
                  <a:t>, there exists an edge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CN" i="1" dirty="0">
                            <a:latin typeface="Cambria Math" charset="0"/>
                          </a:rPr>
                          <m:t>𝑢</m:t>
                        </m:r>
                        <m:r>
                          <a:rPr lang="en-US" altLang="zh-CN" b="0" i="1" dirty="0" smtClean="0">
                            <a:latin typeface="Cambria Math" charset="0"/>
                          </a:rPr>
                          <m:t>′′</m:t>
                        </m:r>
                        <m:r>
                          <a:rPr lang="en-US" altLang="zh-CN" i="1" dirty="0">
                            <a:latin typeface="Cambria Math" charset="0"/>
                          </a:rPr>
                          <m:t>, </m:t>
                        </m:r>
                        <m:r>
                          <a:rPr lang="en-US" altLang="zh-CN" b="0" i="1" dirty="0" smtClean="0">
                            <a:latin typeface="Cambria Math" charset="0"/>
                          </a:rPr>
                          <m:t>𝑢</m:t>
                        </m:r>
                      </m:e>
                    </m:d>
                    <m:r>
                      <a:rPr lang="en-US" altLang="zh-CN" i="1" dirty="0">
                        <a:latin typeface="Cambria Math" charset="0"/>
                      </a:rPr>
                      <m:t>∈</m:t>
                    </m:r>
                    <m:r>
                      <a:rPr lang="en-US" altLang="zh-CN" i="1" dirty="0">
                        <a:latin typeface="Cambria Math" charset="0"/>
                      </a:rPr>
                      <m:t>𝐸</m:t>
                    </m:r>
                  </m:oMath>
                </a14:m>
                <a:r>
                  <a:rPr lang="en-US" altLang="zh-CN" dirty="0"/>
                  <a:t> such that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i="1" dirty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altLang="zh-CN" i="1" dirty="0" smtClean="0">
                            <a:latin typeface="Cambria Math" charset="0"/>
                          </a:rPr>
                          <m:t>𝑣</m:t>
                        </m:r>
                        <m:r>
                          <a:rPr lang="en-US" altLang="zh-CN" b="0" i="1" dirty="0" smtClean="0">
                            <a:latin typeface="Cambria Math" charset="0"/>
                          </a:rPr>
                          <m:t>′′</m:t>
                        </m:r>
                        <m:r>
                          <a:rPr lang="en-US" altLang="zh-CN" i="1" dirty="0">
                            <a:latin typeface="Cambria Math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altLang="zh-CN" i="1" dirty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n-US" altLang="zh-CN" i="1" dirty="0">
                                <a:latin typeface="Cambria Math" charset="0"/>
                              </a:rPr>
                              <m:t>𝑢</m:t>
                            </m:r>
                          </m:e>
                          <m:sup>
                            <m:r>
                              <a:rPr lang="en-US" altLang="zh-CN" b="0" i="1" dirty="0" smtClean="0">
                                <a:latin typeface="Cambria Math" charset="0"/>
                              </a:rPr>
                              <m:t>′</m:t>
                            </m:r>
                            <m:r>
                              <a:rPr lang="en-US" altLang="zh-CN" i="1" dirty="0">
                                <a:latin typeface="Cambria Math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altLang="zh-CN" i="1" dirty="0">
                        <a:latin typeface="Cambria Math" charset="0"/>
                      </a:rPr>
                      <m:t>∈</m:t>
                    </m:r>
                    <m:r>
                      <a:rPr lang="en-US" altLang="zh-CN" b="0" i="1" dirty="0" smtClean="0">
                        <a:latin typeface="Cambria Math" charset="0"/>
                      </a:rPr>
                      <m:t>𝑆</m:t>
                    </m:r>
                  </m:oMath>
                </a14:m>
                <a:endParaRPr lang="en-US" altLang="zh-CN" dirty="0" smtClean="0"/>
              </a:p>
              <a:p>
                <a:pPr lvl="1"/>
                <a:r>
                  <a:rPr lang="en-US" altLang="zh-CN" dirty="0" smtClean="0"/>
                  <a:t>The matching subgraph is:</a:t>
                </a:r>
              </a:p>
              <a:p>
                <a:pPr lvl="2"/>
                <a:r>
                  <a:rPr lang="en-US" altLang="zh-CN" dirty="0" smtClean="0"/>
                  <a:t>connected graph</a:t>
                </a:r>
              </a:p>
              <a:p>
                <a:pPr lvl="2"/>
                <a:r>
                  <a:rPr lang="en-US" altLang="zh-CN" dirty="0" smtClean="0"/>
                  <a:t>the diameter is not larger than twice the diameter of the query</a:t>
                </a:r>
              </a:p>
              <a:p>
                <a:pPr lvl="2"/>
                <a:endParaRPr lang="en-US" altLang="zh-CN" dirty="0" smtClean="0"/>
              </a:p>
            </p:txBody>
          </p:sp>
        </mc:Choice>
        <mc:Fallback xmlns="">
          <p:sp>
            <p:nvSpPr>
              <p:cNvPr id="8" name="Content Placeholder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2900" y="1326995"/>
                <a:ext cx="6534264" cy="3830878"/>
              </a:xfrm>
              <a:blipFill rotWithShape="0">
                <a:blip r:embed="rId2"/>
                <a:stretch>
                  <a:fillRect t="-3981" r="-4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6400800" y="390520"/>
            <a:ext cx="2252503" cy="51469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</a:t>
            </a:r>
            <a:r>
              <a:rPr lang="en-US" dirty="0" smtClean="0"/>
              <a:t>oly-time (cubic)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7019526" y="3230515"/>
            <a:ext cx="1782207" cy="3668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Parent-child relationship</a:t>
            </a:r>
            <a:endParaRPr lang="en-US" sz="1400" dirty="0"/>
          </a:p>
        </p:txBody>
      </p:sp>
      <p:sp>
        <p:nvSpPr>
          <p:cNvPr id="10" name="Rounded Rectangle 9"/>
          <p:cNvSpPr/>
          <p:nvPr/>
        </p:nvSpPr>
        <p:spPr>
          <a:xfrm>
            <a:off x="7019526" y="3687897"/>
            <a:ext cx="1782207" cy="3668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Child-parent relationship</a:t>
            </a:r>
            <a:endParaRPr lang="en-US" sz="1400" dirty="0"/>
          </a:p>
        </p:txBody>
      </p:sp>
      <p:sp>
        <p:nvSpPr>
          <p:cNvPr id="11" name="Rounded Rectangle 10"/>
          <p:cNvSpPr/>
          <p:nvPr/>
        </p:nvSpPr>
        <p:spPr>
          <a:xfrm rot="16200000">
            <a:off x="-118762" y="3442353"/>
            <a:ext cx="1162647" cy="2393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smtClean="0"/>
              <a:t>Duality</a:t>
            </a:r>
            <a:endParaRPr lang="en-US" sz="1400" dirty="0"/>
          </a:p>
        </p:txBody>
      </p:sp>
      <p:sp>
        <p:nvSpPr>
          <p:cNvPr id="12" name="Rounded Rectangle 11"/>
          <p:cNvSpPr/>
          <p:nvPr/>
        </p:nvSpPr>
        <p:spPr>
          <a:xfrm rot="16200000">
            <a:off x="64382" y="4519571"/>
            <a:ext cx="796360" cy="2393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smtClean="0"/>
              <a:t>Locality</a:t>
            </a:r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7019526" y="1347805"/>
            <a:ext cx="181306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Graph Simulation</a:t>
            </a:r>
          </a:p>
          <a:p>
            <a:r>
              <a:rPr lang="en-US" dirty="0" smtClean="0"/>
              <a:t>[Milner 1989]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874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" dur="indefinite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7" dur="indefinite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" dur="indefinite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0" dur="indefinite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2" dur="indefinite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3" dur="indefinite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5" dur="indefinite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6" dur="indefinite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1" grpId="0" animBg="1"/>
      <p:bldP spid="12" grpId="0" animBg="1"/>
      <p:bldP spid="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 smtClean="0"/>
              <a:t>Properties of Strong Simulation</a:t>
            </a:r>
            <a:endParaRPr lang="zh-CN" altLang="en-US" sz="3600" dirty="0"/>
          </a:p>
        </p:txBody>
      </p:sp>
      <p:sp>
        <p:nvSpPr>
          <p:cNvPr id="12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AD224E6-15A8-4E74-8987-281A30D56C8B}" type="slidenum">
              <a:rPr lang="zh-CN" altLang="en-US" smtClean="0"/>
              <a:pPr>
                <a:defRPr/>
              </a:pPr>
              <a:t>28</a:t>
            </a:fld>
            <a:endParaRPr lang="zh-CN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Ma, S., Cao, Y., Fan, W., </a:t>
            </a:r>
            <a:r>
              <a:rPr lang="en-US" dirty="0" err="1"/>
              <a:t>Huai</a:t>
            </a:r>
            <a:r>
              <a:rPr lang="en-US" dirty="0"/>
              <a:t>, J. and Wo, T. Strong simulation: Capturing topology in graph pattern matching. </a:t>
            </a:r>
            <a:r>
              <a:rPr lang="en-US" i="1" dirty="0"/>
              <a:t>TODS, </a:t>
            </a:r>
            <a:r>
              <a:rPr lang="en-US" i="1" dirty="0" smtClean="0"/>
              <a:t>2014</a:t>
            </a:r>
            <a:endParaRPr lang="en-US" dirty="0"/>
          </a:p>
        </p:txBody>
      </p:sp>
      <p:sp>
        <p:nvSpPr>
          <p:cNvPr id="15" name="内容占位符 7"/>
          <p:cNvSpPr>
            <a:spLocks noGrp="1"/>
          </p:cNvSpPr>
          <p:nvPr>
            <p:ph idx="1"/>
          </p:nvPr>
        </p:nvSpPr>
        <p:spPr>
          <a:xfrm>
            <a:off x="342900" y="1326996"/>
            <a:ext cx="8458200" cy="3481282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400" b="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If Q matches G, via </a:t>
            </a:r>
            <a:r>
              <a:rPr lang="en-US" altLang="zh-CN" sz="2400" b="0" dirty="0" err="1" smtClean="0">
                <a:solidFill>
                  <a:srgbClr val="4414BC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subgraph</a:t>
            </a:r>
            <a:r>
              <a:rPr lang="en-US" altLang="zh-CN" sz="2400" b="0" dirty="0" smtClean="0">
                <a:solidFill>
                  <a:srgbClr val="4414BC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isomorphism</a:t>
            </a:r>
            <a:r>
              <a:rPr lang="en-US" altLang="zh-CN" sz="2400" b="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,                </a:t>
            </a:r>
          </a:p>
          <a:p>
            <a:pPr marL="0" indent="0">
              <a:buNone/>
            </a:pPr>
            <a:r>
              <a:rPr lang="en-US" altLang="zh-CN" sz="2400" b="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then Q matches G, via </a:t>
            </a:r>
            <a:r>
              <a:rPr lang="en-US" altLang="zh-CN" sz="2400" b="0" dirty="0" smtClean="0">
                <a:solidFill>
                  <a:srgbClr val="FF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strong simulation</a:t>
            </a:r>
          </a:p>
          <a:p>
            <a:pPr marL="0" indent="0">
              <a:buNone/>
            </a:pPr>
            <a:endParaRPr lang="en-US" altLang="zh-CN" sz="1200" b="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marL="0" indent="0">
              <a:buNone/>
            </a:pPr>
            <a:r>
              <a:rPr lang="en-US" altLang="zh-CN" sz="2400" b="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If Q matches G, via </a:t>
            </a:r>
            <a:r>
              <a:rPr lang="en-US" altLang="zh-CN" sz="2400" b="0" dirty="0" smtClean="0">
                <a:solidFill>
                  <a:srgbClr val="FF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strong simulation</a:t>
            </a:r>
            <a:r>
              <a:rPr lang="en-US" altLang="zh-CN" sz="2400" b="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,                          </a:t>
            </a:r>
          </a:p>
          <a:p>
            <a:pPr marL="0" indent="0">
              <a:buNone/>
            </a:pPr>
            <a:r>
              <a:rPr lang="en-US" altLang="zh-CN" sz="2400" b="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then Q matches G, via </a:t>
            </a:r>
            <a:r>
              <a:rPr lang="en-US" altLang="zh-CN" sz="2400" b="0" dirty="0" smtClean="0">
                <a:solidFill>
                  <a:srgbClr val="B74709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dual simulation</a:t>
            </a:r>
          </a:p>
          <a:p>
            <a:pPr marL="0" indent="0">
              <a:buNone/>
            </a:pPr>
            <a:endParaRPr lang="en-US" altLang="zh-CN" sz="1200" b="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marL="0" indent="0">
              <a:buNone/>
            </a:pPr>
            <a:r>
              <a:rPr lang="en-US" altLang="zh-CN" sz="2400" b="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If Q matches G, via </a:t>
            </a:r>
            <a:r>
              <a:rPr lang="en-US" altLang="zh-CN" sz="2400" b="0" dirty="0" smtClean="0">
                <a:solidFill>
                  <a:srgbClr val="B74709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dual simulation</a:t>
            </a:r>
            <a:r>
              <a:rPr lang="en-US" altLang="zh-CN" sz="2400" b="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,                           </a:t>
            </a:r>
          </a:p>
          <a:p>
            <a:pPr marL="0" indent="0">
              <a:buNone/>
            </a:pPr>
            <a:r>
              <a:rPr lang="en-US" altLang="zh-CN" sz="2400" b="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then Q matches G, via </a:t>
            </a:r>
            <a:r>
              <a:rPr lang="en-US" altLang="zh-CN" sz="2400" b="0" dirty="0" smtClean="0">
                <a:solidFill>
                  <a:srgbClr val="00B05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graph simulation</a:t>
            </a:r>
          </a:p>
          <a:p>
            <a:endParaRPr lang="en-US" altLang="zh-CN" sz="2400" b="0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 bwMode="auto">
          <a:xfrm>
            <a:off x="0" y="5005343"/>
            <a:ext cx="199894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742950" indent="-285750" algn="ctr" eaLnBrk="0" hangingPunct="0">
              <a:spcBef>
                <a:spcPct val="20000"/>
              </a:spcBef>
            </a:pPr>
            <a:r>
              <a:rPr kumimoji="0" lang="en-US" altLang="zh-CN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414BC"/>
                </a:solidFill>
                <a:effectLst/>
                <a:uLnTx/>
                <a:uFillTx/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Subgraph</a:t>
            </a:r>
            <a:endParaRPr kumimoji="0" lang="en-US" altLang="zh-CN" sz="2000" b="1" i="0" u="none" strike="noStrike" kern="1200" cap="none" spc="0" normalizeH="0" baseline="0" noProof="0" dirty="0" smtClean="0">
              <a:ln>
                <a:noFill/>
              </a:ln>
              <a:solidFill>
                <a:srgbClr val="4414BC"/>
              </a:solidFill>
              <a:effectLst/>
              <a:uLnTx/>
              <a:uFillTx/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marL="742950" indent="-285750" algn="ctr" eaLnBrk="0" hangingPunct="0">
              <a:spcBef>
                <a:spcPct val="20000"/>
              </a:spcBef>
            </a:pPr>
            <a:r>
              <a:rPr kumimoji="0" lang="en-US" altLang="zh-CN" sz="2000" b="1" i="0" u="none" strike="noStrike" kern="1200" cap="none" spc="0" normalizeH="0" noProof="0" dirty="0" smtClean="0">
                <a:ln>
                  <a:noFill/>
                </a:ln>
                <a:solidFill>
                  <a:srgbClr val="4414BC"/>
                </a:solidFill>
                <a:effectLst/>
                <a:uLnTx/>
                <a:uFillTx/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Isomorphism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4414BC"/>
              </a:solidFill>
              <a:effectLst/>
              <a:uLnTx/>
              <a:uFillTx/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2571768" y="5005343"/>
            <a:ext cx="166071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742950" indent="-285750" algn="ctr" eaLnBrk="0" hangingPunct="0">
              <a:spcBef>
                <a:spcPct val="20000"/>
              </a:spcBef>
            </a:pPr>
            <a:r>
              <a:rPr kumimoji="0" lang="en-US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Strong </a:t>
            </a:r>
          </a:p>
          <a:p>
            <a:pPr marL="742950" indent="-285750" algn="ctr" eaLnBrk="0" hangingPunct="0">
              <a:spcBef>
                <a:spcPct val="20000"/>
              </a:spcBef>
            </a:pPr>
            <a:r>
              <a:rPr lang="en-US" altLang="zh-CN" sz="2000" b="1" dirty="0" smtClean="0">
                <a:solidFill>
                  <a:srgbClr val="FF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Simulation</a:t>
            </a:r>
            <a:endParaRPr kumimoji="0" lang="en-US" altLang="zh-CN" sz="2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4840147" y="5005343"/>
            <a:ext cx="166071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742950" indent="-285750" algn="ctr" eaLnBrk="0" hangingPunct="0">
              <a:spcBef>
                <a:spcPct val="20000"/>
              </a:spcBef>
            </a:pPr>
            <a:r>
              <a:rPr kumimoji="0" lang="en-US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Dual </a:t>
            </a:r>
          </a:p>
          <a:p>
            <a:pPr marL="742950" indent="-285750" algn="ctr" eaLnBrk="0" hangingPunct="0">
              <a:spcBef>
                <a:spcPct val="20000"/>
              </a:spcBef>
            </a:pPr>
            <a:r>
              <a:rPr lang="en-US" altLang="zh-CN" sz="2000" b="1" dirty="0" smtClean="0">
                <a:solidFill>
                  <a:srgbClr val="C0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Simulation</a:t>
            </a:r>
            <a:endParaRPr kumimoji="0" lang="en-US" altLang="zh-CN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6840411" y="5005343"/>
            <a:ext cx="166071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45720" rIns="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742950" indent="-285750" algn="ctr" eaLnBrk="0" hangingPunct="0">
              <a:spcBef>
                <a:spcPct val="20000"/>
              </a:spcBef>
            </a:pPr>
            <a:r>
              <a:rPr kumimoji="0" lang="en-US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Graph</a:t>
            </a:r>
          </a:p>
          <a:p>
            <a:pPr marL="742950" indent="-285750" algn="ctr" eaLnBrk="0" hangingPunct="0">
              <a:spcBef>
                <a:spcPct val="20000"/>
              </a:spcBef>
            </a:pPr>
            <a:r>
              <a:rPr lang="en-US" altLang="zh-CN" sz="2000" b="1" dirty="0" smtClean="0">
                <a:solidFill>
                  <a:srgbClr val="00B05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Simulation</a:t>
            </a:r>
            <a:endParaRPr kumimoji="0" lang="en-US" altLang="zh-CN" sz="2000" b="1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21" name="燕尾形 20"/>
          <p:cNvSpPr/>
          <p:nvPr/>
        </p:nvSpPr>
        <p:spPr>
          <a:xfrm>
            <a:off x="2214578" y="5148219"/>
            <a:ext cx="428628" cy="50006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燕尾形 21"/>
          <p:cNvSpPr/>
          <p:nvPr/>
        </p:nvSpPr>
        <p:spPr>
          <a:xfrm>
            <a:off x="4500594" y="5148219"/>
            <a:ext cx="428628" cy="50006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燕尾形 22"/>
          <p:cNvSpPr/>
          <p:nvPr/>
        </p:nvSpPr>
        <p:spPr>
          <a:xfrm>
            <a:off x="6715172" y="5148219"/>
            <a:ext cx="428628" cy="50006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91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NeMa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dirty="0"/>
              <a:t>Khan, A., Wu, Y., Aggarwal, C.C. and Yan, </a:t>
            </a:r>
            <a:r>
              <a:rPr lang="en-US" dirty="0" smtClean="0"/>
              <a:t>X. </a:t>
            </a:r>
            <a:r>
              <a:rPr lang="en-US" dirty="0" err="1"/>
              <a:t>Nema</a:t>
            </a:r>
            <a:r>
              <a:rPr lang="en-US" dirty="0"/>
              <a:t>: Fast graph search with label similarity. </a:t>
            </a:r>
            <a:r>
              <a:rPr lang="en-US" dirty="0" smtClean="0"/>
              <a:t>PVLDB, 2013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1692795" y="2977681"/>
            <a:ext cx="332509" cy="33250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2692606" y="3872657"/>
            <a:ext cx="332509" cy="332509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743444" y="3870556"/>
            <a:ext cx="332509" cy="33250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807751" y="3000610"/>
            <a:ext cx="332509" cy="3325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807751" y="3848256"/>
            <a:ext cx="332509" cy="332509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836765" y="3856457"/>
            <a:ext cx="332509" cy="332509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836765" y="4836011"/>
            <a:ext cx="332509" cy="332509"/>
          </a:xfrm>
          <a:prstGeom prst="ellipse">
            <a:avLst/>
          </a:prstGeom>
          <a:solidFill>
            <a:srgbClr val="00B050"/>
          </a:solidFill>
          <a:ln>
            <a:solidFill>
              <a:srgbClr val="003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8000"/>
                </a:solidFill>
              </a:ln>
            </a:endParaRPr>
          </a:p>
        </p:txBody>
      </p:sp>
      <p:cxnSp>
        <p:nvCxnSpPr>
          <p:cNvPr id="14" name="Straight Arrow Connector 13"/>
          <p:cNvCxnSpPr>
            <a:stCxn id="7" idx="3"/>
            <a:endCxn id="23" idx="0"/>
          </p:cNvCxnSpPr>
          <p:nvPr/>
        </p:nvCxnSpPr>
        <p:spPr>
          <a:xfrm flipH="1">
            <a:off x="1393967" y="3261495"/>
            <a:ext cx="347523" cy="611162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7" idx="6"/>
            <a:endCxn id="279" idx="2"/>
          </p:cNvCxnSpPr>
          <p:nvPr/>
        </p:nvCxnSpPr>
        <p:spPr>
          <a:xfrm>
            <a:off x="2025304" y="3143936"/>
            <a:ext cx="351877" cy="9160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9" idx="7"/>
          </p:cNvCxnSpPr>
          <p:nvPr/>
        </p:nvCxnSpPr>
        <p:spPr>
          <a:xfrm flipH="1">
            <a:off x="5027258" y="3284424"/>
            <a:ext cx="829189" cy="634827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974006" y="3333119"/>
            <a:ext cx="0" cy="515137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6091565" y="3284424"/>
            <a:ext cx="793895" cy="612526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7003020" y="4180764"/>
            <a:ext cx="0" cy="643607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1156727" y="1156356"/>
            <a:ext cx="6882640" cy="9111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Relax </a:t>
            </a:r>
            <a:r>
              <a:rPr lang="en-US" sz="2000" b="1" dirty="0" smtClean="0"/>
              <a:t>p-homomorphism</a:t>
            </a:r>
            <a:r>
              <a:rPr lang="en-US" sz="2000" dirty="0" smtClean="0"/>
              <a:t>: </a:t>
            </a:r>
            <a:endParaRPr lang="en-US" sz="2000" dirty="0"/>
          </a:p>
          <a:p>
            <a:pPr marL="342900" indent="-342900">
              <a:buFont typeface="Arial" charset="0"/>
              <a:buChar char="•"/>
            </a:pPr>
            <a:r>
              <a:rPr lang="en-US" sz="2000" dirty="0" smtClean="0"/>
              <a:t>Structure and some labels are unknown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dirty="0"/>
              <a:t>N</a:t>
            </a:r>
            <a:r>
              <a:rPr lang="en-US" sz="2000" dirty="0" smtClean="0"/>
              <a:t>ode closed in the query must be closed in the graph</a:t>
            </a:r>
          </a:p>
        </p:txBody>
      </p:sp>
      <p:sp>
        <p:nvSpPr>
          <p:cNvPr id="23" name="Oval 22"/>
          <p:cNvSpPr/>
          <p:nvPr/>
        </p:nvSpPr>
        <p:spPr>
          <a:xfrm>
            <a:off x="1227712" y="3872657"/>
            <a:ext cx="332509" cy="33250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Curved Connector 24"/>
          <p:cNvCxnSpPr>
            <a:stCxn id="8" idx="5"/>
            <a:endCxn id="12" idx="3"/>
          </p:cNvCxnSpPr>
          <p:nvPr/>
        </p:nvCxnSpPr>
        <p:spPr>
          <a:xfrm rot="5400000" flipH="1" flipV="1">
            <a:off x="4922840" y="2193851"/>
            <a:ext cx="16200" cy="3909040"/>
          </a:xfrm>
          <a:prstGeom prst="curvedConnector3">
            <a:avLst>
              <a:gd name="adj1" fmla="val -1711698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9" name="Oval 278"/>
          <p:cNvSpPr/>
          <p:nvPr/>
        </p:nvSpPr>
        <p:spPr>
          <a:xfrm>
            <a:off x="2377181" y="2986841"/>
            <a:ext cx="332509" cy="33250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</a:t>
            </a:r>
            <a:endParaRPr lang="en-US" dirty="0"/>
          </a:p>
        </p:txBody>
      </p:sp>
      <p:cxnSp>
        <p:nvCxnSpPr>
          <p:cNvPr id="285" name="Straight Arrow Connector 284"/>
          <p:cNvCxnSpPr>
            <a:stCxn id="279" idx="5"/>
            <a:endCxn id="8" idx="0"/>
          </p:cNvCxnSpPr>
          <p:nvPr/>
        </p:nvCxnSpPr>
        <p:spPr>
          <a:xfrm>
            <a:off x="2660995" y="3270655"/>
            <a:ext cx="197866" cy="602002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8" name="Curved Connector 527"/>
          <p:cNvCxnSpPr>
            <a:stCxn id="7" idx="7"/>
            <a:endCxn id="10" idx="1"/>
          </p:cNvCxnSpPr>
          <p:nvPr/>
        </p:nvCxnSpPr>
        <p:spPr>
          <a:xfrm rot="16200000" flipH="1">
            <a:off x="3905062" y="1097922"/>
            <a:ext cx="22929" cy="3879837"/>
          </a:xfrm>
          <a:prstGeom prst="curvedConnector3">
            <a:avLst>
              <a:gd name="adj1" fmla="val -1209364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1" name="Curved Connector 530"/>
          <p:cNvCxnSpPr>
            <a:stCxn id="279" idx="7"/>
            <a:endCxn id="11" idx="1"/>
          </p:cNvCxnSpPr>
          <p:nvPr/>
        </p:nvCxnSpPr>
        <p:spPr>
          <a:xfrm rot="16200000" flipH="1">
            <a:off x="3828012" y="1868518"/>
            <a:ext cx="861415" cy="3195451"/>
          </a:xfrm>
          <a:prstGeom prst="curvedConnector3">
            <a:avLst>
              <a:gd name="adj1" fmla="val -11215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6" name="Curved Connector 535"/>
          <p:cNvCxnSpPr>
            <a:stCxn id="23" idx="7"/>
            <a:endCxn id="9" idx="0"/>
          </p:cNvCxnSpPr>
          <p:nvPr/>
        </p:nvCxnSpPr>
        <p:spPr>
          <a:xfrm rot="5400000" flipH="1" flipV="1">
            <a:off x="3185214" y="2196868"/>
            <a:ext cx="50796" cy="3398173"/>
          </a:xfrm>
          <a:prstGeom prst="curvedConnector3">
            <a:avLst>
              <a:gd name="adj1" fmla="val 550035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4" name="Rounded Rectangle 543"/>
          <p:cNvSpPr/>
          <p:nvPr/>
        </p:nvSpPr>
        <p:spPr>
          <a:xfrm>
            <a:off x="6409512" y="2400003"/>
            <a:ext cx="2496804" cy="87065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The structure is not fixed anymore but similar to the query</a:t>
            </a:r>
            <a:endParaRPr lang="en-US" dirty="0"/>
          </a:p>
        </p:txBody>
      </p:sp>
      <p:cxnSp>
        <p:nvCxnSpPr>
          <p:cNvPr id="546" name="Straight Arrow Connector 545"/>
          <p:cNvCxnSpPr>
            <a:stCxn id="11" idx="2"/>
            <a:endCxn id="9" idx="6"/>
          </p:cNvCxnSpPr>
          <p:nvPr/>
        </p:nvCxnSpPr>
        <p:spPr>
          <a:xfrm flipH="1">
            <a:off x="5075953" y="4014511"/>
            <a:ext cx="731798" cy="22300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6340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NeMa</a:t>
            </a:r>
            <a:r>
              <a:rPr lang="en-US" dirty="0" smtClean="0"/>
              <a:t>: compute node vectors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dirty="0"/>
              <a:t>Khan, A., Wu, Y., Aggarwal, C.C. and Yan, </a:t>
            </a:r>
            <a:r>
              <a:rPr lang="en-US" dirty="0" smtClean="0"/>
              <a:t>X. </a:t>
            </a:r>
            <a:r>
              <a:rPr lang="en-US" dirty="0" err="1"/>
              <a:t>Nema</a:t>
            </a:r>
            <a:r>
              <a:rPr lang="en-US" dirty="0"/>
              <a:t>: Fast graph search with label similarity. </a:t>
            </a:r>
            <a:r>
              <a:rPr lang="en-US" dirty="0" smtClean="0"/>
              <a:t>PVLDB, 2013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699173" y="3082650"/>
            <a:ext cx="332509" cy="33250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1763480" y="2212704"/>
            <a:ext cx="332509" cy="3325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1" name="Oval 10"/>
          <p:cNvSpPr/>
          <p:nvPr/>
        </p:nvSpPr>
        <p:spPr>
          <a:xfrm>
            <a:off x="1763480" y="3060350"/>
            <a:ext cx="332509" cy="332509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2792494" y="3068551"/>
            <a:ext cx="332509" cy="332509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2792494" y="4048105"/>
            <a:ext cx="332509" cy="332509"/>
          </a:xfrm>
          <a:prstGeom prst="ellipse">
            <a:avLst/>
          </a:prstGeom>
          <a:solidFill>
            <a:srgbClr val="00B050"/>
          </a:solidFill>
          <a:ln>
            <a:solidFill>
              <a:srgbClr val="003B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1018280" y="2496518"/>
            <a:ext cx="793895" cy="612527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1929735" y="2545213"/>
            <a:ext cx="0" cy="515137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047294" y="2496518"/>
            <a:ext cx="793895" cy="612526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958749" y="3392858"/>
            <a:ext cx="0" cy="643607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493100" y="1718653"/>
                <a:ext cx="4129528" cy="6178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dirty="0"/>
                  <a:t>w</a:t>
                </a:r>
                <a:r>
                  <a:rPr lang="en-US" b="0" dirty="0" smtClean="0"/>
                  <a:t>here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𝑢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𝑢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cs-CZ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 </m:t>
                        </m:r>
                        <m:eqArr>
                          <m:eqArrPr>
                            <m:ctrlPr>
                              <a:rPr lang="cs-CZ" b="0" i="1" smtClean="0">
                                <a:latin typeface="Cambria Math" charset="0"/>
                              </a:rPr>
                            </m:ctrlPr>
                          </m:eqArr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𝛼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𝑑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𝑢</m:t>
                                    </m:r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,</m:t>
                                    </m:r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charset="0"/>
                                          </a:rPr>
                                          <m:t>𝑢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</m:sup>
                            </m:sSup>
                            <m:r>
                              <a:rPr lang="en-US" b="0" i="1" smtClean="0">
                                <a:latin typeface="Cambria Math" charset="0"/>
                              </a:rPr>
                              <m:t>    </m:t>
                            </m:r>
                            <m:r>
                              <a:rPr lang="en-US" b="0" i="1" smtClean="0">
                                <a:latin typeface="Cambria Math" charset="0"/>
                              </a:rPr>
                              <m:t>𝑑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𝑢</m:t>
                                </m:r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,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𝑢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d>
                            <m:r>
                              <a:rPr lang="en-US" b="0" i="1" smtClean="0">
                                <a:latin typeface="Cambria Math" charset="0"/>
                              </a:rPr>
                              <m:t>≤</m:t>
                            </m:r>
                            <m:r>
                              <a:rPr lang="en-US" b="0" i="1" smtClean="0">
                                <a:latin typeface="Cambria Math" charset="0"/>
                              </a:rPr>
                              <m:t>h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0                  </m:t>
                            </m:r>
                            <m:r>
                              <a:rPr lang="en-US" b="0" i="1" smtClean="0">
                                <a:latin typeface="Cambria Math" charset="0"/>
                              </a:rPr>
                              <m:t>𝑜𝑡h𝑒𝑟𝑤𝑖𝑠𝑒</m:t>
                            </m:r>
                          </m:e>
                        </m:eqAr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3100" y="1718653"/>
                <a:ext cx="4129528" cy="617861"/>
              </a:xfrm>
              <a:prstGeom prst="rect">
                <a:avLst/>
              </a:prstGeom>
              <a:blipFill rotWithShape="0">
                <a:blip r:embed="rId2"/>
                <a:stretch>
                  <a:fillRect b="-9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ounded Rectangle 19"/>
          <p:cNvSpPr/>
          <p:nvPr/>
        </p:nvSpPr>
        <p:spPr>
          <a:xfrm>
            <a:off x="6700347" y="2726245"/>
            <a:ext cx="2218185" cy="7891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Distance less than h (h-hop neighbor)</a:t>
            </a:r>
            <a:endParaRPr lang="en-US" dirty="0"/>
          </a:p>
        </p:txBody>
      </p:sp>
      <p:cxnSp>
        <p:nvCxnSpPr>
          <p:cNvPr id="24" name="Curved Connector 23"/>
          <p:cNvCxnSpPr>
            <a:stCxn id="6" idx="3"/>
            <a:endCxn id="20" idx="0"/>
          </p:cNvCxnSpPr>
          <p:nvPr/>
        </p:nvCxnSpPr>
        <p:spPr>
          <a:xfrm>
            <a:off x="7622628" y="2027584"/>
            <a:ext cx="186812" cy="698661"/>
          </a:xfrm>
          <a:prstGeom prst="curvedConnector2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465529" y="3943798"/>
                <a:ext cx="426257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𝐺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𝑎</m:t>
                          </m:r>
                        </m:e>
                      </m:d>
                      <m:r>
                        <a:rPr lang="en-US" b="0" i="1" smtClean="0">
                          <a:latin typeface="Cambria Math" charset="0"/>
                        </a:rPr>
                        <m:t>={</m:t>
                      </m:r>
                      <m:d>
                        <m:d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,0.5</m:t>
                          </m:r>
                        </m:e>
                      </m:d>
                      <m:r>
                        <a:rPr lang="en-US" b="0" i="1" smtClean="0">
                          <a:latin typeface="Cambria Math" charset="0"/>
                        </a:rPr>
                        <m:t>,</m:t>
                      </m:r>
                      <m:d>
                        <m:d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𝑐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,0.5</m:t>
                          </m:r>
                        </m:e>
                      </m:d>
                      <m:r>
                        <a:rPr lang="en-US" b="0" i="1" smtClean="0">
                          <a:latin typeface="Cambria Math" charset="0"/>
                        </a:rPr>
                        <m:t>,</m:t>
                      </m:r>
                      <m:d>
                        <m:d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,0.5</m:t>
                          </m:r>
                        </m:e>
                      </m:d>
                      <m:r>
                        <a:rPr lang="en-US" b="0" i="1" smtClean="0">
                          <a:latin typeface="Cambria Math" charset="0"/>
                        </a:rPr>
                        <m:t>,(</m:t>
                      </m:r>
                      <m:r>
                        <a:rPr lang="en-US" b="0" i="1" smtClean="0">
                          <a:latin typeface="Cambria Math" charset="0"/>
                        </a:rPr>
                        <m:t>𝑒</m:t>
                      </m:r>
                      <m:r>
                        <a:rPr lang="en-US" b="0" i="1" smtClean="0">
                          <a:latin typeface="Cambria Math" charset="0"/>
                        </a:rPr>
                        <m:t>,0.25)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5529" y="3943798"/>
                <a:ext cx="4262577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715" t="-2222" r="-1717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/>
          <p:cNvCxnSpPr>
            <a:stCxn id="11" idx="2"/>
            <a:endCxn id="9" idx="6"/>
          </p:cNvCxnSpPr>
          <p:nvPr/>
        </p:nvCxnSpPr>
        <p:spPr>
          <a:xfrm flipH="1">
            <a:off x="1031682" y="3226605"/>
            <a:ext cx="731798" cy="22300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2792493" y="4977527"/>
            <a:ext cx="332509" cy="332509"/>
          </a:xfrm>
          <a:prstGeom prst="ellipse">
            <a:avLst/>
          </a:prstGeom>
          <a:solidFill>
            <a:srgbClr val="00B050"/>
          </a:solidFill>
          <a:ln>
            <a:solidFill>
              <a:srgbClr val="003B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</a:t>
            </a:r>
          </a:p>
        </p:txBody>
      </p:sp>
      <p:cxnSp>
        <p:nvCxnSpPr>
          <p:cNvPr id="40" name="Straight Arrow Connector 39"/>
          <p:cNvCxnSpPr>
            <a:stCxn id="13" idx="4"/>
            <a:endCxn id="39" idx="0"/>
          </p:cNvCxnSpPr>
          <p:nvPr/>
        </p:nvCxnSpPr>
        <p:spPr>
          <a:xfrm flipH="1">
            <a:off x="2958748" y="4380614"/>
            <a:ext cx="1" cy="596913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465528" y="3584649"/>
                <a:ext cx="14520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h</m:t>
                      </m:r>
                      <m:r>
                        <a:rPr lang="en-US" b="0" i="1" smtClean="0">
                          <a:latin typeface="Cambria Math" charset="0"/>
                        </a:rPr>
                        <m:t>=2, </m:t>
                      </m:r>
                      <m:r>
                        <a:rPr lang="en-US" b="0" i="1" smtClean="0">
                          <a:latin typeface="Cambria Math" charset="0"/>
                        </a:rPr>
                        <m:t>𝛼</m:t>
                      </m:r>
                      <m:r>
                        <a:rPr lang="en-US" b="0" i="1" smtClean="0">
                          <a:latin typeface="Cambria Math" charset="0"/>
                        </a:rPr>
                        <m:t>=0.5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5528" y="3584649"/>
                <a:ext cx="1452064" cy="276999"/>
              </a:xfrm>
              <a:prstGeom prst="rect">
                <a:avLst/>
              </a:prstGeom>
              <a:blipFill rotWithShape="0">
                <a:blip r:embed="rId4"/>
                <a:stretch>
                  <a:fillRect l="-3782" r="-3782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Rounded Rectangle 43"/>
          <p:cNvSpPr/>
          <p:nvPr/>
        </p:nvSpPr>
        <p:spPr>
          <a:xfrm>
            <a:off x="4465528" y="4462564"/>
            <a:ext cx="4453004" cy="6230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Vector of nodes at distance &lt;= h from 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343875" y="1172033"/>
                <a:ext cx="24562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𝐺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𝑢</m:t>
                          </m:r>
                        </m:e>
                      </m:d>
                      <m:r>
                        <a:rPr lang="en-US" b="0" i="1" smtClean="0">
                          <a:latin typeface="Cambria Math" charset="0"/>
                        </a:rPr>
                        <m:t>={</m:t>
                      </m:r>
                      <m:d>
                        <m:dPr>
                          <m:begChr m:val="〈"/>
                          <m:endChr m:val="〉"/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𝑢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charset="0"/>
                        </a:rPr>
                        <m:t>}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3875" y="1172033"/>
                <a:ext cx="2456250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ounded Rectangle 24"/>
              <p:cNvSpPr/>
              <p:nvPr/>
            </p:nvSpPr>
            <p:spPr>
              <a:xfrm>
                <a:off x="5917592" y="1071258"/>
                <a:ext cx="3000940" cy="623067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Convert node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𝑢</m:t>
                    </m:r>
                  </m:oMath>
                </a14:m>
                <a:r>
                  <a:rPr lang="en-US" dirty="0" smtClean="0"/>
                  <a:t> into a vector of neighbors</a:t>
                </a:r>
                <a:endParaRPr lang="en-US" dirty="0"/>
              </a:p>
            </p:txBody>
          </p:sp>
        </mc:Choice>
        <mc:Fallback xmlns="">
          <p:sp>
            <p:nvSpPr>
              <p:cNvPr id="25" name="Rounded 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592" y="1071258"/>
                <a:ext cx="3000940" cy="623067"/>
              </a:xfrm>
              <a:prstGeom prst="roundRect">
                <a:avLst/>
              </a:prstGeom>
              <a:blipFill rotWithShape="0">
                <a:blip r:embed="rId6"/>
                <a:stretch>
                  <a:fillRect t="-5714" r="-404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9803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43" grpId="0"/>
      <p:bldP spid="4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NeMa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0" y="6045336"/>
            <a:ext cx="9144000" cy="396565"/>
          </a:xfrm>
        </p:spPr>
        <p:txBody>
          <a:bodyPr>
            <a:normAutofit/>
          </a:bodyPr>
          <a:lstStyle/>
          <a:p>
            <a:r>
              <a:rPr lang="en-US" dirty="0"/>
              <a:t>Khan, A., Wu, Y., Aggarwal, C.C. and Yan, </a:t>
            </a:r>
            <a:r>
              <a:rPr lang="en-US" dirty="0" smtClean="0"/>
              <a:t>X. </a:t>
            </a:r>
            <a:r>
              <a:rPr lang="en-US" dirty="0" err="1"/>
              <a:t>Nema</a:t>
            </a:r>
            <a:r>
              <a:rPr lang="en-US" dirty="0"/>
              <a:t>: Fast graph search with label similarity. </a:t>
            </a:r>
            <a:r>
              <a:rPr lang="en-US" dirty="0" smtClean="0"/>
              <a:t>PVLDB, 2013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1624419" y="2125396"/>
            <a:ext cx="332509" cy="33250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2471435" y="1463702"/>
            <a:ext cx="332509" cy="3325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2471435" y="2117195"/>
            <a:ext cx="332509" cy="332509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3216635" y="2117195"/>
            <a:ext cx="332509" cy="332509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3216634" y="2941862"/>
            <a:ext cx="332509" cy="332509"/>
          </a:xfrm>
          <a:prstGeom prst="ellipse">
            <a:avLst/>
          </a:prstGeom>
          <a:solidFill>
            <a:srgbClr val="00B050"/>
          </a:solidFill>
          <a:ln>
            <a:solidFill>
              <a:srgbClr val="003B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</a:t>
            </a:r>
          </a:p>
        </p:txBody>
      </p:sp>
      <p:cxnSp>
        <p:nvCxnSpPr>
          <p:cNvPr id="16" name="Straight Arrow Connector 15"/>
          <p:cNvCxnSpPr>
            <a:stCxn id="10" idx="3"/>
            <a:endCxn id="9" idx="7"/>
          </p:cNvCxnSpPr>
          <p:nvPr/>
        </p:nvCxnSpPr>
        <p:spPr>
          <a:xfrm flipH="1">
            <a:off x="1908233" y="1747516"/>
            <a:ext cx="611897" cy="426575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11" idx="0"/>
          </p:cNvCxnSpPr>
          <p:nvPr/>
        </p:nvCxnSpPr>
        <p:spPr>
          <a:xfrm>
            <a:off x="2637690" y="1796211"/>
            <a:ext cx="0" cy="320984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0" idx="5"/>
            <a:endCxn id="12" idx="1"/>
          </p:cNvCxnSpPr>
          <p:nvPr/>
        </p:nvCxnSpPr>
        <p:spPr>
          <a:xfrm>
            <a:off x="2755249" y="1747516"/>
            <a:ext cx="510081" cy="418374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2" idx="4"/>
            <a:endCxn id="13" idx="0"/>
          </p:cNvCxnSpPr>
          <p:nvPr/>
        </p:nvCxnSpPr>
        <p:spPr>
          <a:xfrm flipH="1">
            <a:off x="3382889" y="2449704"/>
            <a:ext cx="1" cy="492158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1" idx="2"/>
            <a:endCxn id="9" idx="6"/>
          </p:cNvCxnSpPr>
          <p:nvPr/>
        </p:nvCxnSpPr>
        <p:spPr>
          <a:xfrm flipH="1">
            <a:off x="1956928" y="2283450"/>
            <a:ext cx="514507" cy="8201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3216633" y="3663634"/>
            <a:ext cx="332509" cy="332509"/>
          </a:xfrm>
          <a:prstGeom prst="ellipse">
            <a:avLst/>
          </a:prstGeom>
          <a:solidFill>
            <a:srgbClr val="00B050"/>
          </a:solidFill>
          <a:ln>
            <a:solidFill>
              <a:srgbClr val="003B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</a:t>
            </a:r>
          </a:p>
        </p:txBody>
      </p:sp>
      <p:cxnSp>
        <p:nvCxnSpPr>
          <p:cNvPr id="40" name="Straight Arrow Connector 39"/>
          <p:cNvCxnSpPr>
            <a:stCxn id="13" idx="4"/>
            <a:endCxn id="39" idx="0"/>
          </p:cNvCxnSpPr>
          <p:nvPr/>
        </p:nvCxnSpPr>
        <p:spPr>
          <a:xfrm flipH="1">
            <a:off x="3382888" y="3274371"/>
            <a:ext cx="1" cy="389263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641396" y="1446108"/>
            <a:ext cx="332509" cy="3325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1600" dirty="0" smtClean="0"/>
              <a:t>v</a:t>
            </a:r>
            <a:r>
              <a:rPr lang="en-US" sz="1600" baseline="-25000" dirty="0" smtClean="0"/>
              <a:t>1</a:t>
            </a:r>
            <a:endParaRPr lang="en-US" sz="1600" dirty="0"/>
          </a:p>
        </p:txBody>
      </p:sp>
      <p:sp>
        <p:nvSpPr>
          <p:cNvPr id="46" name="Oval 45"/>
          <p:cNvSpPr/>
          <p:nvPr/>
        </p:nvSpPr>
        <p:spPr>
          <a:xfrm>
            <a:off x="641396" y="2162231"/>
            <a:ext cx="332509" cy="332509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smtClean="0"/>
              <a:t>v</a:t>
            </a:r>
            <a:r>
              <a:rPr lang="en-US" baseline="-25000" dirty="0" smtClean="0"/>
              <a:t>2</a:t>
            </a:r>
            <a:endParaRPr lang="en-US" dirty="0"/>
          </a:p>
        </p:txBody>
      </p:sp>
      <p:sp>
        <p:nvSpPr>
          <p:cNvPr id="47" name="Oval 46"/>
          <p:cNvSpPr/>
          <p:nvPr/>
        </p:nvSpPr>
        <p:spPr>
          <a:xfrm>
            <a:off x="641396" y="2966700"/>
            <a:ext cx="332509" cy="332509"/>
          </a:xfrm>
          <a:prstGeom prst="ellipse">
            <a:avLst/>
          </a:prstGeom>
          <a:solidFill>
            <a:srgbClr val="00B050"/>
          </a:solidFill>
          <a:ln>
            <a:solidFill>
              <a:srgbClr val="003B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smtClean="0"/>
              <a:t>v</a:t>
            </a:r>
            <a:r>
              <a:rPr lang="en-US" baseline="-25000" dirty="0" smtClean="0"/>
              <a:t>3</a:t>
            </a:r>
            <a:endParaRPr lang="en-US" dirty="0"/>
          </a:p>
        </p:txBody>
      </p:sp>
      <p:cxnSp>
        <p:nvCxnSpPr>
          <p:cNvPr id="48" name="Straight Arrow Connector 47"/>
          <p:cNvCxnSpPr>
            <a:stCxn id="45" idx="4"/>
            <a:endCxn id="46" idx="0"/>
          </p:cNvCxnSpPr>
          <p:nvPr/>
        </p:nvCxnSpPr>
        <p:spPr>
          <a:xfrm>
            <a:off x="807651" y="1778617"/>
            <a:ext cx="0" cy="383614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46" idx="4"/>
            <a:endCxn id="47" idx="0"/>
          </p:cNvCxnSpPr>
          <p:nvPr/>
        </p:nvCxnSpPr>
        <p:spPr>
          <a:xfrm>
            <a:off x="807651" y="2494740"/>
            <a:ext cx="0" cy="471960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urved Connector 51"/>
          <p:cNvCxnSpPr>
            <a:stCxn id="10" idx="0"/>
            <a:endCxn id="45" idx="0"/>
          </p:cNvCxnSpPr>
          <p:nvPr/>
        </p:nvCxnSpPr>
        <p:spPr>
          <a:xfrm rot="16200000" flipV="1">
            <a:off x="1713874" y="539885"/>
            <a:ext cx="17594" cy="1830039"/>
          </a:xfrm>
          <a:prstGeom prst="curvedConnector3">
            <a:avLst>
              <a:gd name="adj1" fmla="val 1399307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urved Connector 55"/>
          <p:cNvCxnSpPr>
            <a:stCxn id="11" idx="0"/>
            <a:endCxn id="46" idx="0"/>
          </p:cNvCxnSpPr>
          <p:nvPr/>
        </p:nvCxnSpPr>
        <p:spPr>
          <a:xfrm rot="16200000" flipH="1" flipV="1">
            <a:off x="1700153" y="1224693"/>
            <a:ext cx="45036" cy="1830039"/>
          </a:xfrm>
          <a:prstGeom prst="curvedConnector3">
            <a:avLst>
              <a:gd name="adj1" fmla="val -507594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urved Connector 58"/>
          <p:cNvCxnSpPr>
            <a:stCxn id="13" idx="0"/>
            <a:endCxn id="47" idx="0"/>
          </p:cNvCxnSpPr>
          <p:nvPr/>
        </p:nvCxnSpPr>
        <p:spPr>
          <a:xfrm rot="16200000" flipH="1" flipV="1">
            <a:off x="2082851" y="1666662"/>
            <a:ext cx="24838" cy="2575238"/>
          </a:xfrm>
          <a:prstGeom prst="curvedConnector3">
            <a:avLst>
              <a:gd name="adj1" fmla="val -920364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1209699" y="898889"/>
            <a:ext cx="10586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cost(a,v</a:t>
            </a:r>
            <a:r>
              <a:rPr lang="en-US" baseline="-25000" dirty="0" smtClean="0"/>
              <a:t>1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1187003" y="1569976"/>
            <a:ext cx="1045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cost(c,v</a:t>
            </a:r>
            <a:r>
              <a:rPr lang="en-US" baseline="-25000" dirty="0"/>
              <a:t>2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1689339" y="2752422"/>
            <a:ext cx="1063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cost(e,v</a:t>
            </a:r>
            <a:r>
              <a:rPr lang="en-US" baseline="-25000" dirty="0" smtClean="0"/>
              <a:t>3</a:t>
            </a:r>
            <a:r>
              <a:rPr lang="en-US" dirty="0" smtClean="0"/>
              <a:t>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4076006" y="1129382"/>
                <a:ext cx="3007698" cy="130676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𝑐𝑜𝑠𝑡</m:t>
                      </m:r>
                      <m:d>
                        <m:d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𝑣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𝑢</m:t>
                          </m:r>
                        </m:e>
                      </m:d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</m:oMath>
                  </m:oMathPara>
                </a14:m>
                <a:endParaRPr lang="en-US" b="0" i="1" dirty="0" smtClean="0">
                  <a:latin typeface="Cambria Math" charset="0"/>
                </a:endParaRPr>
              </a:p>
              <a:p>
                <a:r>
                  <a:rPr lang="en-US" dirty="0" smtClean="0"/>
                  <a:t>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charset="0"/>
                          </a:rPr>
                          <m:t>Δ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𝐿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𝑙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𝑣</m:t>
                            </m:r>
                          </m:e>
                        </m:d>
                        <m:r>
                          <a:rPr lang="en-US" b="0" i="1" smtClean="0">
                            <a:latin typeface="Cambria Math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𝑙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𝑢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charset="0"/>
                      </a:rPr>
                      <m:t>+</m:t>
                    </m:r>
                  </m:oMath>
                </a14:m>
                <a:endParaRPr lang="en-US" b="0" i="1" dirty="0" smtClean="0">
                  <a:latin typeface="Cambria Math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naryPr>
                        <m:sub>
                          <m:sSup>
                            <m:sSup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charset="0"/>
                            </a:rPr>
                            <m:t>∈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𝑁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𝑣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)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charset="0"/>
                                </a:rPr>
                                <m:t>Δ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+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𝑣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𝑢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006" y="1129382"/>
                <a:ext cx="3007698" cy="1306768"/>
              </a:xfrm>
              <a:prstGeom prst="rect">
                <a:avLst/>
              </a:prstGeom>
              <a:blipFill rotWithShape="0">
                <a:blip r:embed="rId2"/>
                <a:stretch>
                  <a:fillRect l="-24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Rounded Rectangle 65"/>
          <p:cNvSpPr/>
          <p:nvPr/>
        </p:nvSpPr>
        <p:spPr>
          <a:xfrm>
            <a:off x="6927587" y="1112093"/>
            <a:ext cx="1819578" cy="6217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Label comparison cost</a:t>
            </a:r>
            <a:endParaRPr lang="en-US" dirty="0"/>
          </a:p>
        </p:txBody>
      </p:sp>
      <p:sp>
        <p:nvSpPr>
          <p:cNvPr id="67" name="Rounded Rectangle 66"/>
          <p:cNvSpPr/>
          <p:nvPr/>
        </p:nvSpPr>
        <p:spPr>
          <a:xfrm>
            <a:off x="7046584" y="1873421"/>
            <a:ext cx="1819578" cy="5509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Node </a:t>
            </a:r>
            <a:r>
              <a:rPr lang="en-US" smtClean="0"/>
              <a:t>vectors difference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139491" y="3562656"/>
                <a:ext cx="1549848" cy="3888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charset="0"/>
                        </a:rPr>
                        <m:t>𝑄</m:t>
                      </m:r>
                      <m:r>
                        <a:rPr lang="en-US" b="0" i="1" dirty="0" smtClean="0">
                          <a:latin typeface="Cambria Math" charset="0"/>
                        </a:rPr>
                        <m:t>:〈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charset="0"/>
                            </a:rPr>
                            <m:t>𝑄</m:t>
                          </m:r>
                        </m:sub>
                      </m:sSub>
                      <m:r>
                        <a:rPr lang="en-US" b="0" i="1" dirty="0" smtClean="0">
                          <a:latin typeface="Cambria Math" charset="0"/>
                        </a:rPr>
                        <m:t>,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charset="0"/>
                            </a:rPr>
                            <m:t>𝑄</m:t>
                          </m:r>
                        </m:sub>
                      </m:sSub>
                      <m:r>
                        <a:rPr lang="en-US" b="0" i="1" dirty="0" smtClean="0">
                          <a:latin typeface="Cambria Math" charset="0"/>
                        </a:rPr>
                        <m:t>,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charset="0"/>
                            </a:rPr>
                            <m:t>𝑙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charset="0"/>
                            </a:rPr>
                            <m:t>𝑄</m:t>
                          </m:r>
                        </m:sub>
                      </m:sSub>
                      <m:r>
                        <a:rPr lang="en-US" b="0" i="1" dirty="0" smtClean="0">
                          <a:latin typeface="Cambria Math" charset="0"/>
                        </a:rPr>
                        <m:t>〉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491" y="3562656"/>
                <a:ext cx="1549848" cy="388889"/>
              </a:xfrm>
              <a:prstGeom prst="rect">
                <a:avLst/>
              </a:prstGeom>
              <a:blipFill rotWithShape="0">
                <a:blip r:embed="rId3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1979408" y="3588932"/>
                <a:ext cx="11540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0" dirty="0" smtClean="0"/>
                  <a:t>G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charset="0"/>
                      </a:rPr>
                      <m:t>:〈</m:t>
                    </m:r>
                    <m:r>
                      <a:rPr lang="en-US" b="0" i="1" dirty="0" smtClean="0">
                        <a:latin typeface="Cambria Math" charset="0"/>
                      </a:rPr>
                      <m:t>𝑉</m:t>
                    </m:r>
                    <m:r>
                      <a:rPr lang="en-US" b="0" i="1" dirty="0" smtClean="0">
                        <a:latin typeface="Cambria Math" charset="0"/>
                      </a:rPr>
                      <m:t>,</m:t>
                    </m:r>
                    <m:r>
                      <a:rPr lang="en-US" b="0" i="1" dirty="0" smtClean="0">
                        <a:latin typeface="Cambria Math" charset="0"/>
                      </a:rPr>
                      <m:t>𝐸</m:t>
                    </m:r>
                    <m:r>
                      <a:rPr lang="en-US" b="0" i="1" dirty="0" smtClean="0">
                        <a:latin typeface="Cambria Math" charset="0"/>
                      </a:rPr>
                      <m:t>,</m:t>
                    </m:r>
                    <m:r>
                      <a:rPr lang="en-US" b="0" i="1" dirty="0" smtClean="0">
                        <a:latin typeface="Cambria Math" charset="0"/>
                      </a:rPr>
                      <m:t>𝑙</m:t>
                    </m:r>
                    <m:r>
                      <a:rPr lang="en-US" b="0" i="1" dirty="0" smtClean="0">
                        <a:latin typeface="Cambria Math" charset="0"/>
                      </a:rPr>
                      <m:t>〉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408" y="3588932"/>
                <a:ext cx="1154098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4762" t="-10000" r="-1058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4048554" y="3190746"/>
                <a:ext cx="2674542" cy="7310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𝐶</m:t>
                      </m:r>
                      <m:d>
                        <m:d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𝜙</m:t>
                          </m:r>
                        </m:e>
                      </m:d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charset="0"/>
                            </a:rPr>
                            <m:t>𝑣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∈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𝑄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𝑐𝑜𝑠𝑡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𝑣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𝑣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8554" y="3190746"/>
                <a:ext cx="2674542" cy="73109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/>
              <p:cNvSpPr txBox="1"/>
              <p:nvPr/>
            </p:nvSpPr>
            <p:spPr>
              <a:xfrm>
                <a:off x="1472933" y="1155463"/>
                <a:ext cx="21640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1" smtClean="0">
                          <a:latin typeface="Cambria Math" charset="0"/>
                        </a:rPr>
                        <m:t>ϕ</m:t>
                      </m:r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86" name="TextBox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2933" y="1155463"/>
                <a:ext cx="216406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40000" r="-37143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1437153" y="1889620"/>
                <a:ext cx="21640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1" smtClean="0">
                          <a:latin typeface="Cambria Math" charset="0"/>
                        </a:rPr>
                        <m:t>ϕ</m:t>
                      </m:r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7153" y="1889620"/>
                <a:ext cx="216406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40000" r="-37143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>
                <a:off x="1488412" y="2411503"/>
                <a:ext cx="21640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1" smtClean="0">
                          <a:latin typeface="Cambria Math" charset="0"/>
                        </a:rPr>
                        <m:t>ϕ</m:t>
                      </m:r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8412" y="2411503"/>
                <a:ext cx="216406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36111" r="-36111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Rounded Rectangle 88"/>
              <p:cNvSpPr/>
              <p:nvPr/>
            </p:nvSpPr>
            <p:spPr>
              <a:xfrm>
                <a:off x="6927587" y="3299209"/>
                <a:ext cx="1819578" cy="550994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Overall cost of mapping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𝜙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9" name="Rounded Rectangle 8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7587" y="3299209"/>
                <a:ext cx="1819578" cy="550994"/>
              </a:xfrm>
              <a:prstGeom prst="roundRect">
                <a:avLst/>
              </a:prstGeom>
              <a:blipFill rotWithShape="0">
                <a:blip r:embed="rId7"/>
                <a:stretch>
                  <a:fillRect t="-12766" b="-223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Rounded Rectangle 90"/>
              <p:cNvSpPr/>
              <p:nvPr/>
            </p:nvSpPr>
            <p:spPr>
              <a:xfrm>
                <a:off x="641396" y="4528836"/>
                <a:ext cx="8017943" cy="814192"/>
              </a:xfrm>
              <a:prstGeom prst="roundRect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b="1" dirty="0" smtClean="0"/>
                  <a:t>Problem</a:t>
                </a:r>
              </a:p>
              <a:p>
                <a:r>
                  <a:rPr lang="en-US" dirty="0" smtClean="0"/>
                  <a:t>Given Q and G, find the mapping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𝜙</m:t>
                    </m:r>
                  </m:oMath>
                </a14:m>
                <a:r>
                  <a:rPr lang="en-US" dirty="0" smtClean="0"/>
                  <a:t> with the minimum cost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𝐶</m:t>
                    </m:r>
                    <m:r>
                      <a:rPr lang="en-US" b="0" i="1" smtClean="0">
                        <a:latin typeface="Cambria Math" charset="0"/>
                      </a:rPr>
                      <m:t>(</m:t>
                    </m:r>
                    <m:r>
                      <a:rPr lang="en-US" b="0" i="1" smtClean="0">
                        <a:latin typeface="Cambria Math" charset="0"/>
                      </a:rPr>
                      <m:t>𝜙</m:t>
                    </m:r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91" name="Rounded Rectangle 9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396" y="4528836"/>
                <a:ext cx="8017943" cy="814192"/>
              </a:xfrm>
              <a:prstGeom prst="roundRect">
                <a:avLst/>
              </a:prstGeom>
              <a:blipFill rotWithShape="0">
                <a:blip r:embed="rId8"/>
                <a:stretch>
                  <a:fillRect l="-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" name="Rectangle 92"/>
          <p:cNvSpPr/>
          <p:nvPr/>
        </p:nvSpPr>
        <p:spPr>
          <a:xfrm>
            <a:off x="5443357" y="313820"/>
            <a:ext cx="1571454" cy="51469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NP</a:t>
            </a:r>
            <a:r>
              <a:rPr lang="en-US" dirty="0" smtClean="0"/>
              <a:t>-hard</a:t>
            </a:r>
            <a:endParaRPr lang="en-US" dirty="0"/>
          </a:p>
        </p:txBody>
      </p:sp>
      <p:sp>
        <p:nvSpPr>
          <p:cNvPr id="94" name="Rectangle 93"/>
          <p:cNvSpPr/>
          <p:nvPr/>
        </p:nvSpPr>
        <p:spPr>
          <a:xfrm>
            <a:off x="7175711" y="321715"/>
            <a:ext cx="1571454" cy="51469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APX</a:t>
            </a:r>
            <a:r>
              <a:rPr lang="en-US" dirty="0" smtClean="0"/>
              <a:t>-hard</a:t>
            </a:r>
            <a:endParaRPr lang="en-US" dirty="0"/>
          </a:p>
        </p:txBody>
      </p:sp>
      <p:cxnSp>
        <p:nvCxnSpPr>
          <p:cNvPr id="96" name="Straight Arrow Connector 95"/>
          <p:cNvCxnSpPr>
            <a:stCxn id="66" idx="1"/>
          </p:cNvCxnSpPr>
          <p:nvPr/>
        </p:nvCxnSpPr>
        <p:spPr>
          <a:xfrm flipH="1">
            <a:off x="6229084" y="1422968"/>
            <a:ext cx="698503" cy="1893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>
            <a:stCxn id="67" idx="1"/>
          </p:cNvCxnSpPr>
          <p:nvPr/>
        </p:nvCxnSpPr>
        <p:spPr>
          <a:xfrm flipH="1" flipV="1">
            <a:off x="6795370" y="2055229"/>
            <a:ext cx="251214" cy="936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 rot="19800000">
            <a:off x="6595722" y="4782116"/>
            <a:ext cx="2416346" cy="646331"/>
          </a:xfrm>
          <a:prstGeom prst="rect">
            <a:avLst/>
          </a:prstGeom>
          <a:solidFill>
            <a:srgbClr val="008F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Solved with a belief propagation approach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431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/>
      <p:bldP spid="64" grpId="0"/>
      <p:bldP spid="65" grpId="0"/>
      <p:bldP spid="66" grpId="0" animBg="1"/>
      <p:bldP spid="67" grpId="0" animBg="1"/>
      <p:bldP spid="85" grpId="0"/>
      <p:bldP spid="86" grpId="0"/>
      <p:bldP spid="87" grpId="0"/>
      <p:bldP spid="88" grpId="0"/>
      <p:bldP spid="89" grpId="0" animBg="1"/>
      <p:bldP spid="91" grpId="0" animBg="1"/>
      <p:bldP spid="93" grpId="0" animBg="1"/>
      <p:bldP spid="94" grpId="0" animBg="1"/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SLQ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Yang, S., Wu, Y., Sun, H. and Yan, X. </a:t>
            </a:r>
            <a:r>
              <a:rPr lang="en-US" dirty="0" err="1"/>
              <a:t>Schemaless</a:t>
            </a:r>
            <a:r>
              <a:rPr lang="en-US" dirty="0"/>
              <a:t> and </a:t>
            </a:r>
            <a:r>
              <a:rPr lang="en-US" dirty="0" err="1"/>
              <a:t>structureless</a:t>
            </a:r>
            <a:r>
              <a:rPr lang="en-US" dirty="0"/>
              <a:t> graph querying. </a:t>
            </a:r>
            <a:r>
              <a:rPr lang="en-US" i="1" dirty="0"/>
              <a:t>PVLDB, 2014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2312833" y="3165571"/>
            <a:ext cx="332509" cy="3325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2794497" y="4083059"/>
            <a:ext cx="332509" cy="332509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5363482" y="4058446"/>
            <a:ext cx="332509" cy="33250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427789" y="3188500"/>
            <a:ext cx="332509" cy="33250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427789" y="4036146"/>
            <a:ext cx="332509" cy="332509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390756" y="4893462"/>
            <a:ext cx="332509" cy="332509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7390756" y="4024133"/>
            <a:ext cx="332509" cy="332509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5647296" y="3472314"/>
            <a:ext cx="829189" cy="634827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594044" y="3521009"/>
            <a:ext cx="0" cy="515137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9" idx="5"/>
            <a:endCxn id="12" idx="0"/>
          </p:cNvCxnSpPr>
          <p:nvPr/>
        </p:nvCxnSpPr>
        <p:spPr>
          <a:xfrm>
            <a:off x="6711603" y="3472314"/>
            <a:ext cx="845408" cy="551819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2" idx="4"/>
            <a:endCxn id="11" idx="0"/>
          </p:cNvCxnSpPr>
          <p:nvPr/>
        </p:nvCxnSpPr>
        <p:spPr>
          <a:xfrm>
            <a:off x="7557011" y="4356642"/>
            <a:ext cx="0" cy="536820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1156727" y="1156356"/>
            <a:ext cx="6882640" cy="9111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Similar to </a:t>
            </a:r>
            <a:r>
              <a:rPr lang="en-US" sz="2000" b="1" dirty="0" smtClean="0"/>
              <a:t>NEMA</a:t>
            </a:r>
          </a:p>
          <a:p>
            <a:pPr algn="ctr"/>
            <a:r>
              <a:rPr lang="en-US" sz="2000" dirty="0" smtClean="0"/>
              <a:t>Assume that a match is obtained by a sequence of transformations of the query nodes into the graph</a:t>
            </a:r>
            <a:endParaRPr lang="en-US" sz="2000" dirty="0"/>
          </a:p>
        </p:txBody>
      </p:sp>
      <p:sp>
        <p:nvSpPr>
          <p:cNvPr id="20" name="Oval 19"/>
          <p:cNvSpPr/>
          <p:nvPr/>
        </p:nvSpPr>
        <p:spPr>
          <a:xfrm>
            <a:off x="1847750" y="4060547"/>
            <a:ext cx="332509" cy="33250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/>
          <p:cNvCxnSpPr>
            <a:stCxn id="6" idx="5"/>
            <a:endCxn id="7" idx="0"/>
          </p:cNvCxnSpPr>
          <p:nvPr/>
        </p:nvCxnSpPr>
        <p:spPr>
          <a:xfrm>
            <a:off x="2596647" y="3449385"/>
            <a:ext cx="364105" cy="633674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urved Connector 23"/>
          <p:cNvCxnSpPr>
            <a:stCxn id="7" idx="5"/>
            <a:endCxn id="11" idx="2"/>
          </p:cNvCxnSpPr>
          <p:nvPr/>
        </p:nvCxnSpPr>
        <p:spPr>
          <a:xfrm rot="16200000" flipH="1">
            <a:off x="4888111" y="2557072"/>
            <a:ext cx="692844" cy="4312445"/>
          </a:xfrm>
          <a:prstGeom prst="curvedConnector2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urved Connector 25"/>
          <p:cNvCxnSpPr>
            <a:stCxn id="20" idx="7"/>
            <a:endCxn id="8" idx="0"/>
          </p:cNvCxnSpPr>
          <p:nvPr/>
        </p:nvCxnSpPr>
        <p:spPr>
          <a:xfrm rot="5400000" flipH="1" flipV="1">
            <a:off x="3805252" y="2384758"/>
            <a:ext cx="50796" cy="3398173"/>
          </a:xfrm>
          <a:prstGeom prst="curvedConnector3">
            <a:avLst>
              <a:gd name="adj1" fmla="val 550035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5" idx="2"/>
          </p:cNvCxnSpPr>
          <p:nvPr/>
        </p:nvCxnSpPr>
        <p:spPr>
          <a:xfrm flipH="1">
            <a:off x="5695991" y="4202401"/>
            <a:ext cx="731798" cy="22300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2256488" y="4590014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Q</a:t>
            </a:r>
            <a:endParaRPr lang="en-US"/>
          </a:p>
        </p:txBody>
      </p:sp>
      <p:cxnSp>
        <p:nvCxnSpPr>
          <p:cNvPr id="187" name="Straight Arrow Connector 186"/>
          <p:cNvCxnSpPr>
            <a:stCxn id="6" idx="3"/>
            <a:endCxn id="20" idx="0"/>
          </p:cNvCxnSpPr>
          <p:nvPr/>
        </p:nvCxnSpPr>
        <p:spPr>
          <a:xfrm flipH="1">
            <a:off x="2014005" y="3449385"/>
            <a:ext cx="347523" cy="611162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Curved Connector 193"/>
          <p:cNvCxnSpPr>
            <a:stCxn id="6" idx="7"/>
            <a:endCxn id="9" idx="0"/>
          </p:cNvCxnSpPr>
          <p:nvPr/>
        </p:nvCxnSpPr>
        <p:spPr>
          <a:xfrm rot="5400000" flipH="1" flipV="1">
            <a:off x="4582462" y="1202685"/>
            <a:ext cx="25766" cy="3997397"/>
          </a:xfrm>
          <a:prstGeom prst="curvedConnector3">
            <a:avLst>
              <a:gd name="adj1" fmla="val 1076205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TextBox 196"/>
          <p:cNvSpPr txBox="1"/>
          <p:nvPr/>
        </p:nvSpPr>
        <p:spPr>
          <a:xfrm>
            <a:off x="942177" y="4005721"/>
            <a:ext cx="906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country</a:t>
            </a:r>
            <a:endParaRPr lang="en-US" dirty="0"/>
          </a:p>
        </p:txBody>
      </p:sp>
      <p:sp>
        <p:nvSpPr>
          <p:cNvPr id="198" name="TextBox 197"/>
          <p:cNvSpPr txBox="1"/>
          <p:nvPr/>
        </p:nvSpPr>
        <p:spPr>
          <a:xfrm>
            <a:off x="4516153" y="4016843"/>
            <a:ext cx="788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nation</a:t>
            </a:r>
            <a:endParaRPr lang="en-US" dirty="0"/>
          </a:p>
        </p:txBody>
      </p:sp>
      <p:sp>
        <p:nvSpPr>
          <p:cNvPr id="200" name="Rounded Rectangle 199"/>
          <p:cNvSpPr/>
          <p:nvPr/>
        </p:nvSpPr>
        <p:spPr>
          <a:xfrm>
            <a:off x="3123702" y="3414297"/>
            <a:ext cx="2235189" cy="35532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smtClean="0"/>
              <a:t>Semantic transformation</a:t>
            </a:r>
            <a:endParaRPr lang="en-US" sz="1400"/>
          </a:p>
        </p:txBody>
      </p:sp>
      <p:sp>
        <p:nvSpPr>
          <p:cNvPr id="201" name="Rounded Rectangle 200"/>
          <p:cNvSpPr/>
          <p:nvPr/>
        </p:nvSpPr>
        <p:spPr>
          <a:xfrm>
            <a:off x="3557938" y="2497064"/>
            <a:ext cx="2235189" cy="35532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smtClean="0"/>
              <a:t>Label similarity</a:t>
            </a:r>
            <a:endParaRPr lang="en-US" sz="1400" dirty="0"/>
          </a:p>
        </p:txBody>
      </p:sp>
      <p:sp>
        <p:nvSpPr>
          <p:cNvPr id="202" name="Rounded Rectangle 201"/>
          <p:cNvSpPr/>
          <p:nvPr/>
        </p:nvSpPr>
        <p:spPr>
          <a:xfrm>
            <a:off x="3896066" y="5078743"/>
            <a:ext cx="2235189" cy="35532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Path-wise transformation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39835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" grpId="0" animBg="1"/>
      <p:bldP spid="201" grpId="0" animBg="1"/>
      <p:bldP spid="20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on transformations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Yang, S., Wu, Y., Sun, H. and Yan, X. </a:t>
            </a:r>
            <a:r>
              <a:rPr lang="en-US" dirty="0" err="1"/>
              <a:t>Schemaless</a:t>
            </a:r>
            <a:r>
              <a:rPr lang="en-US" dirty="0"/>
              <a:t> and </a:t>
            </a:r>
            <a:r>
              <a:rPr lang="en-US" dirty="0" err="1"/>
              <a:t>structureless</a:t>
            </a:r>
            <a:r>
              <a:rPr lang="en-US" dirty="0"/>
              <a:t> graph querying. </a:t>
            </a:r>
            <a:r>
              <a:rPr lang="en-US" i="1" dirty="0"/>
              <a:t>PVLDB, 2014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1624419" y="2125396"/>
            <a:ext cx="332509" cy="33250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2471435" y="1463702"/>
            <a:ext cx="332509" cy="3325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2471435" y="2117195"/>
            <a:ext cx="332509" cy="332509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3216635" y="2117195"/>
            <a:ext cx="332509" cy="332509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3216634" y="2941862"/>
            <a:ext cx="332509" cy="332509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</a:t>
            </a:r>
            <a:endParaRPr lang="en-US" dirty="0"/>
          </a:p>
        </p:txBody>
      </p:sp>
      <p:cxnSp>
        <p:nvCxnSpPr>
          <p:cNvPr id="12" name="Straight Arrow Connector 11"/>
          <p:cNvCxnSpPr>
            <a:stCxn id="15" idx="3"/>
            <a:endCxn id="14" idx="7"/>
          </p:cNvCxnSpPr>
          <p:nvPr/>
        </p:nvCxnSpPr>
        <p:spPr>
          <a:xfrm flipH="1">
            <a:off x="1908233" y="1747516"/>
            <a:ext cx="611897" cy="426575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endCxn id="16" idx="0"/>
          </p:cNvCxnSpPr>
          <p:nvPr/>
        </p:nvCxnSpPr>
        <p:spPr>
          <a:xfrm>
            <a:off x="2637690" y="1796211"/>
            <a:ext cx="0" cy="320984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5" idx="5"/>
            <a:endCxn id="17" idx="1"/>
          </p:cNvCxnSpPr>
          <p:nvPr/>
        </p:nvCxnSpPr>
        <p:spPr>
          <a:xfrm>
            <a:off x="2755249" y="1747516"/>
            <a:ext cx="510081" cy="418374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7" idx="4"/>
            <a:endCxn id="18" idx="0"/>
          </p:cNvCxnSpPr>
          <p:nvPr/>
        </p:nvCxnSpPr>
        <p:spPr>
          <a:xfrm flipH="1">
            <a:off x="3382889" y="2449704"/>
            <a:ext cx="1" cy="492158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6" idx="2"/>
            <a:endCxn id="14" idx="6"/>
          </p:cNvCxnSpPr>
          <p:nvPr/>
        </p:nvCxnSpPr>
        <p:spPr>
          <a:xfrm flipH="1">
            <a:off x="1956928" y="2283450"/>
            <a:ext cx="514507" cy="8201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3216633" y="3663634"/>
            <a:ext cx="332509" cy="332509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</a:t>
            </a:r>
          </a:p>
        </p:txBody>
      </p:sp>
      <p:cxnSp>
        <p:nvCxnSpPr>
          <p:cNvPr id="18" name="Straight Arrow Connector 17"/>
          <p:cNvCxnSpPr>
            <a:stCxn id="18" idx="4"/>
          </p:cNvCxnSpPr>
          <p:nvPr/>
        </p:nvCxnSpPr>
        <p:spPr>
          <a:xfrm flipH="1">
            <a:off x="3382888" y="3274371"/>
            <a:ext cx="1" cy="389263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641396" y="1446108"/>
            <a:ext cx="332509" cy="3325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sz="1600" dirty="0" smtClean="0"/>
              <a:t>v</a:t>
            </a:r>
            <a:r>
              <a:rPr lang="en-US" sz="1600" baseline="-25000" dirty="0" smtClean="0"/>
              <a:t>1</a:t>
            </a:r>
            <a:endParaRPr lang="en-US" sz="1600" dirty="0"/>
          </a:p>
        </p:txBody>
      </p:sp>
      <p:sp>
        <p:nvSpPr>
          <p:cNvPr id="20" name="Oval 19"/>
          <p:cNvSpPr/>
          <p:nvPr/>
        </p:nvSpPr>
        <p:spPr>
          <a:xfrm>
            <a:off x="641396" y="2162231"/>
            <a:ext cx="332509" cy="332509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smtClean="0"/>
              <a:t>v</a:t>
            </a:r>
            <a:r>
              <a:rPr lang="en-US" baseline="-25000" dirty="0" smtClean="0"/>
              <a:t>2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641396" y="2966700"/>
            <a:ext cx="332509" cy="332509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smtClean="0"/>
              <a:t>v</a:t>
            </a:r>
            <a:r>
              <a:rPr lang="en-US" baseline="-25000" dirty="0" smtClean="0"/>
              <a:t>3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807651" y="1778617"/>
            <a:ext cx="0" cy="383614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807651" y="2494740"/>
            <a:ext cx="0" cy="471960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Curved Connector 23"/>
          <p:cNvCxnSpPr>
            <a:stCxn id="15" idx="0"/>
          </p:cNvCxnSpPr>
          <p:nvPr/>
        </p:nvCxnSpPr>
        <p:spPr>
          <a:xfrm rot="16200000" flipV="1">
            <a:off x="1713874" y="539885"/>
            <a:ext cx="17594" cy="1830039"/>
          </a:xfrm>
          <a:prstGeom prst="curvedConnector3">
            <a:avLst>
              <a:gd name="adj1" fmla="val 1399307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urved Connector 24"/>
          <p:cNvCxnSpPr>
            <a:stCxn id="16" idx="0"/>
          </p:cNvCxnSpPr>
          <p:nvPr/>
        </p:nvCxnSpPr>
        <p:spPr>
          <a:xfrm rot="16200000" flipH="1" flipV="1">
            <a:off x="1700153" y="1224693"/>
            <a:ext cx="45036" cy="1830039"/>
          </a:xfrm>
          <a:prstGeom prst="curvedConnector3">
            <a:avLst>
              <a:gd name="adj1" fmla="val -507594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3917790" y="1134394"/>
                <a:ext cx="3430629" cy="672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𝑣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𝑣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𝑣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𝑣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7790" y="1134394"/>
                <a:ext cx="3430629" cy="672235"/>
              </a:xfrm>
              <a:prstGeom prst="rect">
                <a:avLst/>
              </a:prstGeom>
              <a:blipFill rotWithShape="0">
                <a:blip r:embed="rId2"/>
                <a:stretch>
                  <a:fillRect b="-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ounded Rectangle 30"/>
          <p:cNvSpPr/>
          <p:nvPr/>
        </p:nvSpPr>
        <p:spPr>
          <a:xfrm>
            <a:off x="7046584" y="1107945"/>
            <a:ext cx="1819578" cy="6217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Node matching</a:t>
            </a:r>
          </a:p>
          <a:p>
            <a:pPr algn="ctr"/>
            <a:r>
              <a:rPr lang="en-US" dirty="0" smtClean="0"/>
              <a:t>score</a:t>
            </a:r>
            <a:endParaRPr lang="en-US" dirty="0"/>
          </a:p>
        </p:txBody>
      </p:sp>
      <p:sp>
        <p:nvSpPr>
          <p:cNvPr id="32" name="Rounded Rectangle 31"/>
          <p:cNvSpPr/>
          <p:nvPr/>
        </p:nvSpPr>
        <p:spPr>
          <a:xfrm>
            <a:off x="7046584" y="1886734"/>
            <a:ext cx="1819578" cy="5509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Edge matching</a:t>
            </a:r>
          </a:p>
          <a:p>
            <a:pPr algn="ctr"/>
            <a:r>
              <a:rPr lang="en-US" dirty="0" smtClean="0"/>
              <a:t>score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209232" y="3859360"/>
                <a:ext cx="1549848" cy="3888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charset="0"/>
                        </a:rPr>
                        <m:t>𝑄</m:t>
                      </m:r>
                      <m:r>
                        <a:rPr lang="en-US" b="0" i="1" dirty="0" smtClean="0">
                          <a:latin typeface="Cambria Math" charset="0"/>
                        </a:rPr>
                        <m:t>:〈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charset="0"/>
                            </a:rPr>
                            <m:t>𝑄</m:t>
                          </m:r>
                        </m:sub>
                      </m:sSub>
                      <m:r>
                        <a:rPr lang="en-US" b="0" i="1" dirty="0" smtClean="0">
                          <a:latin typeface="Cambria Math" charset="0"/>
                        </a:rPr>
                        <m:t>,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charset="0"/>
                            </a:rPr>
                            <m:t>𝑄</m:t>
                          </m:r>
                        </m:sub>
                      </m:sSub>
                      <m:r>
                        <a:rPr lang="en-US" b="0" i="1" dirty="0" smtClean="0">
                          <a:latin typeface="Cambria Math" charset="0"/>
                        </a:rPr>
                        <m:t>,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charset="0"/>
                            </a:rPr>
                            <m:t>𝑙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charset="0"/>
                            </a:rPr>
                            <m:t>𝑄</m:t>
                          </m:r>
                        </m:sub>
                      </m:sSub>
                      <m:r>
                        <a:rPr lang="en-US" b="0" i="1" dirty="0" smtClean="0">
                          <a:latin typeface="Cambria Math" charset="0"/>
                        </a:rPr>
                        <m:t>〉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232" y="3859360"/>
                <a:ext cx="1549848" cy="388889"/>
              </a:xfrm>
              <a:prstGeom prst="rect">
                <a:avLst/>
              </a:prstGeom>
              <a:blipFill rotWithShape="0">
                <a:blip r:embed="rId3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960598" y="3891024"/>
                <a:ext cx="11540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0" dirty="0" smtClean="0"/>
                  <a:t>G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charset="0"/>
                      </a:rPr>
                      <m:t>:〈</m:t>
                    </m:r>
                    <m:r>
                      <a:rPr lang="en-US" b="0" i="1" dirty="0" smtClean="0">
                        <a:latin typeface="Cambria Math" charset="0"/>
                      </a:rPr>
                      <m:t>𝑉</m:t>
                    </m:r>
                    <m:r>
                      <a:rPr lang="en-US" b="0" i="1" dirty="0" smtClean="0">
                        <a:latin typeface="Cambria Math" charset="0"/>
                      </a:rPr>
                      <m:t>,</m:t>
                    </m:r>
                    <m:r>
                      <a:rPr lang="en-US" b="0" i="1" dirty="0" smtClean="0">
                        <a:latin typeface="Cambria Math" charset="0"/>
                      </a:rPr>
                      <m:t>𝐸</m:t>
                    </m:r>
                    <m:r>
                      <a:rPr lang="en-US" b="0" i="1" dirty="0" smtClean="0">
                        <a:latin typeface="Cambria Math" charset="0"/>
                      </a:rPr>
                      <m:t>,</m:t>
                    </m:r>
                    <m:r>
                      <a:rPr lang="en-US" b="0" i="1" dirty="0" smtClean="0">
                        <a:latin typeface="Cambria Math" charset="0"/>
                      </a:rPr>
                      <m:t>𝑙</m:t>
                    </m:r>
                    <m:r>
                      <a:rPr lang="en-US" b="0" i="1" dirty="0" smtClean="0">
                        <a:latin typeface="Cambria Math" charset="0"/>
                      </a:rPr>
                      <m:t>〉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0598" y="3891024"/>
                <a:ext cx="1154098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4762" t="-8197" r="-1058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067141" y="2752073"/>
                <a:ext cx="4563090" cy="100174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𝜙</m:t>
                          </m:r>
                        </m:e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𝑄</m:t>
                          </m:r>
                        </m:e>
                      </m:d>
                      <m:r>
                        <a:rPr lang="en-US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∝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charset="0"/>
                        </a:rPr>
                        <m:t>exp</m:t>
                      </m:r>
                      <m:r>
                        <a:rPr lang="en-US" b="0" i="1" smtClean="0">
                          <a:latin typeface="Cambria Math" charset="0"/>
                        </a:rPr>
                        <m:t>⁡(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𝑣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∈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𝑄</m:t>
                              </m:r>
                            </m:sub>
                          </m:sSub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𝑉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𝑣</m:t>
                              </m:r>
                              <m:r>
                                <a:rPr lang="en-US" b="0" i="1" smtClean="0">
                                  <a:latin typeface="Cambria Math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𝑣</m:t>
                                  </m:r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latin typeface="Cambria Math" charset="0"/>
                            </a:rPr>
                            <m:t>+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𝑒</m:t>
                              </m:r>
                              <m:r>
                                <a:rPr lang="en-US" i="1">
                                  <a:latin typeface="Cambria Math" charset="0"/>
                                </a:rPr>
                                <m:t>∈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charset="0"/>
                                    </a:rPr>
                                    <m:t>𝑄</m:t>
                                  </m:r>
                                </m:sub>
                              </m:sSub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𝐸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𝑒</m:t>
                                  </m:r>
                                  <m:r>
                                    <a:rPr lang="en-US" i="1">
                                      <a:latin typeface="Cambria Math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charset="0"/>
                                    </a:rPr>
                                    <m:t>𝜙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charset="0"/>
                                        </a:rPr>
                                        <m:t>𝑒</m:t>
                                      </m:r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141" y="2752073"/>
                <a:ext cx="4563090" cy="100174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463174" y="922543"/>
                <a:ext cx="63209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charset="0"/>
                        </a:rPr>
                        <m:t>𝜙</m:t>
                      </m:r>
                      <m:r>
                        <a:rPr lang="en-US" b="0" i="1" smtClean="0">
                          <a:latin typeface="Cambria Math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3174" y="922543"/>
                <a:ext cx="632096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11538" t="-2174" r="-13462" b="-32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1424241" y="1632539"/>
                <a:ext cx="6374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charset="0"/>
                        </a:rPr>
                        <m:t>𝜙</m:t>
                      </m:r>
                      <m:r>
                        <a:rPr lang="en-US" b="0" i="1" smtClean="0">
                          <a:latin typeface="Cambria Math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4241" y="1632539"/>
                <a:ext cx="637419" cy="276999"/>
              </a:xfrm>
              <a:prstGeom prst="rect">
                <a:avLst/>
              </a:prstGeom>
              <a:blipFill rotWithShape="0">
                <a:blip r:embed="rId7"/>
                <a:stretch>
                  <a:fillRect l="-12500" t="-2222" r="-14423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715581" y="3541765"/>
                <a:ext cx="6374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charset="0"/>
                        </a:rPr>
                        <m:t>𝜙</m:t>
                      </m:r>
                      <m:r>
                        <a:rPr lang="en-US" b="0" i="1" smtClean="0">
                          <a:latin typeface="Cambria Math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5581" y="3541765"/>
                <a:ext cx="637419" cy="276999"/>
              </a:xfrm>
              <a:prstGeom prst="rect">
                <a:avLst/>
              </a:prstGeom>
              <a:blipFill rotWithShape="0">
                <a:blip r:embed="rId8"/>
                <a:stretch>
                  <a:fillRect l="-11429" t="-2222" r="-13333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ounded Rectangle 38"/>
              <p:cNvSpPr/>
              <p:nvPr/>
            </p:nvSpPr>
            <p:spPr>
              <a:xfrm>
                <a:off x="4272739" y="3882921"/>
                <a:ext cx="4050855" cy="550994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Overall score for matching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𝜙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9" name="Rounded 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2739" y="3882921"/>
                <a:ext cx="4050855" cy="550994"/>
              </a:xfrm>
              <a:prstGeom prst="round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ounded Rectangle 39"/>
              <p:cNvSpPr/>
              <p:nvPr/>
            </p:nvSpPr>
            <p:spPr>
              <a:xfrm>
                <a:off x="641396" y="4750739"/>
                <a:ext cx="8017943" cy="1082076"/>
              </a:xfrm>
              <a:prstGeom prst="roundRect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b="1" dirty="0" smtClean="0"/>
                  <a:t>Problem</a:t>
                </a:r>
              </a:p>
              <a:p>
                <a:pPr marL="285750" indent="-285750">
                  <a:buFont typeface="Arial" charset="0"/>
                  <a:buChar char="•"/>
                </a:pPr>
                <a:r>
                  <a:rPr lang="en-US" dirty="0" smtClean="0"/>
                  <a:t>How to learn the parameters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 ?</a:t>
                </a:r>
              </a:p>
              <a:p>
                <a:pPr marL="285750" indent="-285750">
                  <a:buFont typeface="Arial" charset="0"/>
                  <a:buChar char="•"/>
                </a:pPr>
                <a:r>
                  <a:rPr lang="en-US" dirty="0" smtClean="0"/>
                  <a:t>How to find the matching with the highest score? </a:t>
                </a:r>
                <a:endParaRPr lang="en-US" dirty="0"/>
              </a:p>
            </p:txBody>
          </p:sp>
        </mc:Choice>
        <mc:Fallback xmlns="">
          <p:sp>
            <p:nvSpPr>
              <p:cNvPr id="40" name="Rounded 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396" y="4750739"/>
                <a:ext cx="8017943" cy="1082076"/>
              </a:xfrm>
              <a:prstGeom prst="round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3917789" y="1786668"/>
                <a:ext cx="3430629" cy="672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𝐸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𝑒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𝑒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𝑒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𝑒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7789" y="1786668"/>
                <a:ext cx="3430629" cy="672235"/>
              </a:xfrm>
              <a:prstGeom prst="rect">
                <a:avLst/>
              </a:prstGeom>
              <a:blipFill rotWithShape="0">
                <a:blip r:embed="rId11"/>
                <a:stretch>
                  <a:fillRect b="-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Oval 46"/>
          <p:cNvSpPr/>
          <p:nvPr/>
        </p:nvSpPr>
        <p:spPr>
          <a:xfrm>
            <a:off x="611944" y="2364470"/>
            <a:ext cx="380682" cy="804469"/>
          </a:xfrm>
          <a:prstGeom prst="ellipse">
            <a:avLst/>
          </a:prstGeom>
          <a:solidFill>
            <a:srgbClr val="FF0000">
              <a:alpha val="40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 rot="19800000">
            <a:off x="2899259" y="1505573"/>
            <a:ext cx="521312" cy="1583179"/>
          </a:xfrm>
          <a:prstGeom prst="ellipse">
            <a:avLst/>
          </a:prstGeom>
          <a:solidFill>
            <a:srgbClr val="FF0000">
              <a:alpha val="40000"/>
            </a:srgbClr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Curved Connector 48"/>
          <p:cNvCxnSpPr>
            <a:stCxn id="48" idx="3"/>
            <a:endCxn id="47" idx="5"/>
          </p:cNvCxnSpPr>
          <p:nvPr/>
        </p:nvCxnSpPr>
        <p:spPr>
          <a:xfrm rot="5400000">
            <a:off x="2019991" y="1790952"/>
            <a:ext cx="177061" cy="2343289"/>
          </a:xfrm>
          <a:prstGeom prst="curvedConnector3">
            <a:avLst>
              <a:gd name="adj1" fmla="val 295646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urved Connector 54"/>
          <p:cNvCxnSpPr>
            <a:stCxn id="11" idx="3"/>
            <a:endCxn id="21" idx="4"/>
          </p:cNvCxnSpPr>
          <p:nvPr/>
        </p:nvCxnSpPr>
        <p:spPr>
          <a:xfrm rot="5400000">
            <a:off x="1999724" y="2033603"/>
            <a:ext cx="73533" cy="2457678"/>
          </a:xfrm>
          <a:prstGeom prst="curvedConnector3">
            <a:avLst>
              <a:gd name="adj1" fmla="val 410881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1655481" y="2792459"/>
                <a:ext cx="95410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charset="0"/>
                        </a:rPr>
                        <m:t>𝜙</m:t>
                      </m:r>
                      <m:r>
                        <a:rPr lang="en-US" b="0" i="1" smtClean="0">
                          <a:latin typeface="Cambria Math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5481" y="2792459"/>
                <a:ext cx="954107" cy="276999"/>
              </a:xfrm>
              <a:prstGeom prst="rect">
                <a:avLst/>
              </a:prstGeom>
              <a:blipFill rotWithShape="0">
                <a:blip r:embed="rId12"/>
                <a:stretch>
                  <a:fillRect l="-8333" t="-2174" r="-8974" b="-32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4991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 animBg="1"/>
      <p:bldP spid="32" grpId="0" animBg="1"/>
      <p:bldP spid="35" grpId="0"/>
      <p:bldP spid="36" grpId="0"/>
      <p:bldP spid="37" grpId="0"/>
      <p:bldP spid="38" grpId="0"/>
      <p:bldP spid="39" grpId="0" animBg="1"/>
      <p:bldP spid="45" grpId="0"/>
      <p:bldP spid="47" grpId="0" animBg="1"/>
      <p:bldP spid="48" grpId="0" animBg="1"/>
      <p:bldP spid="6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Querying by Example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288987" y="1421301"/>
            <a:ext cx="332509" cy="332509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278575" y="2286955"/>
            <a:ext cx="332509" cy="33250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848246" y="2377014"/>
            <a:ext cx="332509" cy="33250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877260" y="1529368"/>
            <a:ext cx="332509" cy="332509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877260" y="2377014"/>
            <a:ext cx="332509" cy="332509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906274" y="2377013"/>
            <a:ext cx="332509" cy="332509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906274" y="3353129"/>
            <a:ext cx="332509" cy="332509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>
            <a:stCxn id="6" idx="4"/>
            <a:endCxn id="7" idx="0"/>
          </p:cNvCxnSpPr>
          <p:nvPr/>
        </p:nvCxnSpPr>
        <p:spPr>
          <a:xfrm flipH="1">
            <a:off x="1444830" y="1753810"/>
            <a:ext cx="10412" cy="53314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3132060" y="1813182"/>
            <a:ext cx="793895" cy="61252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043515" y="1861877"/>
            <a:ext cx="0" cy="51513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4161074" y="1813182"/>
            <a:ext cx="793895" cy="61252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5072529" y="2709522"/>
            <a:ext cx="0" cy="64360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08689" y="2750695"/>
            <a:ext cx="18047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solidFill>
                  <a:schemeClr val="bg1"/>
                </a:solidFill>
              </a:rPr>
              <a:t>Query 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(an example)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529007" y="3686831"/>
            <a:ext cx="951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Graph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562134" y="1237287"/>
            <a:ext cx="3340024" cy="8871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The user query is an example result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600581" y="2381842"/>
            <a:ext cx="13901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Solution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5562134" y="3186255"/>
            <a:ext cx="3340024" cy="9622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Find results that are similar to the one in input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36599" y="4537568"/>
            <a:ext cx="8070812" cy="5713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Exemplar Queries (Mottin et al.), GQBE (</a:t>
            </a:r>
            <a:r>
              <a:rPr lang="en-US" dirty="0" err="1" smtClean="0"/>
              <a:t>Jayaram</a:t>
            </a:r>
            <a:r>
              <a:rPr lang="en-US" dirty="0" smtClean="0"/>
              <a:t> et al.)</a:t>
            </a:r>
          </a:p>
        </p:txBody>
      </p:sp>
      <p:sp>
        <p:nvSpPr>
          <p:cNvPr id="33" name="Rectangle 32"/>
          <p:cNvSpPr/>
          <p:nvPr/>
        </p:nvSpPr>
        <p:spPr>
          <a:xfrm rot="19302823">
            <a:off x="2600651" y="1824379"/>
            <a:ext cx="1831804" cy="610055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 rot="16200000">
            <a:off x="3366616" y="1875434"/>
            <a:ext cx="1349828" cy="610055"/>
          </a:xfrm>
          <a:prstGeom prst="rect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536599" y="5367562"/>
            <a:ext cx="8060499" cy="67014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NOT</a:t>
            </a:r>
            <a:r>
              <a:rPr lang="en-US" dirty="0" smtClean="0"/>
              <a:t> approximate queries: </a:t>
            </a:r>
          </a:p>
          <a:p>
            <a:pPr algn="ctr"/>
            <a:r>
              <a:rPr lang="en-US" dirty="0" smtClean="0"/>
              <a:t>a result to an approximate query is the closest possible to the query itself </a:t>
            </a:r>
          </a:p>
        </p:txBody>
      </p:sp>
    </p:spTree>
    <p:extLst>
      <p:ext uri="{BB962C8B-B14F-4D97-AF65-F5344CB8AC3E}">
        <p14:creationId xmlns:p14="http://schemas.microsoft.com/office/powerpoint/2010/main" val="1542502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 animBg="1"/>
      <p:bldP spid="28" grpId="0" animBg="1"/>
      <p:bldP spid="33" grpId="0" animBg="1"/>
      <p:bldP spid="34" grpId="0" animBg="1"/>
      <p:bldP spid="3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Exemplar Queries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/>
          </a:bodyPr>
          <a:lstStyle/>
          <a:p>
            <a:r>
              <a:rPr lang="en-US" sz="1400" dirty="0"/>
              <a:t>Mottin, D., </a:t>
            </a:r>
            <a:r>
              <a:rPr lang="en-US" sz="1400" dirty="0" err="1"/>
              <a:t>Lissandrini</a:t>
            </a:r>
            <a:r>
              <a:rPr lang="en-US" sz="1400" dirty="0"/>
              <a:t>, M., </a:t>
            </a:r>
            <a:r>
              <a:rPr lang="en-US" sz="1400" dirty="0" err="1"/>
              <a:t>Velegrakis</a:t>
            </a:r>
            <a:r>
              <a:rPr lang="en-US" sz="1400" dirty="0"/>
              <a:t>, Y. and </a:t>
            </a:r>
            <a:r>
              <a:rPr lang="en-US" sz="1400" dirty="0" err="1"/>
              <a:t>Palpanas</a:t>
            </a:r>
            <a:r>
              <a:rPr lang="en-US" sz="1400" dirty="0"/>
              <a:t>, </a:t>
            </a:r>
            <a:r>
              <a:rPr lang="en-US" sz="1400" dirty="0" smtClean="0"/>
              <a:t>T. </a:t>
            </a:r>
            <a:r>
              <a:rPr lang="en-US" sz="1400" dirty="0"/>
              <a:t>Exemplar queries: Give me an example of what you need. </a:t>
            </a:r>
            <a:r>
              <a:rPr lang="en-US" sz="1400" i="1" dirty="0" smtClean="0"/>
              <a:t>PVLDB 2014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3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342900" y="1326995"/>
                <a:ext cx="8458200" cy="4746997"/>
              </a:xfrm>
            </p:spPr>
            <p:txBody>
              <a:bodyPr/>
              <a:lstStyle/>
              <a:p>
                <a:r>
                  <a:rPr lang="it-IT" b="1" dirty="0" smtClean="0"/>
                  <a:t>Input</a:t>
                </a:r>
                <a:r>
                  <a:rPr lang="it-IT" dirty="0" smtClean="0"/>
                  <a:t>: </a:t>
                </a:r>
                <a14:m>
                  <m:oMath xmlns:m="http://schemas.openxmlformats.org/officeDocument/2006/math">
                    <m:r>
                      <a:rPr lang="it-IT" b="0" i="1" dirty="0" smtClean="0">
                        <a:solidFill>
                          <a:srgbClr val="262626"/>
                        </a:solidFill>
                        <a:latin typeface="Cambria Math" charset="0"/>
                      </a:rPr>
                      <m:t>𝑄</m:t>
                    </m:r>
                    <m:r>
                      <a:rPr lang="it-IT" b="0" i="1" baseline="-25000" dirty="0" err="1" smtClean="0">
                        <a:solidFill>
                          <a:srgbClr val="262626"/>
                        </a:solidFill>
                        <a:latin typeface="Cambria Math" charset="0"/>
                      </a:rPr>
                      <m:t>𝑒</m:t>
                    </m:r>
                  </m:oMath>
                </a14:m>
                <a:r>
                  <a:rPr lang="it-IT" b="0" dirty="0" smtClean="0">
                    <a:solidFill>
                      <a:srgbClr val="262626"/>
                    </a:solidFill>
                  </a:rPr>
                  <a:t>, an </a:t>
                </a:r>
                <a:r>
                  <a:rPr lang="it-IT" b="0" dirty="0" err="1" smtClean="0">
                    <a:solidFill>
                      <a:srgbClr val="262626"/>
                    </a:solidFill>
                  </a:rPr>
                  <a:t>example</a:t>
                </a:r>
                <a:r>
                  <a:rPr lang="it-IT" b="0" dirty="0" smtClean="0">
                    <a:solidFill>
                      <a:srgbClr val="262626"/>
                    </a:solidFill>
                  </a:rPr>
                  <a:t> </a:t>
                </a:r>
                <a:r>
                  <a:rPr lang="it-IT" b="0" dirty="0" err="1" smtClean="0">
                    <a:solidFill>
                      <a:srgbClr val="262626"/>
                    </a:solidFill>
                  </a:rPr>
                  <a:t>element</a:t>
                </a:r>
                <a:r>
                  <a:rPr lang="it-IT" b="0" dirty="0" smtClean="0">
                    <a:solidFill>
                      <a:srgbClr val="262626"/>
                    </a:solidFill>
                  </a:rPr>
                  <a:t> of </a:t>
                </a:r>
                <a:r>
                  <a:rPr lang="it-IT" b="0" dirty="0" err="1" smtClean="0">
                    <a:solidFill>
                      <a:srgbClr val="262626"/>
                    </a:solidFill>
                  </a:rPr>
                  <a:t>interest</a:t>
                </a:r>
                <a:endParaRPr lang="it-IT" b="0" dirty="0" smtClean="0">
                  <a:solidFill>
                    <a:srgbClr val="262626"/>
                  </a:solidFill>
                </a:endParaRPr>
              </a:p>
              <a:p>
                <a:r>
                  <a:rPr lang="it-IT" b="1" dirty="0" smtClean="0"/>
                  <a:t>Output</a:t>
                </a:r>
                <a:r>
                  <a:rPr lang="it-IT" dirty="0" smtClean="0"/>
                  <a:t>: </a:t>
                </a:r>
                <a:r>
                  <a:rPr lang="it-IT" b="0" dirty="0" smtClean="0">
                    <a:solidFill>
                      <a:srgbClr val="262626"/>
                    </a:solidFill>
                  </a:rPr>
                  <a:t>set of </a:t>
                </a:r>
                <a:r>
                  <a:rPr lang="it-IT" b="0" dirty="0" err="1" smtClean="0">
                    <a:solidFill>
                      <a:srgbClr val="262626"/>
                    </a:solidFill>
                  </a:rPr>
                  <a:t>elements</a:t>
                </a:r>
                <a:r>
                  <a:rPr lang="it-IT" b="0" dirty="0" smtClean="0">
                    <a:solidFill>
                      <a:srgbClr val="262626"/>
                    </a:solidFill>
                  </a:rPr>
                  <a:t> in the </a:t>
                </a:r>
                <a:r>
                  <a:rPr lang="it-IT" b="0" dirty="0" err="1" smtClean="0">
                    <a:solidFill>
                      <a:srgbClr val="262626"/>
                    </a:solidFill>
                  </a:rPr>
                  <a:t>desired</a:t>
                </a:r>
                <a:r>
                  <a:rPr lang="it-IT" b="0" dirty="0" smtClean="0">
                    <a:solidFill>
                      <a:srgbClr val="262626"/>
                    </a:solidFill>
                  </a:rPr>
                  <a:t> </a:t>
                </a:r>
                <a:r>
                  <a:rPr lang="it-IT" b="0" dirty="0" err="1" smtClean="0">
                    <a:solidFill>
                      <a:srgbClr val="262626"/>
                    </a:solidFill>
                  </a:rPr>
                  <a:t>result</a:t>
                </a:r>
                <a:r>
                  <a:rPr lang="it-IT" b="0" dirty="0" smtClean="0">
                    <a:solidFill>
                      <a:srgbClr val="262626"/>
                    </a:solidFill>
                  </a:rPr>
                  <a:t> set</a:t>
                </a:r>
              </a:p>
              <a:p>
                <a:endParaRPr lang="it-IT" dirty="0" smtClean="0"/>
              </a:p>
              <a:p>
                <a:endParaRPr lang="it-IT" dirty="0" smtClean="0"/>
              </a:p>
              <a:p>
                <a:r>
                  <a:rPr lang="it-IT" dirty="0" err="1" smtClean="0">
                    <a:solidFill>
                      <a:schemeClr val="accent5"/>
                    </a:solidFill>
                  </a:rPr>
                  <a:t>Exemplar</a:t>
                </a:r>
                <a:r>
                  <a:rPr lang="it-IT" dirty="0" smtClean="0">
                    <a:solidFill>
                      <a:schemeClr val="accent5"/>
                    </a:solidFill>
                  </a:rPr>
                  <a:t> Query Evaluation</a:t>
                </a:r>
              </a:p>
              <a:p>
                <a:pPr marL="285750" indent="-285750">
                  <a:buFont typeface="Arial"/>
                  <a:buChar char="•"/>
                </a:pPr>
                <a:r>
                  <a:rPr lang="en-US" dirty="0">
                    <a:solidFill>
                      <a:srgbClr val="262626"/>
                    </a:solidFill>
                  </a:rPr>
                  <a:t>e</a:t>
                </a:r>
                <a:r>
                  <a:rPr lang="it-IT" dirty="0" err="1" smtClean="0">
                    <a:solidFill>
                      <a:srgbClr val="262626"/>
                    </a:solidFill>
                  </a:rPr>
                  <a:t>valuate</a:t>
                </a:r>
                <a:r>
                  <a:rPr lang="it-IT" b="0" dirty="0" smtClean="0">
                    <a:solidFill>
                      <a:srgbClr val="262626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it-IT" b="0" i="1" dirty="0" smtClean="0">
                        <a:solidFill>
                          <a:srgbClr val="262626"/>
                        </a:solidFill>
                        <a:latin typeface="Cambria Math" charset="0"/>
                      </a:rPr>
                      <m:t>𝑄</m:t>
                    </m:r>
                    <m:r>
                      <a:rPr lang="it-IT" b="0" i="1" baseline="-25000" dirty="0" err="1" smtClean="0">
                        <a:solidFill>
                          <a:srgbClr val="262626"/>
                        </a:solidFill>
                        <a:latin typeface="Cambria Math" charset="0"/>
                      </a:rPr>
                      <m:t>𝑒</m:t>
                    </m:r>
                  </m:oMath>
                </a14:m>
                <a:r>
                  <a:rPr lang="it-IT" b="0" dirty="0" smtClean="0">
                    <a:solidFill>
                      <a:srgbClr val="262626"/>
                    </a:solidFill>
                  </a:rPr>
                  <a:t> in a database D, </a:t>
                </a:r>
                <a:r>
                  <a:rPr lang="it-IT" b="0" dirty="0" err="1" smtClean="0">
                    <a:solidFill>
                      <a:srgbClr val="262626"/>
                    </a:solidFill>
                  </a:rPr>
                  <a:t>finding</a:t>
                </a:r>
                <a:r>
                  <a:rPr lang="it-IT" b="0" dirty="0" smtClean="0">
                    <a:solidFill>
                      <a:srgbClr val="262626"/>
                    </a:solidFill>
                  </a:rPr>
                  <a:t> a sample </a:t>
                </a:r>
                <a:r>
                  <a:rPr lang="it-IT" b="0" i="1" dirty="0" err="1" smtClean="0">
                    <a:solidFill>
                      <a:srgbClr val="262626"/>
                    </a:solidFill>
                  </a:rPr>
                  <a:t>s</a:t>
                </a:r>
                <a:endParaRPr lang="it-IT" dirty="0" smtClean="0">
                  <a:solidFill>
                    <a:srgbClr val="262626"/>
                  </a:solidFill>
                </a:endParaRPr>
              </a:p>
              <a:p>
                <a:pPr marL="285750" indent="-285750">
                  <a:buFont typeface="Arial"/>
                  <a:buChar char="•"/>
                </a:pPr>
                <a:r>
                  <a:rPr lang="it-IT" dirty="0" err="1" smtClean="0">
                    <a:solidFill>
                      <a:srgbClr val="262626"/>
                    </a:solidFill>
                  </a:rPr>
                  <a:t>find</a:t>
                </a:r>
                <a:r>
                  <a:rPr lang="it-IT" b="0" dirty="0" smtClean="0">
                    <a:solidFill>
                      <a:srgbClr val="262626"/>
                    </a:solidFill>
                  </a:rPr>
                  <a:t> the set of </a:t>
                </a:r>
                <a:r>
                  <a:rPr lang="it-IT" b="0" dirty="0" err="1" smtClean="0">
                    <a:solidFill>
                      <a:srgbClr val="262626"/>
                    </a:solidFill>
                  </a:rPr>
                  <a:t>elements</a:t>
                </a:r>
                <a:r>
                  <a:rPr lang="it-IT" b="0" dirty="0" smtClean="0">
                    <a:solidFill>
                      <a:srgbClr val="262626"/>
                    </a:solidFill>
                  </a:rPr>
                  <a:t> </a:t>
                </a:r>
                <a:r>
                  <a:rPr lang="it-IT" b="0" i="1" dirty="0" smtClean="0">
                    <a:solidFill>
                      <a:srgbClr val="262626"/>
                    </a:solidFill>
                  </a:rPr>
                  <a:t>a</a:t>
                </a:r>
                <a:r>
                  <a:rPr lang="it-IT" b="0" dirty="0" smtClean="0">
                    <a:solidFill>
                      <a:srgbClr val="262626"/>
                    </a:solidFill>
                  </a:rPr>
                  <a:t> </a:t>
                </a:r>
                <a:r>
                  <a:rPr lang="it-IT" b="0" dirty="0" err="1" smtClean="0">
                    <a:solidFill>
                      <a:srgbClr val="262626"/>
                    </a:solidFill>
                  </a:rPr>
                  <a:t>similar</a:t>
                </a:r>
                <a:r>
                  <a:rPr lang="it-IT" b="0" dirty="0" smtClean="0">
                    <a:solidFill>
                      <a:srgbClr val="262626"/>
                    </a:solidFill>
                  </a:rPr>
                  <a:t> to</a:t>
                </a:r>
                <a:r>
                  <a:rPr lang="it-IT" b="0" i="1" dirty="0" smtClean="0">
                    <a:solidFill>
                      <a:srgbClr val="262626"/>
                    </a:solidFill>
                  </a:rPr>
                  <a:t> </a:t>
                </a:r>
                <a:r>
                  <a:rPr lang="it-IT" b="0" i="1" dirty="0" err="1" smtClean="0">
                    <a:solidFill>
                      <a:srgbClr val="262626"/>
                    </a:solidFill>
                  </a:rPr>
                  <a:t>s</a:t>
                </a:r>
                <a:r>
                  <a:rPr lang="it-IT" b="0" dirty="0" smtClean="0">
                    <a:solidFill>
                      <a:srgbClr val="262626"/>
                    </a:solidFill>
                  </a:rPr>
                  <a:t> </a:t>
                </a:r>
                <a:r>
                  <a:rPr lang="it-IT" b="0" dirty="0" err="1" smtClean="0">
                    <a:solidFill>
                      <a:srgbClr val="262626"/>
                    </a:solidFill>
                  </a:rPr>
                  <a:t>given</a:t>
                </a:r>
                <a:r>
                  <a:rPr lang="it-IT" b="0" dirty="0">
                    <a:solidFill>
                      <a:srgbClr val="262626"/>
                    </a:solidFill>
                  </a:rPr>
                  <a:t> </a:t>
                </a:r>
                <a:r>
                  <a:rPr lang="it-IT" b="0" dirty="0" smtClean="0">
                    <a:solidFill>
                      <a:srgbClr val="262626"/>
                    </a:solidFill>
                  </a:rPr>
                  <a:t>a</a:t>
                </a:r>
                <a:r>
                  <a:rPr lang="it-IT" b="0" i="1" dirty="0" smtClean="0">
                    <a:solidFill>
                      <a:srgbClr val="262626"/>
                    </a:solidFill>
                  </a:rPr>
                  <a:t> </a:t>
                </a:r>
                <a:r>
                  <a:rPr lang="it-IT" b="0" i="1" dirty="0" err="1" smtClean="0">
                    <a:solidFill>
                      <a:srgbClr val="262626"/>
                    </a:solidFill>
                  </a:rPr>
                  <a:t>similarity</a:t>
                </a:r>
                <a:r>
                  <a:rPr lang="it-IT" b="0" i="1" dirty="0" smtClean="0">
                    <a:solidFill>
                      <a:srgbClr val="262626"/>
                    </a:solidFill>
                  </a:rPr>
                  <a:t> relation</a:t>
                </a:r>
              </a:p>
            </p:txBody>
          </p:sp>
        </mc:Choice>
        <mc:Fallback xmlns="">
          <p:sp>
            <p:nvSpPr>
              <p:cNvPr id="8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342900" y="1326995"/>
                <a:ext cx="8458200" cy="4746997"/>
              </a:xfrm>
              <a:blipFill rotWithShape="0">
                <a:blip r:embed="rId2"/>
                <a:stretch>
                  <a:fillRect l="-937" t="-179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62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378398" y="3400163"/>
            <a:ext cx="2696250" cy="1399106"/>
          </a:xfrm>
          <a:prstGeom prst="roundRect">
            <a:avLst/>
          </a:prstGeom>
          <a:solidFill>
            <a:srgbClr val="FEC856"/>
          </a:solidFill>
          <a:ln w="12700" cmpd="sng">
            <a:solidFill>
              <a:schemeClr val="tx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Rounded Rectangle 17"/>
          <p:cNvSpPr/>
          <p:nvPr/>
        </p:nvSpPr>
        <p:spPr>
          <a:xfrm>
            <a:off x="6138760" y="3382769"/>
            <a:ext cx="2696250" cy="1399106"/>
          </a:xfrm>
          <a:prstGeom prst="roundRect">
            <a:avLst/>
          </a:prstGeom>
          <a:solidFill>
            <a:srgbClr val="FEC856"/>
          </a:solidFill>
          <a:ln w="12700" cmpd="sng">
            <a:solidFill>
              <a:schemeClr val="tx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ounded Rectangle 7"/>
          <p:cNvSpPr/>
          <p:nvPr/>
        </p:nvSpPr>
        <p:spPr>
          <a:xfrm>
            <a:off x="658782" y="3621310"/>
            <a:ext cx="923653" cy="224129"/>
          </a:xfrm>
          <a:prstGeom prst="roundRect">
            <a:avLst/>
          </a:prstGeom>
          <a:solidFill>
            <a:srgbClr val="FC69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ounded Rectangle 9"/>
          <p:cNvSpPr/>
          <p:nvPr/>
        </p:nvSpPr>
        <p:spPr>
          <a:xfrm>
            <a:off x="627809" y="4337427"/>
            <a:ext cx="995376" cy="224129"/>
          </a:xfrm>
          <a:prstGeom prst="roundRect">
            <a:avLst/>
          </a:prstGeom>
          <a:solidFill>
            <a:srgbClr val="FC69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ounded Rectangle 10"/>
          <p:cNvSpPr/>
          <p:nvPr/>
        </p:nvSpPr>
        <p:spPr>
          <a:xfrm>
            <a:off x="2138522" y="3627270"/>
            <a:ext cx="917683" cy="224129"/>
          </a:xfrm>
          <a:prstGeom prst="roundRect">
            <a:avLst/>
          </a:prstGeom>
          <a:solidFill>
            <a:srgbClr val="FC696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Exemplar</a:t>
            </a:r>
            <a:r>
              <a:rPr lang="it-IT" dirty="0" smtClean="0"/>
              <a:t> </a:t>
            </a:r>
            <a:r>
              <a:rPr lang="it-IT" dirty="0" err="1" smtClean="0"/>
              <a:t>Queries</a:t>
            </a:r>
            <a:endParaRPr lang="it-IT" dirty="0"/>
          </a:p>
        </p:txBody>
      </p:sp>
      <p:pic>
        <p:nvPicPr>
          <p:cNvPr id="12" name="Picture 11" descr="exq-kb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417" y="2021420"/>
            <a:ext cx="8247004" cy="403781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F0C94032-CD4C-4C25-B0C2-CEC720522D92}" type="slidenum">
              <a:rPr kumimoji="0" lang="en-US" smtClean="0"/>
              <a:pPr eaLnBrk="1" latinLnBrk="0" hangingPunct="1"/>
              <a:t>36</a:t>
            </a:fld>
            <a:endParaRPr kumimoji="0" lang="en-US" dirty="0">
              <a:solidFill>
                <a:srgbClr val="FFFFFF"/>
              </a:solidFill>
            </a:endParaRPr>
          </a:p>
        </p:txBody>
      </p:sp>
      <p:pic>
        <p:nvPicPr>
          <p:cNvPr id="6" name="Picture 5" descr="exq-kb.pdf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4887" b="67236"/>
          <a:stretch/>
        </p:blipFill>
        <p:spPr>
          <a:xfrm>
            <a:off x="6033656" y="1112630"/>
            <a:ext cx="2780543" cy="1320121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550120" y="3424349"/>
            <a:ext cx="2696250" cy="1399106"/>
          </a:xfrm>
          <a:prstGeom prst="roundRect">
            <a:avLst/>
          </a:prstGeom>
          <a:noFill/>
          <a:ln w="12700" cmpd="sng">
            <a:solidFill>
              <a:schemeClr val="tx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TextBox 6"/>
          <p:cNvSpPr txBox="1"/>
          <p:nvPr/>
        </p:nvSpPr>
        <p:spPr>
          <a:xfrm>
            <a:off x="2872843" y="4538202"/>
            <a:ext cx="3044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defTabSz="430213">
              <a:spcAft>
                <a:spcPts val="400"/>
              </a:spcAft>
              <a:buSzPct val="100000"/>
            </a:pPr>
            <a:r>
              <a:rPr lang="it-IT" sz="1400" dirty="0" err="1" smtClean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rPr>
              <a:t>S</a:t>
            </a:r>
            <a:endParaRPr lang="it-IT" sz="1400" dirty="0" smtClean="0">
              <a:solidFill>
                <a:srgbClr val="000000"/>
              </a:solidFill>
              <a:latin typeface="HP Simplified" pitchFamily="34" charset="0"/>
              <a:cs typeface="HP Simplified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33201" y="4514016"/>
            <a:ext cx="4042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defTabSz="430213">
              <a:spcAft>
                <a:spcPts val="400"/>
              </a:spcAft>
              <a:buSzPct val="100000"/>
            </a:pPr>
            <a:r>
              <a:rPr lang="it-IT" sz="1400" dirty="0" smtClean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rPr>
              <a:t>A1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93563" y="4496622"/>
            <a:ext cx="4042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defTabSz="430213">
              <a:spcAft>
                <a:spcPts val="400"/>
              </a:spcAft>
              <a:buSzPct val="100000"/>
            </a:pPr>
            <a:r>
              <a:rPr lang="it-IT" sz="1400" dirty="0" smtClean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rPr>
              <a:t>A2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343477" y="1158416"/>
            <a:ext cx="6135939" cy="655846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Compute the answers using </a:t>
            </a:r>
            <a:r>
              <a:rPr lang="en-US" b="1" dirty="0" smtClean="0"/>
              <a:t>subgraph isomorphism</a:t>
            </a:r>
            <a:r>
              <a:rPr lang="en-US" dirty="0" smtClean="0"/>
              <a:t> </a:t>
            </a:r>
          </a:p>
          <a:p>
            <a:pPr algn="ctr"/>
            <a:r>
              <a:rPr lang="en-US" dirty="0" smtClean="0"/>
              <a:t>or </a:t>
            </a:r>
            <a:r>
              <a:rPr lang="en-US" b="1" dirty="0" smtClean="0"/>
              <a:t>strong simulation</a:t>
            </a:r>
            <a:endParaRPr lang="en-US" b="1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777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3.33333E-6 L -0.60556 0.3375 " pathEditMode="fixed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278" y="16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8" grpId="0" animBg="1"/>
      <p:bldP spid="10" grpId="0" animBg="1"/>
      <p:bldP spid="11" grpId="0" animBg="1"/>
      <p:bldP spid="4" grpId="0" animBg="1"/>
      <p:bldP spid="7" grpId="0"/>
      <p:bldP spid="17" grpId="0"/>
      <p:bldP spid="19" grpId="0"/>
      <p:bldP spid="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4944262" y="1387408"/>
            <a:ext cx="3979017" cy="25571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dirty="0" smtClean="0"/>
              <a:t>Pruning technique: 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Compute the neighbor labels of each node</a:t>
            </a:r>
          </a:p>
          <a:p>
            <a:pPr marL="285750" indent="-285750">
              <a:buFont typeface="Arial" charset="0"/>
              <a:buChar char="•"/>
            </a:pPr>
            <a:endParaRPr lang="en-US" dirty="0"/>
          </a:p>
          <a:p>
            <a:pPr marL="285750" indent="-285750">
              <a:buFont typeface="Arial" charset="0"/>
              <a:buChar char="•"/>
            </a:pPr>
            <a:endParaRPr lang="en-US" dirty="0" smtClean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Prune nodes not matching query nodes neighborhood labels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Apply the technique iteratively on the query nodes</a:t>
            </a:r>
            <a:endParaRPr lang="en-US" dirty="0"/>
          </a:p>
        </p:txBody>
      </p:sp>
      <p:sp>
        <p:nvSpPr>
          <p:cNvPr id="49" name="Rettangolo arrotondato 48"/>
          <p:cNvSpPr/>
          <p:nvPr/>
        </p:nvSpPr>
        <p:spPr>
          <a:xfrm>
            <a:off x="3150215" y="2861286"/>
            <a:ext cx="739739" cy="159461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8" name="Rettangolo arrotondato 47"/>
          <p:cNvSpPr/>
          <p:nvPr/>
        </p:nvSpPr>
        <p:spPr>
          <a:xfrm>
            <a:off x="2173576" y="1986856"/>
            <a:ext cx="739739" cy="159461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6" name="Rettangolo arrotondato 45"/>
          <p:cNvSpPr/>
          <p:nvPr/>
        </p:nvSpPr>
        <p:spPr>
          <a:xfrm>
            <a:off x="1112667" y="1986856"/>
            <a:ext cx="739739" cy="159461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Computing </a:t>
            </a:r>
            <a:r>
              <a:rPr lang="it-IT" dirty="0" err="1" smtClean="0"/>
              <a:t>exemplar</a:t>
            </a:r>
            <a:r>
              <a:rPr lang="it-IT" dirty="0" smtClean="0"/>
              <a:t> </a:t>
            </a:r>
            <a:r>
              <a:rPr lang="it-IT" dirty="0" err="1" smtClean="0"/>
              <a:t>queries</a:t>
            </a:r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sz="1400" dirty="0" err="1"/>
              <a:t>Mottin</a:t>
            </a:r>
            <a:r>
              <a:rPr lang="en-US" sz="1400" dirty="0"/>
              <a:t>, D., </a:t>
            </a:r>
            <a:r>
              <a:rPr lang="en-US" sz="1400" dirty="0" err="1"/>
              <a:t>Lissandrini</a:t>
            </a:r>
            <a:r>
              <a:rPr lang="en-US" sz="1400" dirty="0"/>
              <a:t>, M., </a:t>
            </a:r>
            <a:r>
              <a:rPr lang="en-US" sz="1400" dirty="0" err="1"/>
              <a:t>Velegrakis</a:t>
            </a:r>
            <a:r>
              <a:rPr lang="en-US" sz="1400" dirty="0"/>
              <a:t>, Y. and </a:t>
            </a:r>
            <a:r>
              <a:rPr lang="en-US" sz="1400" dirty="0" err="1"/>
              <a:t>Palpanas</a:t>
            </a:r>
            <a:r>
              <a:rPr lang="en-US" sz="1400" dirty="0"/>
              <a:t>, T. Exemplar queries: Give me an example of what you need. </a:t>
            </a:r>
            <a:r>
              <a:rPr lang="en-US" sz="1400" i="1" dirty="0" smtClean="0"/>
              <a:t>PVLDB 2014</a:t>
            </a:r>
            <a:endParaRPr lang="en-US" sz="1400" dirty="0"/>
          </a:p>
        </p:txBody>
      </p:sp>
      <p:sp>
        <p:nvSpPr>
          <p:cNvPr id="8" name="Oval 7"/>
          <p:cNvSpPr/>
          <p:nvPr/>
        </p:nvSpPr>
        <p:spPr>
          <a:xfrm>
            <a:off x="1331136" y="2167926"/>
            <a:ext cx="332509" cy="33250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2395443" y="1297980"/>
            <a:ext cx="332509" cy="332509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395443" y="2145626"/>
            <a:ext cx="332509" cy="33250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3358410" y="3062532"/>
            <a:ext cx="332509" cy="33250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3358410" y="2133613"/>
            <a:ext cx="332509" cy="332509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4"/>
          <p:cNvCxnSpPr/>
          <p:nvPr/>
        </p:nvCxnSpPr>
        <p:spPr>
          <a:xfrm flipH="1">
            <a:off x="1614950" y="1581794"/>
            <a:ext cx="829189" cy="634827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5"/>
          <p:cNvCxnSpPr/>
          <p:nvPr/>
        </p:nvCxnSpPr>
        <p:spPr>
          <a:xfrm>
            <a:off x="2561698" y="1630489"/>
            <a:ext cx="0" cy="515137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6"/>
          <p:cNvCxnSpPr>
            <a:stCxn id="15" idx="5"/>
          </p:cNvCxnSpPr>
          <p:nvPr/>
        </p:nvCxnSpPr>
        <p:spPr>
          <a:xfrm>
            <a:off x="2679257" y="1581794"/>
            <a:ext cx="845408" cy="551819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7"/>
          <p:cNvCxnSpPr>
            <a:stCxn id="12" idx="4"/>
            <a:endCxn id="11" idx="0"/>
          </p:cNvCxnSpPr>
          <p:nvPr/>
        </p:nvCxnSpPr>
        <p:spPr>
          <a:xfrm>
            <a:off x="3524665" y="2466122"/>
            <a:ext cx="0" cy="596410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27"/>
          <p:cNvCxnSpPr/>
          <p:nvPr/>
        </p:nvCxnSpPr>
        <p:spPr>
          <a:xfrm flipH="1">
            <a:off x="1663645" y="2311881"/>
            <a:ext cx="731798" cy="22300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e 18"/>
          <p:cNvSpPr/>
          <p:nvPr/>
        </p:nvSpPr>
        <p:spPr>
          <a:xfrm>
            <a:off x="3338977" y="3954106"/>
            <a:ext cx="362216" cy="3622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B</a:t>
            </a:r>
            <a:endParaRPr lang="it-IT" dirty="0"/>
          </a:p>
        </p:txBody>
      </p:sp>
      <p:sp>
        <p:nvSpPr>
          <p:cNvPr id="20" name="Ovale 19"/>
          <p:cNvSpPr/>
          <p:nvPr/>
        </p:nvSpPr>
        <p:spPr>
          <a:xfrm>
            <a:off x="1321749" y="3032825"/>
            <a:ext cx="362216" cy="3622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B</a:t>
            </a:r>
            <a:endParaRPr lang="it-IT" dirty="0"/>
          </a:p>
        </p:txBody>
      </p:sp>
      <p:sp>
        <p:nvSpPr>
          <p:cNvPr id="21" name="Ovale 20"/>
          <p:cNvSpPr/>
          <p:nvPr/>
        </p:nvSpPr>
        <p:spPr>
          <a:xfrm>
            <a:off x="2386056" y="3032825"/>
            <a:ext cx="362216" cy="3622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B</a:t>
            </a:r>
            <a:endParaRPr lang="it-IT" dirty="0"/>
          </a:p>
        </p:txBody>
      </p:sp>
      <p:cxnSp>
        <p:nvCxnSpPr>
          <p:cNvPr id="22" name="Straight Arrow Connector 27"/>
          <p:cNvCxnSpPr>
            <a:stCxn id="20" idx="0"/>
            <a:endCxn id="8" idx="4"/>
          </p:cNvCxnSpPr>
          <p:nvPr/>
        </p:nvCxnSpPr>
        <p:spPr>
          <a:xfrm flipH="1" flipV="1">
            <a:off x="1497391" y="2500435"/>
            <a:ext cx="5466" cy="532390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17"/>
          <p:cNvCxnSpPr>
            <a:stCxn id="10" idx="4"/>
            <a:endCxn id="21" idx="0"/>
          </p:cNvCxnSpPr>
          <p:nvPr/>
        </p:nvCxnSpPr>
        <p:spPr>
          <a:xfrm>
            <a:off x="2561698" y="2478135"/>
            <a:ext cx="5466" cy="554690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17"/>
          <p:cNvCxnSpPr>
            <a:stCxn id="11" idx="4"/>
            <a:endCxn id="19" idx="0"/>
          </p:cNvCxnSpPr>
          <p:nvPr/>
        </p:nvCxnSpPr>
        <p:spPr>
          <a:xfrm flipH="1">
            <a:off x="3520085" y="3395041"/>
            <a:ext cx="4580" cy="559065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92"/>
          <p:cNvSpPr/>
          <p:nvPr/>
        </p:nvSpPr>
        <p:spPr>
          <a:xfrm>
            <a:off x="6312512" y="228795"/>
            <a:ext cx="2572933" cy="51469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NP</a:t>
            </a:r>
            <a:r>
              <a:rPr lang="en-US" dirty="0" smtClean="0"/>
              <a:t>-complete </a:t>
            </a:r>
          </a:p>
          <a:p>
            <a:pPr algn="ctr"/>
            <a:r>
              <a:rPr lang="en-US" dirty="0" smtClean="0"/>
              <a:t>(subgraph isomorphism)</a:t>
            </a:r>
            <a:endParaRPr lang="en-US" dirty="0"/>
          </a:p>
        </p:txBody>
      </p:sp>
      <p:sp>
        <p:nvSpPr>
          <p:cNvPr id="36" name="Oval 8"/>
          <p:cNvSpPr/>
          <p:nvPr/>
        </p:nvSpPr>
        <p:spPr>
          <a:xfrm>
            <a:off x="4407316" y="2131445"/>
            <a:ext cx="332509" cy="332509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Arrow Connector 16"/>
          <p:cNvCxnSpPr>
            <a:stCxn id="9" idx="5"/>
            <a:endCxn id="36" idx="1"/>
          </p:cNvCxnSpPr>
          <p:nvPr/>
        </p:nvCxnSpPr>
        <p:spPr>
          <a:xfrm>
            <a:off x="2679257" y="1581794"/>
            <a:ext cx="1776754" cy="598346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10"/>
          <p:cNvSpPr/>
          <p:nvPr/>
        </p:nvSpPr>
        <p:spPr>
          <a:xfrm>
            <a:off x="4407315" y="3058027"/>
            <a:ext cx="332509" cy="33250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Arrow Connector 16"/>
          <p:cNvCxnSpPr>
            <a:stCxn id="11" idx="6"/>
            <a:endCxn id="41" idx="2"/>
          </p:cNvCxnSpPr>
          <p:nvPr/>
        </p:nvCxnSpPr>
        <p:spPr>
          <a:xfrm flipV="1">
            <a:off x="3690919" y="3224282"/>
            <a:ext cx="716396" cy="4505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CasellaDiTesto 46"/>
          <p:cNvSpPr txBox="1"/>
          <p:nvPr/>
        </p:nvSpPr>
        <p:spPr>
          <a:xfrm>
            <a:off x="1035799" y="3630260"/>
            <a:ext cx="875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Sample</a:t>
            </a:r>
            <a:endParaRPr lang="it-IT" dirty="0"/>
          </a:p>
        </p:txBody>
      </p:sp>
      <p:sp>
        <p:nvSpPr>
          <p:cNvPr id="50" name="CasellaDiTesto 49"/>
          <p:cNvSpPr txBox="1"/>
          <p:nvPr/>
        </p:nvSpPr>
        <p:spPr>
          <a:xfrm>
            <a:off x="2326078" y="3651119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A</a:t>
            </a:r>
            <a:r>
              <a:rPr lang="it-IT" dirty="0" smtClean="0"/>
              <a:t>1</a:t>
            </a:r>
            <a:endParaRPr lang="it-IT" dirty="0"/>
          </a:p>
        </p:txBody>
      </p:sp>
      <p:sp>
        <p:nvSpPr>
          <p:cNvPr id="52" name="CasellaDiTesto 51"/>
          <p:cNvSpPr txBox="1"/>
          <p:nvPr/>
        </p:nvSpPr>
        <p:spPr>
          <a:xfrm>
            <a:off x="3338977" y="4470697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A</a:t>
            </a:r>
            <a:r>
              <a:rPr lang="it-IT" dirty="0"/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96958" y="2732479"/>
            <a:ext cx="5532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FF0000"/>
                </a:solidFill>
              </a:rPr>
              <a:t>X</a:t>
            </a:r>
            <a:endParaRPr lang="en-US" sz="6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92"/>
              <p:cNvSpPr/>
              <p:nvPr/>
            </p:nvSpPr>
            <p:spPr>
              <a:xfrm>
                <a:off x="6312511" y="828178"/>
                <a:ext cx="2572933" cy="403249"/>
              </a:xfrm>
              <a:prstGeom prst="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charset="0"/>
                      </a:rPr>
                      <m:t>𝑶</m:t>
                    </m:r>
                    <m:d>
                      <m:dPr>
                        <m:ctrlPr>
                          <a:rPr lang="en-US" b="1" i="1" dirty="0" smtClean="0">
                            <a:latin typeface="Cambria Math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1" i="1" dirty="0" smtClean="0">
                                <a:latin typeface="Cambria Math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b="1" i="1" dirty="0" smtClean="0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en-US" b="1" i="1" dirty="0" smtClean="0">
                                    <a:latin typeface="Cambria Math" charset="0"/>
                                  </a:rPr>
                                  <m:t>𝑽</m:t>
                                </m:r>
                              </m:e>
                            </m:d>
                          </m:e>
                          <m:sup>
                            <m:r>
                              <a:rPr lang="en-US" b="1" i="1" dirty="0" smtClean="0">
                                <a:latin typeface="Cambria Math" charset="0"/>
                              </a:rPr>
                              <m:t>𝟒</m:t>
                            </m:r>
                          </m:sup>
                        </m:sSup>
                      </m:e>
                    </m:d>
                    <m:r>
                      <a:rPr lang="en-US" b="1" i="1" dirty="0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dirty="0" smtClean="0"/>
                  <a:t>(simulation)</a:t>
                </a:r>
                <a:endParaRPr lang="en-US" dirty="0"/>
              </a:p>
            </p:txBody>
          </p:sp>
        </mc:Choice>
        <mc:Fallback xmlns="">
          <p:sp>
            <p:nvSpPr>
              <p:cNvPr id="38" name="Rectangle 9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2511" y="828178"/>
                <a:ext cx="2572933" cy="403249"/>
              </a:xfrm>
              <a:prstGeom prst="rect">
                <a:avLst/>
              </a:prstGeom>
              <a:blipFill rotWithShape="0">
                <a:blip r:embed="rId3"/>
                <a:stretch>
                  <a:fillRect t="-78261" b="-10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5054617" y="2326053"/>
                <a:ext cx="3934581" cy="3815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763" lv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bg1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bg1"/>
                              </a:solidFill>
                              <a:latin typeface="Cambria Math" charset="0"/>
                            </a:rPr>
                            <m:t>𝑊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bg1"/>
                              </a:solidFill>
                              <a:latin typeface="Cambria Math" charset="0"/>
                            </a:rPr>
                            <m:t>𝑛</m:t>
                          </m:r>
                          <m:r>
                            <a:rPr lang="en-US" i="1">
                              <a:solidFill>
                                <a:schemeClr val="bg1"/>
                              </a:solidFill>
                              <a:latin typeface="Cambria Math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bg1"/>
                              </a:solidFill>
                              <a:latin typeface="Cambria Math" charset="0"/>
                            </a:rPr>
                            <m:t>𝑎</m:t>
                          </m:r>
                          <m:r>
                            <a:rPr lang="en-US" i="1">
                              <a:solidFill>
                                <a:schemeClr val="bg1"/>
                              </a:solidFill>
                              <a:latin typeface="Cambria Math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bg1"/>
                              </a:solidFill>
                              <a:latin typeface="Cambria Math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solidFill>
                            <a:schemeClr val="bg1"/>
                          </a:solidFill>
                          <a:latin typeface="Cambria Math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chemeClr val="bg1"/>
                              </a:solidFill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</m:e>
                        <m:e>
                          <m:r>
                            <a:rPr lang="en-US" i="1">
                              <a:solidFill>
                                <a:schemeClr val="bg1"/>
                              </a:solidFill>
                              <a:latin typeface="Cambria Math" charset="0"/>
                            </a:rPr>
                            <m:t>𝑙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bg1"/>
                                      </a:solidFill>
                                      <a:latin typeface="Cambria Math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i="1">
                              <a:solidFill>
                                <a:schemeClr val="bg1"/>
                              </a:solidFill>
                              <a:latin typeface="Cambria Math" charset="0"/>
                            </a:rPr>
                            <m:t>=</m:t>
                          </m:r>
                          <m:r>
                            <a:rPr lang="en-US" i="1">
                              <a:solidFill>
                                <a:schemeClr val="bg1"/>
                              </a:solidFill>
                              <a:latin typeface="Cambria Math" charset="0"/>
                            </a:rPr>
                            <m:t>𝑎</m:t>
                          </m:r>
                          <m:r>
                            <a:rPr lang="en-US" i="1">
                              <a:solidFill>
                                <a:schemeClr val="bg1"/>
                              </a:solidFill>
                              <a:latin typeface="Cambria Math" charset="0"/>
                            </a:rPr>
                            <m:t>∨∈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</a:rPr>
                                <m:t>𝑖</m:t>
                              </m:r>
                              <m:r>
                                <a:rPr lang="en-US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</a:rPr>
                                <m:t>−1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chemeClr val="bg1"/>
                                  </a:solidFill>
                                  <a:latin typeface="Cambria Math" charset="0"/>
                                </a:rPr>
                                <m:t>𝑛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4617" y="2326053"/>
                <a:ext cx="3934581" cy="381515"/>
              </a:xfrm>
              <a:prstGeom prst="rect">
                <a:avLst/>
              </a:prstGeom>
              <a:blipFill rotWithShape="0">
                <a:blip r:embed="rId4"/>
                <a:stretch>
                  <a:fillRect b="-1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4425009" y="3395041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216816" y="3579707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944262" y="4798472"/>
                <a:ext cx="2557110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v neighborhood = {(B,1)}</a:t>
                </a:r>
              </a:p>
              <a:p>
                <a:r>
                  <a:rPr lang="en-US" dirty="0"/>
                  <a:t> </a:t>
                </a:r>
                <a:r>
                  <a:rPr lang="en-US" dirty="0" smtClean="0"/>
                  <a:t>                        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⊈</m:t>
                    </m:r>
                    <m:r>
                      <a:rPr lang="en-US" b="0" i="1" smtClean="0">
                        <a:latin typeface="Cambria Math" charset="0"/>
                      </a:rPr>
                      <m:t> 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u neighborhood = {(A,1)}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4262" y="4798472"/>
                <a:ext cx="2557110" cy="923330"/>
              </a:xfrm>
              <a:prstGeom prst="rect">
                <a:avLst/>
              </a:prstGeom>
              <a:blipFill rotWithShape="0">
                <a:blip r:embed="rId5"/>
                <a:stretch>
                  <a:fillRect l="-1905" t="-9211" b="-177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5005971" y="4289695"/>
            <a:ext cx="201593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mtClean="0"/>
              <a:t>Labels at distance 1</a:t>
            </a:r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2562682" y="4690358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G</a:t>
            </a:r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28188" y="2185279"/>
            <a:ext cx="332509" cy="33250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56" name="Ovale 19"/>
          <p:cNvSpPr/>
          <p:nvPr/>
        </p:nvSpPr>
        <p:spPr>
          <a:xfrm>
            <a:off x="218801" y="3050178"/>
            <a:ext cx="362216" cy="3622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B</a:t>
            </a:r>
            <a:endParaRPr lang="it-IT" dirty="0"/>
          </a:p>
        </p:txBody>
      </p:sp>
      <p:cxnSp>
        <p:nvCxnSpPr>
          <p:cNvPr id="57" name="Straight Arrow Connector 27"/>
          <p:cNvCxnSpPr/>
          <p:nvPr/>
        </p:nvCxnSpPr>
        <p:spPr>
          <a:xfrm flipH="1" flipV="1">
            <a:off x="394443" y="2517788"/>
            <a:ext cx="5466" cy="532390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-30424" y="2167926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v</a:t>
            </a:r>
          </a:p>
        </p:txBody>
      </p:sp>
      <p:sp>
        <p:nvSpPr>
          <p:cNvPr id="64" name="Rectangle 92"/>
          <p:cNvSpPr/>
          <p:nvPr/>
        </p:nvSpPr>
        <p:spPr>
          <a:xfrm>
            <a:off x="7515266" y="5011622"/>
            <a:ext cx="1473932" cy="51469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/>
              <a:t>No Match</a:t>
            </a:r>
            <a:endParaRPr lang="en-US" dirty="0"/>
          </a:p>
        </p:txBody>
      </p:sp>
      <p:cxnSp>
        <p:nvCxnSpPr>
          <p:cNvPr id="65" name="Straight Arrow Connector 64"/>
          <p:cNvCxnSpPr>
            <a:stCxn id="26" idx="3"/>
          </p:cNvCxnSpPr>
          <p:nvPr/>
        </p:nvCxnSpPr>
        <p:spPr>
          <a:xfrm flipH="1">
            <a:off x="7163851" y="5260137"/>
            <a:ext cx="337521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549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49" grpId="0" animBg="1"/>
      <p:bldP spid="48" grpId="0" animBg="1"/>
      <p:bldP spid="50" grpId="0"/>
      <p:bldP spid="52" grpId="0"/>
      <p:bldP spid="7" grpId="0"/>
      <p:bldP spid="26" grpId="0"/>
      <p:bldP spid="29" grpId="0" animBg="1"/>
      <p:bldP spid="6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 query by example (GQBE)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/>
              <a:t>Jayaram</a:t>
            </a:r>
            <a:r>
              <a:rPr lang="en-US" dirty="0"/>
              <a:t>, N., Khan, A., Li, C., Yan, X. and </a:t>
            </a:r>
            <a:r>
              <a:rPr lang="en-US" dirty="0" err="1"/>
              <a:t>Elmasri</a:t>
            </a:r>
            <a:r>
              <a:rPr lang="en-US" dirty="0"/>
              <a:t>, </a:t>
            </a:r>
            <a:r>
              <a:rPr lang="en-US" dirty="0" smtClean="0"/>
              <a:t>R. </a:t>
            </a:r>
            <a:r>
              <a:rPr lang="en-US" dirty="0"/>
              <a:t>Querying knowledge graphs by example entity tuples. </a:t>
            </a:r>
            <a:r>
              <a:rPr lang="en-US" i="1" dirty="0" smtClean="0"/>
              <a:t>TKDE, 2015</a:t>
            </a:r>
            <a:endParaRPr lang="en-US" dirty="0"/>
          </a:p>
        </p:txBody>
      </p:sp>
      <p:pic>
        <p:nvPicPr>
          <p:cNvPr id="10" name="Picture 9" descr="exq-kb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900" y="1762866"/>
            <a:ext cx="8247004" cy="4037819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1373207" y="1032550"/>
            <a:ext cx="6186389" cy="49819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 GQBE Input is a set of (disconnected) entity mention tuples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576681" y="3375833"/>
            <a:ext cx="933318" cy="233330"/>
          </a:xfrm>
          <a:prstGeom prst="roundRect">
            <a:avLst/>
          </a:prstGeom>
          <a:solidFill>
            <a:schemeClr val="accent2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533589" y="4988800"/>
            <a:ext cx="976409" cy="233330"/>
          </a:xfrm>
          <a:prstGeom prst="roundRect">
            <a:avLst/>
          </a:prstGeom>
          <a:solidFill>
            <a:schemeClr val="accent2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3380127" y="3375833"/>
            <a:ext cx="949798" cy="233330"/>
          </a:xfrm>
          <a:prstGeom prst="roundRect">
            <a:avLst/>
          </a:prstGeom>
          <a:solidFill>
            <a:srgbClr val="0070C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3146797" y="4988800"/>
            <a:ext cx="1374753" cy="233330"/>
          </a:xfrm>
          <a:prstGeom prst="roundRect">
            <a:avLst/>
          </a:prstGeom>
          <a:solidFill>
            <a:srgbClr val="0070C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487830" y="1657705"/>
            <a:ext cx="2313903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mtClean="0"/>
              <a:t>Q = (Google</a:t>
            </a:r>
            <a:r>
              <a:rPr lang="en-US" dirty="0" smtClean="0"/>
              <a:t>, S. Mateo)</a:t>
            </a:r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6187441" y="3350609"/>
            <a:ext cx="925960" cy="233330"/>
          </a:xfrm>
          <a:prstGeom prst="roundRect">
            <a:avLst/>
          </a:prstGeom>
          <a:solidFill>
            <a:srgbClr val="0070C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6187441" y="4988800"/>
            <a:ext cx="875511" cy="233330"/>
          </a:xfrm>
          <a:prstGeom prst="roundRect">
            <a:avLst/>
          </a:prstGeom>
          <a:solidFill>
            <a:srgbClr val="0070C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6487829" y="2055770"/>
            <a:ext cx="1694951" cy="92333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Results = </a:t>
            </a:r>
          </a:p>
          <a:p>
            <a:r>
              <a:rPr lang="en-US" dirty="0" smtClean="0"/>
              <a:t>(Yahoo, S. Clara)</a:t>
            </a:r>
          </a:p>
          <a:p>
            <a:r>
              <a:rPr lang="en-US" dirty="0" smtClean="0"/>
              <a:t>(CBS, New York)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041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Freeform 68"/>
          <p:cNvSpPr/>
          <p:nvPr/>
        </p:nvSpPr>
        <p:spPr>
          <a:xfrm flipV="1">
            <a:off x="2449786" y="2140227"/>
            <a:ext cx="1828800" cy="2382012"/>
          </a:xfrm>
          <a:custGeom>
            <a:avLst/>
            <a:gdLst>
              <a:gd name="connsiteX0" fmla="*/ 12613 w 1828800"/>
              <a:gd name="connsiteY0" fmla="*/ 0 h 2478340"/>
              <a:gd name="connsiteX1" fmla="*/ 1828800 w 1828800"/>
              <a:gd name="connsiteY1" fmla="*/ 0 h 2478340"/>
              <a:gd name="connsiteX2" fmla="*/ 1828800 w 1828800"/>
              <a:gd name="connsiteY2" fmla="*/ 712602 h 2478340"/>
              <a:gd name="connsiteX3" fmla="*/ 819807 w 1828800"/>
              <a:gd name="connsiteY3" fmla="*/ 712602 h 2478340"/>
              <a:gd name="connsiteX4" fmla="*/ 819807 w 1828800"/>
              <a:gd name="connsiteY4" fmla="*/ 2478340 h 2478340"/>
              <a:gd name="connsiteX5" fmla="*/ 0 w 1828800"/>
              <a:gd name="connsiteY5" fmla="*/ 2478340 h 2478340"/>
              <a:gd name="connsiteX6" fmla="*/ 12613 w 1828800"/>
              <a:gd name="connsiteY6" fmla="*/ 0 h 2478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8800" h="2478340">
                <a:moveTo>
                  <a:pt x="12613" y="0"/>
                </a:moveTo>
                <a:lnTo>
                  <a:pt x="1828800" y="0"/>
                </a:lnTo>
                <a:lnTo>
                  <a:pt x="1828800" y="712602"/>
                </a:lnTo>
                <a:lnTo>
                  <a:pt x="819807" y="712602"/>
                </a:lnTo>
                <a:lnTo>
                  <a:pt x="819807" y="2478340"/>
                </a:lnTo>
                <a:lnTo>
                  <a:pt x="0" y="2478340"/>
                </a:lnTo>
                <a:cubicBezTo>
                  <a:pt x="4204" y="1652227"/>
                  <a:pt x="8409" y="826113"/>
                  <a:pt x="12613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z</a:t>
            </a:r>
            <a:endParaRPr lang="en-US"/>
          </a:p>
        </p:txBody>
      </p:sp>
      <p:sp>
        <p:nvSpPr>
          <p:cNvPr id="40" name="Rounded Rectangle 39"/>
          <p:cNvSpPr/>
          <p:nvPr/>
        </p:nvSpPr>
        <p:spPr>
          <a:xfrm>
            <a:off x="550705" y="3907589"/>
            <a:ext cx="636927" cy="525853"/>
          </a:xfrm>
          <a:prstGeom prst="roundRect">
            <a:avLst>
              <a:gd name="adj" fmla="val 10671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38"/>
          <p:cNvSpPr/>
          <p:nvPr/>
        </p:nvSpPr>
        <p:spPr>
          <a:xfrm>
            <a:off x="542334" y="2194560"/>
            <a:ext cx="636927" cy="525853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GQBE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/>
              <a:t>Jayaram</a:t>
            </a:r>
            <a:r>
              <a:rPr lang="en-US" dirty="0"/>
              <a:t>, N., Khan, A., Li, C., Yan, X. and </a:t>
            </a:r>
            <a:r>
              <a:rPr lang="en-US" dirty="0" err="1"/>
              <a:t>Elmasri</a:t>
            </a:r>
            <a:r>
              <a:rPr lang="en-US" dirty="0"/>
              <a:t>, R. Querying knowledge graphs by example entity tuples. </a:t>
            </a:r>
            <a:r>
              <a:rPr lang="en-US" i="1" dirty="0"/>
              <a:t>TKDE, 2015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700042" y="2290606"/>
            <a:ext cx="332509" cy="33250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smtClean="0"/>
              <a:t>v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sp>
        <p:nvSpPr>
          <p:cNvPr id="10" name="Oval 9"/>
          <p:cNvSpPr/>
          <p:nvPr/>
        </p:nvSpPr>
        <p:spPr>
          <a:xfrm>
            <a:off x="1764349" y="1420660"/>
            <a:ext cx="332509" cy="332509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764349" y="2268306"/>
            <a:ext cx="332509" cy="33250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727316" y="3185212"/>
            <a:ext cx="332509" cy="3325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727316" y="2256293"/>
            <a:ext cx="332509" cy="332509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smtClean="0"/>
              <a:t>u</a:t>
            </a:r>
            <a:r>
              <a:rPr lang="en-US" baseline="-25000" dirty="0" smtClean="0"/>
              <a:t>2</a:t>
            </a:r>
            <a:endParaRPr lang="en-US" dirty="0"/>
          </a:p>
        </p:txBody>
      </p:sp>
      <p:cxnSp>
        <p:nvCxnSpPr>
          <p:cNvPr id="14" name="Straight Arrow Connector 14"/>
          <p:cNvCxnSpPr/>
          <p:nvPr/>
        </p:nvCxnSpPr>
        <p:spPr>
          <a:xfrm flipH="1">
            <a:off x="983856" y="1704474"/>
            <a:ext cx="829189" cy="634827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5"/>
          <p:cNvCxnSpPr/>
          <p:nvPr/>
        </p:nvCxnSpPr>
        <p:spPr>
          <a:xfrm>
            <a:off x="1930604" y="1753169"/>
            <a:ext cx="0" cy="515137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6"/>
          <p:cNvCxnSpPr>
            <a:stCxn id="19" idx="5"/>
          </p:cNvCxnSpPr>
          <p:nvPr/>
        </p:nvCxnSpPr>
        <p:spPr>
          <a:xfrm>
            <a:off x="2048163" y="1704474"/>
            <a:ext cx="845408" cy="551819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7"/>
          <p:cNvCxnSpPr>
            <a:stCxn id="16" idx="4"/>
            <a:endCxn id="15" idx="0"/>
          </p:cNvCxnSpPr>
          <p:nvPr/>
        </p:nvCxnSpPr>
        <p:spPr>
          <a:xfrm>
            <a:off x="2893571" y="2588802"/>
            <a:ext cx="0" cy="596410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27"/>
          <p:cNvCxnSpPr/>
          <p:nvPr/>
        </p:nvCxnSpPr>
        <p:spPr>
          <a:xfrm flipH="1">
            <a:off x="1032551" y="2447449"/>
            <a:ext cx="731798" cy="22300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e 18"/>
          <p:cNvSpPr/>
          <p:nvPr/>
        </p:nvSpPr>
        <p:spPr>
          <a:xfrm>
            <a:off x="2707883" y="4064369"/>
            <a:ext cx="362216" cy="3622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it-IT" dirty="0"/>
              <a:t>u</a:t>
            </a:r>
            <a:r>
              <a:rPr lang="it-IT" baseline="-25000" dirty="0"/>
              <a:t>1</a:t>
            </a:r>
          </a:p>
        </p:txBody>
      </p:sp>
      <p:sp>
        <p:nvSpPr>
          <p:cNvPr id="20" name="Ovale 19"/>
          <p:cNvSpPr/>
          <p:nvPr/>
        </p:nvSpPr>
        <p:spPr>
          <a:xfrm>
            <a:off x="690655" y="3155505"/>
            <a:ext cx="362216" cy="3622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Ovale 20"/>
          <p:cNvSpPr/>
          <p:nvPr/>
        </p:nvSpPr>
        <p:spPr>
          <a:xfrm>
            <a:off x="1754962" y="3155505"/>
            <a:ext cx="362216" cy="3622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2" name="Straight Arrow Connector 27"/>
          <p:cNvCxnSpPr>
            <a:stCxn id="24" idx="0"/>
            <a:endCxn id="12" idx="4"/>
          </p:cNvCxnSpPr>
          <p:nvPr/>
        </p:nvCxnSpPr>
        <p:spPr>
          <a:xfrm flipH="1" flipV="1">
            <a:off x="866297" y="2623115"/>
            <a:ext cx="5466" cy="532390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17"/>
          <p:cNvCxnSpPr>
            <a:stCxn id="14" idx="4"/>
          </p:cNvCxnSpPr>
          <p:nvPr/>
        </p:nvCxnSpPr>
        <p:spPr>
          <a:xfrm>
            <a:off x="1930604" y="2600815"/>
            <a:ext cx="5466" cy="554690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17"/>
          <p:cNvCxnSpPr>
            <a:stCxn id="15" idx="4"/>
            <a:endCxn id="23" idx="0"/>
          </p:cNvCxnSpPr>
          <p:nvPr/>
        </p:nvCxnSpPr>
        <p:spPr>
          <a:xfrm flipH="1">
            <a:off x="2888991" y="3517721"/>
            <a:ext cx="4580" cy="546648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16"/>
          <p:cNvCxnSpPr>
            <a:stCxn id="19" idx="6"/>
            <a:endCxn id="92" idx="2"/>
          </p:cNvCxnSpPr>
          <p:nvPr/>
        </p:nvCxnSpPr>
        <p:spPr>
          <a:xfrm>
            <a:off x="3070099" y="4245477"/>
            <a:ext cx="706122" cy="13273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10"/>
          <p:cNvSpPr/>
          <p:nvPr/>
        </p:nvSpPr>
        <p:spPr>
          <a:xfrm>
            <a:off x="3776221" y="3180707"/>
            <a:ext cx="332509" cy="33250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16"/>
          <p:cNvCxnSpPr>
            <a:stCxn id="15" idx="6"/>
          </p:cNvCxnSpPr>
          <p:nvPr/>
        </p:nvCxnSpPr>
        <p:spPr>
          <a:xfrm flipV="1">
            <a:off x="3059825" y="3346962"/>
            <a:ext cx="716396" cy="4505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700040" y="3998934"/>
            <a:ext cx="332509" cy="332509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dirty="0" smtClean="0"/>
              <a:t>v</a:t>
            </a:r>
            <a:r>
              <a:rPr lang="en-US" baseline="-25000" dirty="0" smtClean="0"/>
              <a:t>2</a:t>
            </a:r>
            <a:endParaRPr lang="en-US" dirty="0"/>
          </a:p>
        </p:txBody>
      </p:sp>
      <p:cxnSp>
        <p:nvCxnSpPr>
          <p:cNvPr id="34" name="Straight Arrow Connector 27"/>
          <p:cNvCxnSpPr>
            <a:stCxn id="33" idx="0"/>
            <a:endCxn id="20" idx="4"/>
          </p:cNvCxnSpPr>
          <p:nvPr/>
        </p:nvCxnSpPr>
        <p:spPr>
          <a:xfrm flipV="1">
            <a:off x="866295" y="3517721"/>
            <a:ext cx="5468" cy="481213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2995188" y="1090525"/>
            <a:ext cx="1125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Q = (v</a:t>
            </a:r>
            <a:r>
              <a:rPr lang="en-US" baseline="-25000" smtClean="0"/>
              <a:t>1</a:t>
            </a:r>
            <a:r>
              <a:rPr lang="en-US" smtClean="0"/>
              <a:t>,v</a:t>
            </a:r>
            <a:r>
              <a:rPr lang="en-US" baseline="-25000" smtClean="0"/>
              <a:t>2</a:t>
            </a:r>
            <a:r>
              <a:rPr lang="en-US" smtClean="0"/>
              <a:t>)</a:t>
            </a:r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384451" y="3552976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384451" y="2740949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0.7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1160844" y="2421620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0.4</a:t>
            </a:r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1052871" y="1676857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0.1</a:t>
            </a:r>
            <a:endParaRPr lang="en-US" dirty="0"/>
          </a:p>
        </p:txBody>
      </p:sp>
      <p:sp>
        <p:nvSpPr>
          <p:cNvPr id="56" name="Freeform 55"/>
          <p:cNvSpPr/>
          <p:nvPr/>
        </p:nvSpPr>
        <p:spPr>
          <a:xfrm>
            <a:off x="441433" y="2087354"/>
            <a:ext cx="1828800" cy="2478340"/>
          </a:xfrm>
          <a:custGeom>
            <a:avLst/>
            <a:gdLst>
              <a:gd name="connsiteX0" fmla="*/ 12613 w 1828800"/>
              <a:gd name="connsiteY0" fmla="*/ 0 h 2478340"/>
              <a:gd name="connsiteX1" fmla="*/ 1828800 w 1828800"/>
              <a:gd name="connsiteY1" fmla="*/ 0 h 2478340"/>
              <a:gd name="connsiteX2" fmla="*/ 1828800 w 1828800"/>
              <a:gd name="connsiteY2" fmla="*/ 712602 h 2478340"/>
              <a:gd name="connsiteX3" fmla="*/ 819807 w 1828800"/>
              <a:gd name="connsiteY3" fmla="*/ 712602 h 2478340"/>
              <a:gd name="connsiteX4" fmla="*/ 819807 w 1828800"/>
              <a:gd name="connsiteY4" fmla="*/ 2478340 h 2478340"/>
              <a:gd name="connsiteX5" fmla="*/ 0 w 1828800"/>
              <a:gd name="connsiteY5" fmla="*/ 2478340 h 2478340"/>
              <a:gd name="connsiteX6" fmla="*/ 12613 w 1828800"/>
              <a:gd name="connsiteY6" fmla="*/ 0 h 2478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8800" h="2478340">
                <a:moveTo>
                  <a:pt x="12613" y="0"/>
                </a:moveTo>
                <a:lnTo>
                  <a:pt x="1828800" y="0"/>
                </a:lnTo>
                <a:lnTo>
                  <a:pt x="1828800" y="712602"/>
                </a:lnTo>
                <a:lnTo>
                  <a:pt x="819807" y="712602"/>
                </a:lnTo>
                <a:lnTo>
                  <a:pt x="819807" y="2478340"/>
                </a:lnTo>
                <a:lnTo>
                  <a:pt x="0" y="2478340"/>
                </a:lnTo>
                <a:cubicBezTo>
                  <a:pt x="4204" y="1652227"/>
                  <a:pt x="8409" y="826113"/>
                  <a:pt x="12613" y="0"/>
                </a:cubicBezTo>
                <a:close/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ounded Rectangle 57"/>
          <p:cNvSpPr/>
          <p:nvPr/>
        </p:nvSpPr>
        <p:spPr>
          <a:xfrm>
            <a:off x="104250" y="4768298"/>
            <a:ext cx="1533006" cy="6110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Maximum Query Graph</a:t>
            </a:r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1923498" y="2780375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0.1</a:t>
            </a:r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2506689" y="3628354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0.3</a:t>
            </a:r>
            <a:endParaRPr lang="en-US" dirty="0"/>
          </a:p>
        </p:txBody>
      </p:sp>
      <p:sp>
        <p:nvSpPr>
          <p:cNvPr id="61" name="TextBox 60"/>
          <p:cNvSpPr txBox="1"/>
          <p:nvPr/>
        </p:nvSpPr>
        <p:spPr>
          <a:xfrm>
            <a:off x="2502642" y="2727222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0.8</a:t>
            </a:r>
            <a:endParaRPr lang="en-US" dirty="0"/>
          </a:p>
        </p:txBody>
      </p:sp>
      <p:sp>
        <p:nvSpPr>
          <p:cNvPr id="62" name="TextBox 61"/>
          <p:cNvSpPr txBox="1"/>
          <p:nvPr/>
        </p:nvSpPr>
        <p:spPr>
          <a:xfrm>
            <a:off x="3146531" y="4176773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</a:t>
            </a:r>
            <a:endParaRPr 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1987579" y="1789813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0.2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2772923" y="1652231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0.1</a:t>
            </a:r>
            <a:endParaRPr lang="en-US" dirty="0"/>
          </a:p>
        </p:txBody>
      </p:sp>
      <p:sp>
        <p:nvSpPr>
          <p:cNvPr id="70" name="Rounded Rectangle 69"/>
          <p:cNvSpPr/>
          <p:nvPr/>
        </p:nvSpPr>
        <p:spPr>
          <a:xfrm>
            <a:off x="2359477" y="4768298"/>
            <a:ext cx="1533006" cy="6110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Answer graph</a:t>
            </a:r>
            <a:endParaRPr lang="en-US" dirty="0"/>
          </a:p>
        </p:txBody>
      </p:sp>
      <p:sp>
        <p:nvSpPr>
          <p:cNvPr id="71" name="Rectangle 70"/>
          <p:cNvSpPr/>
          <p:nvPr/>
        </p:nvSpPr>
        <p:spPr>
          <a:xfrm>
            <a:off x="7128753" y="439607"/>
            <a:ext cx="1571454" cy="51469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NP</a:t>
            </a:r>
            <a:r>
              <a:rPr lang="en-US" dirty="0" smtClean="0"/>
              <a:t>-hard</a:t>
            </a:r>
            <a:endParaRPr lang="en-US" dirty="0"/>
          </a:p>
        </p:txBody>
      </p:sp>
      <p:sp>
        <p:nvSpPr>
          <p:cNvPr id="73" name="Rounded Rectangle 72"/>
          <p:cNvSpPr/>
          <p:nvPr/>
        </p:nvSpPr>
        <p:spPr>
          <a:xfrm>
            <a:off x="5120013" y="1500793"/>
            <a:ext cx="3580194" cy="2127561"/>
          </a:xfrm>
          <a:prstGeom prst="roundRect">
            <a:avLst>
              <a:gd name="adj" fmla="val 95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Find the maximum query graph</a:t>
            </a:r>
          </a:p>
          <a:p>
            <a:pPr marL="365125" lvl="1" indent="-173038">
              <a:buFont typeface="Arial" charset="0"/>
              <a:buChar char="•"/>
            </a:pPr>
            <a:r>
              <a:rPr lang="en-US" sz="1600" dirty="0" smtClean="0"/>
              <a:t>Neighborhood Graph with m edges having the maximum weight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Find all the answers subgraph isomorphic to the query graph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Rank the answers and return the top-k tuples</a:t>
            </a:r>
          </a:p>
        </p:txBody>
      </p:sp>
      <p:sp>
        <p:nvSpPr>
          <p:cNvPr id="92" name="Oval 10"/>
          <p:cNvSpPr/>
          <p:nvPr/>
        </p:nvSpPr>
        <p:spPr>
          <a:xfrm>
            <a:off x="3776221" y="4092495"/>
            <a:ext cx="332509" cy="33250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extBox 94"/>
          <p:cNvSpPr txBox="1"/>
          <p:nvPr/>
        </p:nvSpPr>
        <p:spPr>
          <a:xfrm>
            <a:off x="5212428" y="3694720"/>
            <a:ext cx="34877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Answer score: 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Sum of query graph weights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Similarity match between edges in the answer and the query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39244" y="4844694"/>
            <a:ext cx="4104756" cy="1137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928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27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30" dur="indefinite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2" dur="indefinite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33" dur="indefinite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5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36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39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" dur="indefinit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42" dur="indefinite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45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7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48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0" dur="indefinite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51" dur="indefinite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3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54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6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57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9" dur="indefinite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60" dur="indefinite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2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63" dur="indefinite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5" dur="indefinite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66" dur="indefinite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8" dur="indefinite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69" dur="indefinite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1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72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4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75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7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78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0" dur="indefinite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81" dur="indefinite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3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84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87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9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90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2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93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5" dur="indefinite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96" dur="indefinite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8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99" dur="indefinite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1" dur="indefinite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102" dur="indefinite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4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105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1" dur="indefinite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112" dur="indefinite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69" grpId="1" animBg="1"/>
      <p:bldP spid="10" grpId="0" animBg="1"/>
      <p:bldP spid="11" grpId="0" animBg="1"/>
      <p:bldP spid="12" grpId="0" animBg="1"/>
      <p:bldP spid="20" grpId="0" animBg="1"/>
      <p:bldP spid="21" grpId="0" animBg="1"/>
      <p:bldP spid="27" grpId="0" animBg="1"/>
      <p:bldP spid="47" grpId="0"/>
      <p:bldP spid="48" grpId="0"/>
      <p:bldP spid="49" grpId="0"/>
      <p:bldP spid="50" grpId="0"/>
      <p:bldP spid="56" grpId="0" animBg="1"/>
      <p:bldP spid="56" grpId="1" animBg="1"/>
      <p:bldP spid="58" grpId="0" animBg="1"/>
      <p:bldP spid="59" grpId="0"/>
      <p:bldP spid="60" grpId="0"/>
      <p:bldP spid="61" grpId="0"/>
      <p:bldP spid="62" grpId="0"/>
      <p:bldP spid="63" grpId="0"/>
      <p:bldP spid="64" grpId="0"/>
      <p:bldP spid="70" grpId="0" animBg="1"/>
      <p:bldP spid="71" grpId="0" animBg="1"/>
      <p:bldP spid="9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are here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grpSp>
        <p:nvGrpSpPr>
          <p:cNvPr id="28" name="Group 27"/>
          <p:cNvGrpSpPr/>
          <p:nvPr/>
        </p:nvGrpSpPr>
        <p:grpSpPr>
          <a:xfrm>
            <a:off x="471711" y="2261944"/>
            <a:ext cx="8192429" cy="796038"/>
            <a:chOff x="464570" y="1912353"/>
            <a:chExt cx="8192429" cy="796038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6" name="Rounded Rectangle 5"/>
            <p:cNvSpPr/>
            <p:nvPr/>
          </p:nvSpPr>
          <p:spPr>
            <a:xfrm>
              <a:off x="464570" y="1912353"/>
              <a:ext cx="8192429" cy="796038"/>
            </a:xfrm>
            <a:prstGeom prst="roundRect">
              <a:avLst/>
            </a:pr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3200" dirty="0" smtClean="0"/>
                <a:t>Exploratory Graph Analysis (20 min)</a:t>
              </a:r>
              <a:endParaRPr lang="en-US" sz="3200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screen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2331" y="1990251"/>
              <a:ext cx="860760" cy="640242"/>
            </a:xfrm>
            <a:prstGeom prst="roundRect">
              <a:avLst>
                <a:gd name="adj" fmla="val 16667"/>
              </a:avLst>
            </a:pr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</p:pic>
      </p:grpSp>
      <p:grpSp>
        <p:nvGrpSpPr>
          <p:cNvPr id="30" name="Group 29"/>
          <p:cNvGrpSpPr/>
          <p:nvPr/>
        </p:nvGrpSpPr>
        <p:grpSpPr>
          <a:xfrm>
            <a:off x="471710" y="4039186"/>
            <a:ext cx="8192429" cy="820015"/>
            <a:chOff x="464569" y="3689595"/>
            <a:chExt cx="8192429" cy="820015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7" name="Rounded Rectangle 6"/>
            <p:cNvSpPr/>
            <p:nvPr/>
          </p:nvSpPr>
          <p:spPr>
            <a:xfrm>
              <a:off x="464569" y="3689595"/>
              <a:ext cx="8192429" cy="820015"/>
            </a:xfrm>
            <a:prstGeom prst="roundRect">
              <a:avLst/>
            </a:pr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3200" dirty="0" smtClean="0"/>
                <a:t>Refinement of Query Results (20 min)</a:t>
              </a:r>
              <a:endParaRPr lang="en-US" sz="3200" dirty="0"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4" cstate="screen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2330" y="3770853"/>
              <a:ext cx="860761" cy="642425"/>
            </a:xfrm>
            <a:prstGeom prst="roundRect">
              <a:avLst>
                <a:gd name="adj" fmla="val 16667"/>
              </a:avLst>
            </a:pr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</p:pic>
      </p:grpSp>
      <p:grpSp>
        <p:nvGrpSpPr>
          <p:cNvPr id="29" name="Group 28"/>
          <p:cNvGrpSpPr/>
          <p:nvPr/>
        </p:nvGrpSpPr>
        <p:grpSpPr>
          <a:xfrm>
            <a:off x="471710" y="3147236"/>
            <a:ext cx="8192429" cy="808463"/>
            <a:chOff x="464569" y="2797645"/>
            <a:chExt cx="8192429" cy="808463"/>
          </a:xfrm>
        </p:grpSpPr>
        <p:sp>
          <p:nvSpPr>
            <p:cNvPr id="8" name="Rounded Rectangle 7"/>
            <p:cNvSpPr/>
            <p:nvPr/>
          </p:nvSpPr>
          <p:spPr>
            <a:xfrm>
              <a:off x="464569" y="2797645"/>
              <a:ext cx="8192429" cy="808463"/>
            </a:xfrm>
            <a:prstGeom prst="roundRect">
              <a:avLst/>
            </a:prstGeom>
            <a:solidFill>
              <a:srgbClr val="00B0F0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3200" dirty="0" smtClean="0"/>
                <a:t>Focused Graph Mining (20 min)</a:t>
              </a:r>
              <a:endParaRPr lang="en-US" sz="3200" dirty="0"/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2330" y="2881132"/>
              <a:ext cx="860761" cy="645571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471714" y="1107793"/>
            <a:ext cx="8192429" cy="68709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Background (</a:t>
            </a:r>
            <a:r>
              <a:rPr lang="en-US" sz="2800" dirty="0"/>
              <a:t>5</a:t>
            </a:r>
            <a:r>
              <a:rPr lang="en-US" sz="2800" dirty="0" smtClean="0"/>
              <a:t> min) </a:t>
            </a:r>
          </a:p>
          <a:p>
            <a:pPr algn="ctr"/>
            <a:r>
              <a:rPr lang="en-US" dirty="0" smtClean="0"/>
              <a:t>Graph models, subgraph isomorphism, subgraph mining, graph clustering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471712" y="5326258"/>
            <a:ext cx="8192429" cy="750793"/>
            <a:chOff x="464568" y="5594498"/>
            <a:chExt cx="8192429" cy="750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22" name="Rounded Rectangle 21"/>
            <p:cNvSpPr/>
            <p:nvPr/>
          </p:nvSpPr>
          <p:spPr>
            <a:xfrm>
              <a:off x="464568" y="5594498"/>
              <a:ext cx="8192429" cy="750793"/>
            </a:xfrm>
            <a:prstGeom prst="roundRect">
              <a:avLst/>
            </a:pr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indent="6350" algn="ctr"/>
              <a:r>
                <a:rPr lang="en-US" sz="2800" dirty="0" smtClean="0"/>
                <a:t>Challenges </a:t>
              </a:r>
              <a:r>
                <a:rPr lang="en-US" sz="2800" smtClean="0"/>
                <a:t>and discussion</a:t>
              </a:r>
              <a:endParaRPr lang="en-US" dirty="0" smtClean="0"/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6" cstate="screen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2330" y="5641787"/>
              <a:ext cx="879800" cy="642254"/>
            </a:xfrm>
            <a:prstGeom prst="roundRect">
              <a:avLst>
                <a:gd name="adj" fmla="val 16667"/>
              </a:avLst>
            </a:pr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</p:pic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7993" y="3226131"/>
            <a:ext cx="483679" cy="6449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1936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 Mining – a very broad topic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lnSpc>
                <a:spcPct val="150000"/>
              </a:lnSpc>
              <a:buNone/>
            </a:pPr>
            <a:r>
              <a:rPr lang="en-US" sz="2800" b="1" i="1" dirty="0" smtClean="0"/>
              <a:t>Link Prediction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800" b="1" i="1" dirty="0" smtClean="0"/>
              <a:t>Community Detection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i="1" dirty="0" smtClean="0"/>
              <a:t>Anomaly Detection</a:t>
            </a:r>
          </a:p>
          <a:p>
            <a:pPr algn="r">
              <a:lnSpc>
                <a:spcPct val="150000"/>
              </a:lnSpc>
            </a:pPr>
            <a:r>
              <a:rPr lang="en-US" sz="2800" b="1" i="1" dirty="0"/>
              <a:t>Frequent Subgraph Mining</a:t>
            </a:r>
          </a:p>
          <a:p>
            <a:pPr>
              <a:lnSpc>
                <a:spcPct val="150000"/>
              </a:lnSpc>
            </a:pPr>
            <a:r>
              <a:rPr lang="en-US" sz="2800" b="1" i="1" dirty="0" smtClean="0"/>
              <a:t>Graph Partitioning</a:t>
            </a:r>
          </a:p>
          <a:p>
            <a:pPr algn="ctr">
              <a:lnSpc>
                <a:spcPct val="150000"/>
              </a:lnSpc>
            </a:pPr>
            <a:r>
              <a:rPr lang="en-US" sz="2800" b="1" i="1" dirty="0" smtClean="0"/>
              <a:t>… many more …</a:t>
            </a:r>
          </a:p>
          <a:p>
            <a:endParaRPr lang="en-US" b="1" i="1" dirty="0" smtClean="0"/>
          </a:p>
        </p:txBody>
      </p:sp>
    </p:spTree>
    <p:extLst>
      <p:ext uri="{BB962C8B-B14F-4D97-AF65-F5344CB8AC3E}">
        <p14:creationId xmlns:p14="http://schemas.microsoft.com/office/powerpoint/2010/main" val="86725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Graph Mining </a:t>
            </a:r>
            <a:r>
              <a:rPr lang="en-US" b="1" dirty="0" smtClean="0"/>
              <a:t>Focused on User Interest</a:t>
            </a:r>
            <a:endParaRPr lang="en-US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2250" lvl="1" indent="0" algn="ctr">
              <a:buNone/>
            </a:pPr>
            <a:r>
              <a:rPr lang="en-US" sz="2000" b="1" dirty="0" smtClean="0">
                <a:solidFill>
                  <a:schemeClr val="accent2"/>
                </a:solidFill>
              </a:rPr>
              <a:t>We consider “user interest” as a major tool for adaptive graph mining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 contrast to </a:t>
            </a:r>
            <a:r>
              <a:rPr lang="en-US" b="1" dirty="0" smtClean="0"/>
              <a:t>raw analysis of graphs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(i.e. with no or very little user interaction)</a:t>
            </a:r>
            <a:endParaRPr lang="en-US" dirty="0"/>
          </a:p>
          <a:p>
            <a:pPr lvl="1"/>
            <a:r>
              <a:rPr lang="en-US" dirty="0" smtClean="0"/>
              <a:t>Example (modularity based clustering):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r>
              <a:rPr lang="en-US" sz="1800" b="1" dirty="0" smtClean="0"/>
              <a:t>Given </a:t>
            </a:r>
            <a:r>
              <a:rPr lang="en-US" sz="1800" b="1" dirty="0"/>
              <a:t>a </a:t>
            </a:r>
            <a:r>
              <a:rPr lang="en-US" sz="1800" b="1" dirty="0" smtClean="0"/>
              <a:t>graph</a:t>
            </a:r>
            <a:br>
              <a:rPr lang="en-US" sz="1800" b="1" dirty="0" smtClean="0"/>
            </a:br>
            <a:r>
              <a:rPr lang="en-US" sz="1800" b="1" dirty="0" smtClean="0"/>
              <a:t>discover best </a:t>
            </a:r>
            <a:r>
              <a:rPr lang="en-US" sz="1800" b="1" dirty="0"/>
              <a:t>partitioning of </a:t>
            </a:r>
            <a:r>
              <a:rPr lang="en-US" sz="1800" b="1" dirty="0" smtClean="0"/>
              <a:t>the nodes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b="1" dirty="0" smtClean="0"/>
              <a:t>Optimize </a:t>
            </a:r>
            <a:r>
              <a:rPr lang="en-US" sz="1800" b="1" dirty="0"/>
              <a:t>a given quality criterion</a:t>
            </a:r>
            <a:r>
              <a:rPr lang="en-US" sz="1800" dirty="0"/>
              <a:t> Q(C),</a:t>
            </a:r>
            <a:br>
              <a:rPr lang="en-US" sz="1800" dirty="0"/>
            </a:br>
            <a:r>
              <a:rPr lang="en-US" sz="1800" dirty="0"/>
              <a:t>e.g. </a:t>
            </a:r>
            <a:r>
              <a:rPr lang="en-US" sz="1800" b="1" i="1" dirty="0"/>
              <a:t>Modularity</a:t>
            </a:r>
            <a:r>
              <a:rPr lang="en-US" sz="1800" dirty="0"/>
              <a:t> or other measures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lvl="1"/>
            <a:r>
              <a:rPr lang="en-US" dirty="0" smtClean="0"/>
              <a:t>Where is the user interest in such definitions?</a:t>
            </a:r>
          </a:p>
          <a:p>
            <a:pPr lvl="1"/>
            <a:r>
              <a:rPr lang="en-US" dirty="0" smtClean="0"/>
              <a:t>How to include the user into the loop?</a:t>
            </a:r>
          </a:p>
          <a:p>
            <a:pPr lvl="1"/>
            <a:r>
              <a:rPr lang="en-US" dirty="0" smtClean="0"/>
              <a:t>How do we need to change the algorithmic search?</a:t>
            </a:r>
            <a:endParaRPr lang="en-US" dirty="0"/>
          </a:p>
          <a:p>
            <a:pPr marL="222250" lvl="1" indent="0">
              <a:buNone/>
            </a:pPr>
            <a:endParaRPr lang="en-US" dirty="0"/>
          </a:p>
        </p:txBody>
      </p:sp>
      <p:grpSp>
        <p:nvGrpSpPr>
          <p:cNvPr id="41" name="Group 40"/>
          <p:cNvGrpSpPr/>
          <p:nvPr/>
        </p:nvGrpSpPr>
        <p:grpSpPr>
          <a:xfrm>
            <a:off x="5663330" y="1866333"/>
            <a:ext cx="3137770" cy="4207659"/>
            <a:chOff x="5662703" y="2066423"/>
            <a:chExt cx="3137770" cy="4207659"/>
          </a:xfrm>
        </p:grpSpPr>
        <p:sp>
          <p:nvSpPr>
            <p:cNvPr id="10" name="Oval 9"/>
            <p:cNvSpPr/>
            <p:nvPr/>
          </p:nvSpPr>
          <p:spPr>
            <a:xfrm>
              <a:off x="5719070" y="2074056"/>
              <a:ext cx="338203" cy="338203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7572921" y="2368418"/>
              <a:ext cx="338203" cy="338203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5662703" y="4566737"/>
              <a:ext cx="338203" cy="338203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8124067" y="5028696"/>
              <a:ext cx="338203" cy="338203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7021776" y="5935879"/>
              <a:ext cx="338203" cy="338203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8462270" y="3576226"/>
              <a:ext cx="338203" cy="338203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Arrow Connector 18"/>
            <p:cNvCxnSpPr>
              <a:stCxn id="12" idx="7"/>
              <a:endCxn id="36" idx="3"/>
            </p:cNvCxnSpPr>
            <p:nvPr/>
          </p:nvCxnSpPr>
          <p:spPr>
            <a:xfrm flipV="1">
              <a:off x="5951377" y="3864900"/>
              <a:ext cx="969616" cy="751366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endCxn id="10" idx="5"/>
            </p:cNvCxnSpPr>
            <p:nvPr/>
          </p:nvCxnSpPr>
          <p:spPr>
            <a:xfrm flipH="1" flipV="1">
              <a:off x="6007744" y="2362730"/>
              <a:ext cx="913250" cy="1297961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10" idx="6"/>
            </p:cNvCxnSpPr>
            <p:nvPr/>
          </p:nvCxnSpPr>
          <p:spPr>
            <a:xfrm>
              <a:off x="6057273" y="2243158"/>
              <a:ext cx="1515648" cy="329297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36" idx="5"/>
              <a:endCxn id="13" idx="1"/>
            </p:cNvCxnSpPr>
            <p:nvPr/>
          </p:nvCxnSpPr>
          <p:spPr>
            <a:xfrm>
              <a:off x="7160138" y="3864900"/>
              <a:ext cx="1013458" cy="1213325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36" idx="7"/>
            </p:cNvCxnSpPr>
            <p:nvPr/>
          </p:nvCxnSpPr>
          <p:spPr>
            <a:xfrm flipV="1">
              <a:off x="7160138" y="2692028"/>
              <a:ext cx="462312" cy="933727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7209667" y="3780263"/>
              <a:ext cx="1252603" cy="0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1" idx="5"/>
              <a:endCxn id="15" idx="1"/>
            </p:cNvCxnSpPr>
            <p:nvPr/>
          </p:nvCxnSpPr>
          <p:spPr>
            <a:xfrm>
              <a:off x="7861595" y="2657092"/>
              <a:ext cx="650204" cy="968663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3" idx="3"/>
              <a:endCxn id="14" idx="7"/>
            </p:cNvCxnSpPr>
            <p:nvPr/>
          </p:nvCxnSpPr>
          <p:spPr>
            <a:xfrm flipH="1">
              <a:off x="7310450" y="5317370"/>
              <a:ext cx="863146" cy="668038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6707141" y="2066423"/>
              <a:ext cx="2952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a</a:t>
              </a:r>
              <a:endParaRPr 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613176" y="3444496"/>
              <a:ext cx="2952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36" name="Oval 35"/>
            <p:cNvSpPr/>
            <p:nvPr/>
          </p:nvSpPr>
          <p:spPr>
            <a:xfrm>
              <a:off x="6871464" y="3576226"/>
              <a:ext cx="338203" cy="338203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500214" y="2878649"/>
              <a:ext cx="2952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8151943" y="2794012"/>
              <a:ext cx="2952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5969203" y="4836127"/>
              <a:ext cx="1013458" cy="1213325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72986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Focus:</a:t>
            </a:r>
            <a:r>
              <a:rPr lang="en-US" dirty="0" smtClean="0"/>
              <a:t> Given a Set of Query Nodes</a:t>
            </a:r>
            <a:endParaRPr lang="en-US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H. Tong &amp; C. </a:t>
            </a:r>
            <a:r>
              <a:rPr lang="en-US" dirty="0" err="1" smtClean="0"/>
              <a:t>Faloutsos</a:t>
            </a:r>
            <a:r>
              <a:rPr lang="en-US" dirty="0" smtClean="0"/>
              <a:t>: Center-Piece Subgraphs: Problem Definition and Fast Solutions. </a:t>
            </a:r>
            <a:r>
              <a:rPr lang="en-US" dirty="0"/>
              <a:t>(</a:t>
            </a:r>
            <a:r>
              <a:rPr lang="en-US" dirty="0" smtClean="0"/>
              <a:t>KDD 2006)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Given Q nodes (by the user)</a:t>
            </a:r>
          </a:p>
          <a:p>
            <a:r>
              <a:rPr lang="en-US" dirty="0" smtClean="0"/>
              <a:t>How can we </a:t>
            </a:r>
            <a:r>
              <a:rPr lang="en-US" b="1" dirty="0" smtClean="0"/>
              <a:t>find the center-piece node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		that has direct or indirect connections </a:t>
            </a:r>
            <a:br>
              <a:rPr lang="en-US" dirty="0" smtClean="0"/>
            </a:br>
            <a:r>
              <a:rPr lang="en-US" dirty="0" smtClean="0"/>
              <a:t>		to all or most of these nodes?</a:t>
            </a:r>
          </a:p>
          <a:p>
            <a:endParaRPr lang="en-US" dirty="0"/>
          </a:p>
          <a:p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 Neither a clustering of nodes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 Nor the shortest path between pairs of nodes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 Nor any other graph mining method (with lack of user input)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79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Focused Communities: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Given a Set of Seed Nodes</a:t>
            </a:r>
            <a:endParaRPr lang="en-US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C. </a:t>
            </a:r>
            <a:r>
              <a:rPr lang="en-US" dirty="0" err="1" smtClean="0"/>
              <a:t>Staudt</a:t>
            </a:r>
            <a:r>
              <a:rPr lang="en-US" dirty="0" smtClean="0"/>
              <a:t>, Y. </a:t>
            </a:r>
            <a:r>
              <a:rPr lang="en-US" dirty="0" err="1" smtClean="0"/>
              <a:t>Marrakchi</a:t>
            </a:r>
            <a:r>
              <a:rPr lang="en-US" dirty="0" smtClean="0"/>
              <a:t>, H. </a:t>
            </a:r>
            <a:r>
              <a:rPr lang="en-US" dirty="0" err="1" smtClean="0"/>
              <a:t>Meyerhenke</a:t>
            </a:r>
            <a:r>
              <a:rPr lang="en-US" dirty="0" smtClean="0"/>
              <a:t>: Detecting Communities Around Seed Nodes in Complex Networks (</a:t>
            </a:r>
            <a:r>
              <a:rPr lang="en-US" dirty="0" err="1" smtClean="0"/>
              <a:t>BigData</a:t>
            </a:r>
            <a:r>
              <a:rPr lang="en-US" dirty="0" smtClean="0"/>
              <a:t> 2014)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Traditional detection of </a:t>
            </a:r>
            <a:r>
              <a:rPr lang="en-US" b="1" dirty="0" smtClean="0"/>
              <a:t>communities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	as </a:t>
            </a:r>
            <a:r>
              <a:rPr lang="en-US" b="1" dirty="0" smtClean="0"/>
              <a:t>internally dense subgraphs </a:t>
            </a:r>
            <a:br>
              <a:rPr lang="en-US" b="1" dirty="0" smtClean="0"/>
            </a:br>
            <a:r>
              <a:rPr lang="en-US" b="1" dirty="0" smtClean="0"/>
              <a:t>	</a:t>
            </a:r>
            <a:r>
              <a:rPr lang="en-US" dirty="0" smtClean="0"/>
              <a:t>(e.g. measured by modularity or conductance)</a:t>
            </a:r>
          </a:p>
          <a:p>
            <a:endParaRPr lang="en-US" b="1" dirty="0" smtClean="0"/>
          </a:p>
          <a:p>
            <a:r>
              <a:rPr lang="en-US" b="1" dirty="0" smtClean="0"/>
              <a:t>Given seed nodes (by the user)</a:t>
            </a:r>
          </a:p>
          <a:p>
            <a:r>
              <a:rPr lang="en-US" dirty="0" smtClean="0"/>
              <a:t>Perform </a:t>
            </a:r>
            <a:r>
              <a:rPr lang="en-US" b="1" dirty="0" smtClean="0"/>
              <a:t>selective search</a:t>
            </a:r>
            <a:r>
              <a:rPr lang="en-US" dirty="0" smtClean="0"/>
              <a:t> for communities</a:t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b="1" dirty="0" smtClean="0"/>
              <a:t>local community detection</a:t>
            </a:r>
            <a:br>
              <a:rPr lang="en-US" b="1" dirty="0" smtClean="0"/>
            </a:br>
            <a:r>
              <a:rPr lang="en-US" b="1" dirty="0" smtClean="0"/>
              <a:t>	seed set expansion</a:t>
            </a:r>
            <a:endParaRPr lang="en-US" b="1" dirty="0"/>
          </a:p>
          <a:p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 Global search is not appropriate for such local/selective models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Communities may overlap or coincide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85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Egoistic Focus on Yourself:</a:t>
            </a:r>
            <a:r>
              <a:rPr lang="en-US" dirty="0" smtClean="0"/>
              <a:t> Ego-Nets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err="1" smtClean="0"/>
              <a:t>Epasto</a:t>
            </a:r>
            <a:r>
              <a:rPr lang="en-US" dirty="0" smtClean="0"/>
              <a:t> et al. Ego-Net Community Mining Applied to Fried Suggestion. (VLDB 2015)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42900" y="1326995"/>
            <a:ext cx="8458200" cy="2290645"/>
          </a:xfrm>
        </p:spPr>
        <p:txBody>
          <a:bodyPr/>
          <a:lstStyle/>
          <a:p>
            <a:r>
              <a:rPr lang="en-US" dirty="0" smtClean="0"/>
              <a:t>For a given node</a:t>
            </a:r>
            <a:br>
              <a:rPr lang="en-US" dirty="0" smtClean="0"/>
            </a:br>
            <a:r>
              <a:rPr lang="en-US" dirty="0" smtClean="0"/>
              <a:t>	consider their neighbors and</a:t>
            </a:r>
            <a:br>
              <a:rPr lang="en-US" dirty="0" smtClean="0"/>
            </a:br>
            <a:r>
              <a:rPr lang="en-US" dirty="0" smtClean="0"/>
              <a:t>	the connections among these neighbors</a:t>
            </a:r>
          </a:p>
          <a:p>
            <a:r>
              <a:rPr lang="en-US" dirty="0" smtClean="0"/>
              <a:t>Compute ego-nets for each given node that is of interest.</a:t>
            </a:r>
          </a:p>
          <a:p>
            <a:pPr marL="0" indent="0">
              <a:buNone/>
            </a:pPr>
            <a:r>
              <a:rPr lang="en-US" dirty="0" smtClean="0"/>
              <a:t>Useful for link prediction, community detection, anomaly detection, and many more, as pre-processing (feature extraction).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3162219" y="4487021"/>
            <a:ext cx="338203" cy="338203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410445" y="4317919"/>
            <a:ext cx="338203" cy="338203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166356" y="4069289"/>
            <a:ext cx="338203" cy="338203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>
            <a:stCxn id="10" idx="6"/>
            <a:endCxn id="8" idx="1"/>
          </p:cNvCxnSpPr>
          <p:nvPr/>
        </p:nvCxnSpPr>
        <p:spPr>
          <a:xfrm>
            <a:off x="2504559" y="4238391"/>
            <a:ext cx="707189" cy="298159"/>
          </a:xfrm>
          <a:prstGeom prst="straightConnector1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1556609" y="4238390"/>
            <a:ext cx="338203" cy="338203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1564355" y="4238390"/>
            <a:ext cx="338203" cy="338203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3832805" y="4069289"/>
            <a:ext cx="338203" cy="338203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1733456" y="3686265"/>
            <a:ext cx="338203" cy="338203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4233797" y="4775697"/>
            <a:ext cx="338203" cy="338203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2784223" y="5344621"/>
            <a:ext cx="338203" cy="338203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4792065" y="4287190"/>
            <a:ext cx="338203" cy="338203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>
            <a:stCxn id="8" idx="7"/>
            <a:endCxn id="19" idx="2"/>
          </p:cNvCxnSpPr>
          <p:nvPr/>
        </p:nvCxnSpPr>
        <p:spPr>
          <a:xfrm flipV="1">
            <a:off x="3450893" y="4238391"/>
            <a:ext cx="381912" cy="298159"/>
          </a:xfrm>
          <a:prstGeom prst="straightConnector1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8" idx="6"/>
            <a:endCxn id="23" idx="2"/>
          </p:cNvCxnSpPr>
          <p:nvPr/>
        </p:nvCxnSpPr>
        <p:spPr>
          <a:xfrm flipV="1">
            <a:off x="3500422" y="4456292"/>
            <a:ext cx="1291643" cy="199831"/>
          </a:xfrm>
          <a:prstGeom prst="straightConnector1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8" idx="5"/>
            <a:endCxn id="21" idx="2"/>
          </p:cNvCxnSpPr>
          <p:nvPr/>
        </p:nvCxnSpPr>
        <p:spPr>
          <a:xfrm>
            <a:off x="3450893" y="4775695"/>
            <a:ext cx="782904" cy="169104"/>
          </a:xfrm>
          <a:prstGeom prst="straightConnector1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9" idx="6"/>
            <a:endCxn id="23" idx="1"/>
          </p:cNvCxnSpPr>
          <p:nvPr/>
        </p:nvCxnSpPr>
        <p:spPr>
          <a:xfrm>
            <a:off x="4171008" y="4238391"/>
            <a:ext cx="670586" cy="98328"/>
          </a:xfrm>
          <a:prstGeom prst="straightConnector1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19" idx="4"/>
            <a:endCxn id="21" idx="1"/>
          </p:cNvCxnSpPr>
          <p:nvPr/>
        </p:nvCxnSpPr>
        <p:spPr>
          <a:xfrm>
            <a:off x="4001907" y="4407492"/>
            <a:ext cx="281419" cy="417734"/>
          </a:xfrm>
          <a:prstGeom prst="straightConnector1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8" idx="3"/>
            <a:endCxn id="22" idx="0"/>
          </p:cNvCxnSpPr>
          <p:nvPr/>
        </p:nvCxnSpPr>
        <p:spPr>
          <a:xfrm flipH="1">
            <a:off x="2953325" y="4775695"/>
            <a:ext cx="258423" cy="568926"/>
          </a:xfrm>
          <a:prstGeom prst="straightConnector1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10" idx="2"/>
            <a:endCxn id="17" idx="7"/>
          </p:cNvCxnSpPr>
          <p:nvPr/>
        </p:nvCxnSpPr>
        <p:spPr>
          <a:xfrm flipH="1">
            <a:off x="1845283" y="4238391"/>
            <a:ext cx="321073" cy="49528"/>
          </a:xfrm>
          <a:prstGeom prst="straightConnector1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20" idx="3"/>
            <a:endCxn id="18" idx="0"/>
          </p:cNvCxnSpPr>
          <p:nvPr/>
        </p:nvCxnSpPr>
        <p:spPr>
          <a:xfrm flipH="1">
            <a:off x="1733457" y="3974939"/>
            <a:ext cx="49528" cy="263451"/>
          </a:xfrm>
          <a:prstGeom prst="straightConnector1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20" idx="5"/>
            <a:endCxn id="10" idx="1"/>
          </p:cNvCxnSpPr>
          <p:nvPr/>
        </p:nvCxnSpPr>
        <p:spPr>
          <a:xfrm>
            <a:off x="2022130" y="3974939"/>
            <a:ext cx="193755" cy="143879"/>
          </a:xfrm>
          <a:prstGeom prst="straightConnector1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Oval 55"/>
          <p:cNvSpPr/>
          <p:nvPr/>
        </p:nvSpPr>
        <p:spPr>
          <a:xfrm>
            <a:off x="8516481" y="5074450"/>
            <a:ext cx="338203" cy="338203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7914480" y="5243551"/>
            <a:ext cx="338203" cy="338203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8083581" y="4691426"/>
            <a:ext cx="338203" cy="338203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Arrow Connector 58"/>
          <p:cNvCxnSpPr>
            <a:stCxn id="56" idx="2"/>
          </p:cNvCxnSpPr>
          <p:nvPr/>
        </p:nvCxnSpPr>
        <p:spPr>
          <a:xfrm flipH="1">
            <a:off x="8195408" y="5243552"/>
            <a:ext cx="321073" cy="49528"/>
          </a:xfrm>
          <a:prstGeom prst="straightConnector1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stCxn id="58" idx="3"/>
            <a:endCxn id="57" idx="0"/>
          </p:cNvCxnSpPr>
          <p:nvPr/>
        </p:nvCxnSpPr>
        <p:spPr>
          <a:xfrm flipH="1">
            <a:off x="8083582" y="4980100"/>
            <a:ext cx="49528" cy="263451"/>
          </a:xfrm>
          <a:prstGeom prst="straightConnector1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58" idx="5"/>
            <a:endCxn id="56" idx="1"/>
          </p:cNvCxnSpPr>
          <p:nvPr/>
        </p:nvCxnSpPr>
        <p:spPr>
          <a:xfrm>
            <a:off x="8372255" y="4980100"/>
            <a:ext cx="193755" cy="143879"/>
          </a:xfrm>
          <a:prstGeom prst="straightConnector1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stCxn id="68" idx="3"/>
            <a:endCxn id="9" idx="7"/>
          </p:cNvCxnSpPr>
          <p:nvPr/>
        </p:nvCxnSpPr>
        <p:spPr>
          <a:xfrm flipH="1">
            <a:off x="7699119" y="4062869"/>
            <a:ext cx="650440" cy="304579"/>
          </a:xfrm>
          <a:prstGeom prst="straightConnector1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67"/>
          <p:cNvSpPr/>
          <p:nvPr/>
        </p:nvSpPr>
        <p:spPr>
          <a:xfrm>
            <a:off x="8300030" y="3774195"/>
            <a:ext cx="338203" cy="338203"/>
          </a:xfrm>
          <a:prstGeom prst="ellips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0" name="Straight Arrow Connector 69"/>
          <p:cNvCxnSpPr>
            <a:stCxn id="9" idx="6"/>
            <a:endCxn id="58" idx="1"/>
          </p:cNvCxnSpPr>
          <p:nvPr/>
        </p:nvCxnSpPr>
        <p:spPr>
          <a:xfrm>
            <a:off x="7748648" y="4487021"/>
            <a:ext cx="384462" cy="253934"/>
          </a:xfrm>
          <a:prstGeom prst="straightConnector1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stCxn id="9" idx="5"/>
            <a:endCxn id="57" idx="1"/>
          </p:cNvCxnSpPr>
          <p:nvPr/>
        </p:nvCxnSpPr>
        <p:spPr>
          <a:xfrm>
            <a:off x="7699119" y="4606593"/>
            <a:ext cx="264890" cy="686487"/>
          </a:xfrm>
          <a:prstGeom prst="straightConnector1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21" idx="6"/>
            <a:endCxn id="9" idx="2"/>
          </p:cNvCxnSpPr>
          <p:nvPr/>
        </p:nvCxnSpPr>
        <p:spPr>
          <a:xfrm flipV="1">
            <a:off x="4572000" y="4487021"/>
            <a:ext cx="2838445" cy="457778"/>
          </a:xfrm>
          <a:prstGeom prst="straightConnector1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23" idx="6"/>
            <a:endCxn id="9" idx="1"/>
          </p:cNvCxnSpPr>
          <p:nvPr/>
        </p:nvCxnSpPr>
        <p:spPr>
          <a:xfrm flipV="1">
            <a:off x="5130268" y="4367448"/>
            <a:ext cx="2329706" cy="88844"/>
          </a:xfrm>
          <a:prstGeom prst="straightConnector1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>
            <a:stCxn id="21" idx="7"/>
            <a:endCxn id="23" idx="3"/>
          </p:cNvCxnSpPr>
          <p:nvPr/>
        </p:nvCxnSpPr>
        <p:spPr>
          <a:xfrm flipV="1">
            <a:off x="4522471" y="4575864"/>
            <a:ext cx="319123" cy="249362"/>
          </a:xfrm>
          <a:prstGeom prst="straightConnector1">
            <a:avLst/>
          </a:prstGeom>
          <a:ln w="50800">
            <a:solidFill>
              <a:srgbClr val="FFC000"/>
            </a:solidFill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2023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6" grpId="0" animBg="1"/>
      <p:bldP spid="57" grpId="0" animBg="1"/>
      <p:bldP spid="58" grpId="0" animBg="1"/>
      <p:bldP spid="6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5136676" y="2204679"/>
            <a:ext cx="3908480" cy="1109168"/>
            <a:chOff x="2051720" y="1628800"/>
            <a:chExt cx="5328592" cy="1512167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51720" y="1628800"/>
              <a:ext cx="3522296" cy="1512167"/>
            </a:xfrm>
            <a:prstGeom prst="rect">
              <a:avLst/>
            </a:prstGeom>
          </p:spPr>
        </p:pic>
        <p:sp>
          <p:nvSpPr>
            <p:cNvPr id="11" name="Cloud Callout 10"/>
            <p:cNvSpPr/>
            <p:nvPr/>
          </p:nvSpPr>
          <p:spPr>
            <a:xfrm>
              <a:off x="5889824" y="1772816"/>
              <a:ext cx="1490488" cy="576064"/>
            </a:xfrm>
            <a:prstGeom prst="cloudCallout">
              <a:avLst>
                <a:gd name="adj1" fmla="val -80765"/>
                <a:gd name="adj2" fmla="val -41949"/>
              </a:avLst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  <a:p>
              <a:pPr algn="ctr"/>
              <a:r>
                <a:rPr lang="de-DE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age</a:t>
              </a:r>
            </a:p>
            <a:p>
              <a:pPr algn="ctr"/>
              <a:endParaRPr lang="de-DE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Mining Attributed Graphs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Newman. Mixing patterns in networks. Physical Review, 2003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Different graph mining techniques</a:t>
            </a:r>
          </a:p>
          <a:p>
            <a:pPr lvl="1"/>
            <a:r>
              <a:rPr lang="en-US" dirty="0"/>
              <a:t>Clustering / graph partitioning / …</a:t>
            </a:r>
          </a:p>
          <a:p>
            <a:pPr lvl="1"/>
            <a:r>
              <a:rPr lang="en-US" b="1" dirty="0"/>
              <a:t>Community </a:t>
            </a:r>
            <a:r>
              <a:rPr lang="en-US" b="1" dirty="0" smtClean="0"/>
              <a:t>detection and anomaly detection </a:t>
            </a:r>
            <a:endParaRPr lang="en-US" b="1" dirty="0"/>
          </a:p>
          <a:p>
            <a:pPr marL="476250" lvl="1" indent="0">
              <a:buNone/>
            </a:pPr>
            <a:endParaRPr lang="en-US" dirty="0"/>
          </a:p>
          <a:p>
            <a:r>
              <a:rPr lang="en-US" dirty="0"/>
              <a:t>Used assumption: </a:t>
            </a:r>
            <a:r>
              <a:rPr lang="en-US" b="1" dirty="0" err="1"/>
              <a:t>Homophily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has to be fulfilled for </a:t>
            </a:r>
            <a:r>
              <a:rPr lang="en-US" b="1" dirty="0"/>
              <a:t>all</a:t>
            </a:r>
            <a:r>
              <a:rPr lang="en-US" dirty="0"/>
              <a:t> the attributes</a:t>
            </a:r>
          </a:p>
          <a:p>
            <a:endParaRPr lang="en-US" dirty="0"/>
          </a:p>
          <a:p>
            <a:r>
              <a:rPr lang="en-US" dirty="0"/>
              <a:t>Problem: </a:t>
            </a:r>
            <a:r>
              <a:rPr lang="en-US" b="1" dirty="0" err="1"/>
              <a:t>disassortative</a:t>
            </a:r>
            <a:r>
              <a:rPr lang="en-US" b="1" dirty="0"/>
              <a:t> mixing </a:t>
            </a:r>
            <a:r>
              <a:rPr lang="en-US" dirty="0"/>
              <a:t>[Newman 2003]</a:t>
            </a:r>
            <a:br>
              <a:rPr lang="en-US" dirty="0"/>
            </a:br>
            <a:r>
              <a:rPr lang="en-US" dirty="0" smtClean="0"/>
              <a:t>	hinders </a:t>
            </a:r>
            <a:r>
              <a:rPr lang="en-US" dirty="0"/>
              <a:t>the detection of communities</a:t>
            </a:r>
            <a:br>
              <a:rPr lang="en-US" dirty="0"/>
            </a:br>
            <a:r>
              <a:rPr lang="en-US" dirty="0" smtClean="0"/>
              <a:t>	(</a:t>
            </a:r>
            <a:r>
              <a:rPr lang="en-US" dirty="0"/>
              <a:t>i.e. similarity assessment of nodes)</a:t>
            </a:r>
            <a:endParaRPr lang="en-US" baseline="46000" dirty="0"/>
          </a:p>
          <a:p>
            <a:pPr marL="476250" lvl="1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475656" y="5375275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2"/>
                </a:solidFill>
              </a:rPr>
              <a:t>Solution: Selection of relevant views ensuring </a:t>
            </a:r>
            <a:r>
              <a:rPr lang="en-US" b="1" dirty="0" err="1" smtClean="0">
                <a:solidFill>
                  <a:schemeClr val="accent2"/>
                </a:solidFill>
              </a:rPr>
              <a:t>homophily</a:t>
            </a:r>
            <a:endParaRPr lang="en-US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68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Views in Attributed Graphs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47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Different </a:t>
            </a:r>
            <a:r>
              <a:rPr lang="de-DE" dirty="0" err="1"/>
              <a:t>structures</a:t>
            </a:r>
            <a:r>
              <a:rPr lang="de-DE" dirty="0"/>
              <a:t> </a:t>
            </a:r>
            <a:r>
              <a:rPr lang="de-DE" dirty="0" err="1"/>
              <a:t>depending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subset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attributes</a:t>
            </a:r>
            <a:endParaRPr lang="de-DE" dirty="0"/>
          </a:p>
          <a:p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67544" y="2060847"/>
            <a:ext cx="8352927" cy="3815247"/>
            <a:chOff x="467544" y="2060847"/>
            <a:chExt cx="8352927" cy="3815247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55976" y="2060847"/>
              <a:ext cx="4464495" cy="3815247"/>
            </a:xfrm>
            <a:prstGeom prst="rect">
              <a:avLst/>
            </a:prstGeom>
          </p:spPr>
        </p:pic>
        <p:grpSp>
          <p:nvGrpSpPr>
            <p:cNvPr id="9" name="Group 8"/>
            <p:cNvGrpSpPr/>
            <p:nvPr/>
          </p:nvGrpSpPr>
          <p:grpSpPr>
            <a:xfrm>
              <a:off x="467544" y="2713869"/>
              <a:ext cx="3562509" cy="1867259"/>
              <a:chOff x="5292080" y="3721981"/>
              <a:chExt cx="3562509" cy="1867259"/>
            </a:xfrm>
          </p:grpSpPr>
          <p:pic>
            <p:nvPicPr>
              <p:cNvPr id="10" name="Picture 10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5292080" y="3721981"/>
                <a:ext cx="752246" cy="7522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Cloud Callout 10"/>
              <p:cNvSpPr/>
              <p:nvPr/>
            </p:nvSpPr>
            <p:spPr>
              <a:xfrm>
                <a:off x="6660232" y="3861048"/>
                <a:ext cx="2194357" cy="1728192"/>
              </a:xfrm>
              <a:prstGeom prst="cloudCallout">
                <a:avLst>
                  <a:gd name="adj1" fmla="val -80765"/>
                  <a:gd name="adj2" fmla="val -41949"/>
                </a:avLst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 dirty="0" smtClean="0"/>
              </a:p>
              <a:p>
                <a:pPr algn="ctr"/>
                <a:r>
                  <a:rPr lang="de-DE" sz="1400" dirty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de-DE" sz="1400" dirty="0" smtClean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ge</a:t>
                </a:r>
              </a:p>
              <a:p>
                <a:pPr algn="ctr"/>
                <a:r>
                  <a:rPr lang="de-DE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income</a:t>
                </a:r>
                <a:endParaRPr lang="de-DE" sz="1400" dirty="0" smtClean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de-DE" sz="1400" dirty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</a:t>
                </a:r>
                <a:r>
                  <a:rPr lang="de-DE" sz="1400" dirty="0" smtClean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hoe size</a:t>
                </a:r>
              </a:p>
              <a:p>
                <a:pPr algn="ctr"/>
                <a:r>
                  <a:rPr lang="de-DE" sz="1400" dirty="0" smtClean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#children</a:t>
                </a:r>
              </a:p>
              <a:p>
                <a:pPr algn="ctr"/>
                <a:r>
                  <a:rPr lang="de-DE" sz="1400" dirty="0" smtClean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...</a:t>
                </a:r>
              </a:p>
              <a:p>
                <a:pPr algn="ctr"/>
                <a:endParaRPr lang="de-DE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9563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Views in Attributed Graphs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Different </a:t>
            </a:r>
            <a:r>
              <a:rPr lang="de-DE" dirty="0" err="1"/>
              <a:t>structures</a:t>
            </a:r>
            <a:r>
              <a:rPr lang="de-DE" dirty="0"/>
              <a:t> </a:t>
            </a:r>
            <a:r>
              <a:rPr lang="de-DE" dirty="0" err="1"/>
              <a:t>depending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subset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attributes</a:t>
            </a:r>
            <a:endParaRPr lang="de-DE" dirty="0"/>
          </a:p>
          <a:p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467544" y="2060847"/>
            <a:ext cx="8331622" cy="3815246"/>
            <a:chOff x="467544" y="2060847"/>
            <a:chExt cx="8331622" cy="3815246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77281" y="2060847"/>
              <a:ext cx="4421885" cy="3815246"/>
            </a:xfrm>
            <a:prstGeom prst="rect">
              <a:avLst/>
            </a:prstGeom>
          </p:spPr>
        </p:pic>
        <p:grpSp>
          <p:nvGrpSpPr>
            <p:cNvPr id="14" name="Group 13"/>
            <p:cNvGrpSpPr/>
            <p:nvPr/>
          </p:nvGrpSpPr>
          <p:grpSpPr>
            <a:xfrm>
              <a:off x="467544" y="2713869"/>
              <a:ext cx="3562509" cy="1867259"/>
              <a:chOff x="5292080" y="3721981"/>
              <a:chExt cx="3562509" cy="1867259"/>
            </a:xfrm>
          </p:grpSpPr>
          <p:pic>
            <p:nvPicPr>
              <p:cNvPr id="15" name="Picture 10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5292080" y="3721981"/>
                <a:ext cx="752246" cy="7522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" name="Cloud Callout 15"/>
              <p:cNvSpPr/>
              <p:nvPr/>
            </p:nvSpPr>
            <p:spPr>
              <a:xfrm>
                <a:off x="6660232" y="3861048"/>
                <a:ext cx="2194357" cy="1728192"/>
              </a:xfrm>
              <a:prstGeom prst="cloudCallout">
                <a:avLst>
                  <a:gd name="adj1" fmla="val -80765"/>
                  <a:gd name="adj2" fmla="val -41949"/>
                </a:avLst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 dirty="0" smtClean="0"/>
              </a:p>
              <a:p>
                <a:pPr algn="ctr"/>
                <a:r>
                  <a:rPr lang="de-DE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de-DE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ge</a:t>
                </a:r>
              </a:p>
              <a:p>
                <a:pPr algn="ctr"/>
                <a:r>
                  <a:rPr lang="de-DE" sz="1400" b="1" dirty="0" smtClean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de-DE" sz="1400" dirty="0" smtClean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income</a:t>
                </a:r>
              </a:p>
              <a:p>
                <a:pPr algn="ctr"/>
                <a:r>
                  <a:rPr lang="de-DE" sz="1400" dirty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</a:t>
                </a:r>
                <a:r>
                  <a:rPr lang="de-DE" sz="1400" dirty="0" smtClean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hoe size</a:t>
                </a:r>
              </a:p>
              <a:p>
                <a:pPr algn="ctr"/>
                <a:r>
                  <a:rPr lang="de-DE" b="1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#children</a:t>
                </a:r>
              </a:p>
              <a:p>
                <a:pPr algn="ctr"/>
                <a:r>
                  <a:rPr lang="de-DE" sz="1400" dirty="0" smtClean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...</a:t>
                </a:r>
              </a:p>
              <a:p>
                <a:pPr algn="ctr"/>
                <a:endParaRPr lang="de-DE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7899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Specialized Approaches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49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Frequent subgraph mining, </a:t>
            </a:r>
            <a:r>
              <a:rPr lang="en-US" dirty="0" smtClean="0"/>
              <a:t>subspace </a:t>
            </a:r>
            <a:r>
              <a:rPr lang="en-US" dirty="0"/>
              <a:t>clustering ...</a:t>
            </a:r>
          </a:p>
          <a:p>
            <a:pPr lvl="1"/>
            <a:r>
              <a:rPr lang="en-US" dirty="0"/>
              <a:t>Local selection of the attributes</a:t>
            </a:r>
          </a:p>
          <a:p>
            <a:pPr lvl="1"/>
            <a:r>
              <a:rPr lang="en-US" dirty="0"/>
              <a:t>Individual subgraphs</a:t>
            </a:r>
          </a:p>
          <a:p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198072" y="2475136"/>
            <a:ext cx="7299193" cy="2754063"/>
            <a:chOff x="1198072" y="2475136"/>
            <a:chExt cx="7299193" cy="2754063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8072" y="2475136"/>
              <a:ext cx="3157904" cy="2682056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08104" y="2547144"/>
              <a:ext cx="2989161" cy="2682055"/>
            </a:xfrm>
            <a:prstGeom prst="rect">
              <a:avLst/>
            </a:prstGeom>
          </p:spPr>
        </p:pic>
      </p:grpSp>
      <p:cxnSp>
        <p:nvCxnSpPr>
          <p:cNvPr id="10" name="Gerade Verbindung 7"/>
          <p:cNvCxnSpPr/>
          <p:nvPr/>
        </p:nvCxnSpPr>
        <p:spPr>
          <a:xfrm>
            <a:off x="5292080" y="2105804"/>
            <a:ext cx="0" cy="39064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581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Idea: Local Context Selection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50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I</a:t>
            </a:r>
            <a:r>
              <a:rPr lang="en-US" dirty="0" smtClean="0"/>
              <a:t>glesias </a:t>
            </a:r>
            <a:r>
              <a:rPr lang="en-US" dirty="0"/>
              <a:t>et al. </a:t>
            </a:r>
            <a:r>
              <a:rPr lang="en-US" dirty="0" smtClean="0"/>
              <a:t>Local </a:t>
            </a:r>
            <a:r>
              <a:rPr lang="en-US" dirty="0"/>
              <a:t>Context Selection for Outlier Ranking in Graphs with Multiple Numeric Node </a:t>
            </a:r>
            <a:r>
              <a:rPr lang="en-US" dirty="0" smtClean="0"/>
              <a:t>Attributes (SSDBM 2014)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Local Context:</a:t>
            </a:r>
          </a:p>
          <a:p>
            <a:pPr lvl="1"/>
            <a:r>
              <a:rPr lang="en-US" dirty="0"/>
              <a:t>Subset of relevant attributes</a:t>
            </a:r>
          </a:p>
          <a:p>
            <a:pPr lvl="1"/>
            <a:r>
              <a:rPr lang="en-US" dirty="0"/>
              <a:t>Selection w.r.t. a </a:t>
            </a:r>
            <a:r>
              <a:rPr lang="en-US" dirty="0" smtClean="0"/>
              <a:t>subgraph</a:t>
            </a:r>
            <a:endParaRPr lang="en-US" dirty="0"/>
          </a:p>
          <a:p>
            <a:r>
              <a:rPr lang="en-US" dirty="0"/>
              <a:t>How to </a:t>
            </a:r>
            <a:r>
              <a:rPr lang="en-US" b="1" dirty="0"/>
              <a:t>define a local context </a:t>
            </a:r>
            <a:r>
              <a:rPr lang="en-US" b="1" dirty="0">
                <a:solidFill>
                  <a:schemeClr val="accent6"/>
                </a:solidFill>
              </a:rPr>
              <a:t/>
            </a:r>
            <a:br>
              <a:rPr lang="en-US" b="1" dirty="0">
                <a:solidFill>
                  <a:schemeClr val="accent6"/>
                </a:solidFill>
              </a:rPr>
            </a:br>
            <a:r>
              <a:rPr lang="en-US" dirty="0"/>
              <a:t>for each node</a:t>
            </a:r>
            <a:r>
              <a:rPr lang="en-US" dirty="0" smtClean="0"/>
              <a:t>?</a:t>
            </a:r>
            <a:endParaRPr lang="en-US" dirty="0"/>
          </a:p>
          <a:p>
            <a:r>
              <a:rPr lang="en-US" dirty="0"/>
              <a:t>How to </a:t>
            </a:r>
            <a:r>
              <a:rPr lang="en-US" b="1" dirty="0"/>
              <a:t>efficiently </a:t>
            </a:r>
            <a:r>
              <a:rPr lang="en-US" dirty="0"/>
              <a:t>select  only </a:t>
            </a:r>
            <a:br>
              <a:rPr lang="en-US" dirty="0"/>
            </a:br>
            <a:r>
              <a:rPr lang="en-US" dirty="0"/>
              <a:t>the </a:t>
            </a:r>
            <a:r>
              <a:rPr lang="en-US" b="1" dirty="0"/>
              <a:t>relevant attributes</a:t>
            </a:r>
            <a:r>
              <a:rPr lang="en-US" dirty="0"/>
              <a:t>?</a:t>
            </a:r>
          </a:p>
          <a:p>
            <a:endParaRPr lang="en-US" dirty="0"/>
          </a:p>
          <a:p>
            <a:r>
              <a:rPr lang="en-US" dirty="0"/>
              <a:t>Model dependent solution for community outlier mining </a:t>
            </a:r>
          </a:p>
          <a:p>
            <a:pPr lvl="1"/>
            <a:r>
              <a:rPr lang="en-US" dirty="0"/>
              <a:t>Statistical test of attribute value distribution for each local context</a:t>
            </a:r>
          </a:p>
          <a:p>
            <a:pPr lvl="1"/>
            <a:r>
              <a:rPr lang="en-US" dirty="0"/>
              <a:t>Measure deviation of each node w.r.t. its local context only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7" name="Picture 1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2080" y="1305021"/>
            <a:ext cx="3157904" cy="2682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92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899" y="1"/>
            <a:ext cx="8634845" cy="1002632"/>
          </a:xfrm>
        </p:spPr>
        <p:txBody>
          <a:bodyPr>
            <a:normAutofit fontScale="90000"/>
          </a:bodyPr>
          <a:lstStyle/>
          <a:p>
            <a:r>
              <a:rPr lang="en-US" dirty="0"/>
              <a:t>Selection of Congruent Subspaces (</a:t>
            </a:r>
            <a:r>
              <a:rPr lang="en-US" dirty="0" err="1"/>
              <a:t>ConSub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51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dirty="0"/>
              <a:t>Iglesias et al. </a:t>
            </a:r>
            <a:r>
              <a:rPr lang="en-US" dirty="0" smtClean="0"/>
              <a:t>Statistical </a:t>
            </a:r>
            <a:r>
              <a:rPr lang="en-US" dirty="0"/>
              <a:t>Selection of Congruent Subspaces for Mining Attributed </a:t>
            </a:r>
            <a:r>
              <a:rPr lang="en-US" dirty="0" smtClean="0"/>
              <a:t>Graphs (ICDM 2013)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42900" y="1216163"/>
            <a:ext cx="8458200" cy="4746997"/>
          </a:xfrm>
        </p:spPr>
        <p:txBody>
          <a:bodyPr/>
          <a:lstStyle/>
          <a:p>
            <a:r>
              <a:rPr lang="en-US" b="1" kern="0" dirty="0" smtClean="0"/>
              <a:t>Definition: Congruent </a:t>
            </a:r>
            <a:r>
              <a:rPr lang="en-US" b="1" kern="0" dirty="0"/>
              <a:t>subspaces</a:t>
            </a:r>
          </a:p>
          <a:p>
            <a:pPr lvl="1"/>
            <a:r>
              <a:rPr lang="en-US" b="1" kern="0" dirty="0"/>
              <a:t>Mutual similarity </a:t>
            </a:r>
            <a:r>
              <a:rPr lang="en-US" kern="0" dirty="0"/>
              <a:t>between attribute values in subspace </a:t>
            </a:r>
            <a:r>
              <a:rPr lang="en-US" i="1" kern="0" dirty="0"/>
              <a:t>S</a:t>
            </a:r>
          </a:p>
          <a:p>
            <a:pPr lvl="1"/>
            <a:r>
              <a:rPr lang="en-US" b="1" kern="0" dirty="0"/>
              <a:t>Significantly more edges </a:t>
            </a:r>
            <a:r>
              <a:rPr lang="en-US" kern="0" dirty="0"/>
              <a:t>than expected by a random distribution</a:t>
            </a:r>
          </a:p>
          <a:p>
            <a:pPr marL="476250" lvl="1" indent="0">
              <a:buFontTx/>
              <a:buNone/>
            </a:pPr>
            <a:endParaRPr lang="en-US" kern="0" dirty="0"/>
          </a:p>
          <a:p>
            <a:pPr marL="0" indent="0">
              <a:buNone/>
            </a:pPr>
            <a:endParaRPr lang="en-US" kern="0" dirty="0"/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/>
              <p:cNvSpPr txBox="1">
                <a:spLocks/>
              </p:cNvSpPr>
              <p:nvPr/>
            </p:nvSpPr>
            <p:spPr>
              <a:xfrm>
                <a:off x="395536" y="1975844"/>
                <a:ext cx="8356600" cy="4894262"/>
              </a:xfrm>
              <a:prstGeom prst="rect">
                <a:avLst/>
              </a:prstGeom>
            </p:spPr>
            <p:txBody>
              <a:bodyPr/>
              <a:lstStyle>
                <a:lvl1pPr marL="127000" indent="-127000" algn="l" defTabSz="685783" rtl="0" eaLnBrk="1" latinLnBrk="0" hangingPunct="1">
                  <a:lnSpc>
                    <a:spcPct val="90000"/>
                  </a:lnSpc>
                  <a:spcBef>
                    <a:spcPts val="900"/>
                  </a:spcBef>
                  <a:spcAft>
                    <a:spcPts val="151"/>
                  </a:spcAft>
                  <a:buFontTx/>
                  <a:buBlip>
                    <a:blip r:embed="rId2"/>
                  </a:buBlip>
                  <a:tabLst/>
                  <a:defRPr sz="2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44500" indent="-222250" algn="l" defTabSz="685783" rtl="0" eaLnBrk="1" latinLnBrk="0" hangingPunct="1">
                  <a:lnSpc>
                    <a:spcPct val="90000"/>
                  </a:lnSpc>
                  <a:spcBef>
                    <a:spcPts val="151"/>
                  </a:spcBef>
                  <a:spcAft>
                    <a:spcPts val="300"/>
                  </a:spcAft>
                  <a:buClr>
                    <a:schemeClr val="accent3"/>
                  </a:buClr>
                  <a:buFont typeface="LucidaGrande" charset="0"/>
                  <a:buChar char="●"/>
                  <a:tabLst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533400" indent="-177800" algn="l" defTabSz="685783" rtl="0" eaLnBrk="1" latinLnBrk="0" hangingPunct="1">
                  <a:lnSpc>
                    <a:spcPct val="90000"/>
                  </a:lnSpc>
                  <a:spcBef>
                    <a:spcPts val="151"/>
                  </a:spcBef>
                  <a:spcAft>
                    <a:spcPts val="300"/>
                  </a:spcAft>
                  <a:buClr>
                    <a:schemeClr val="accent3"/>
                  </a:buClr>
                  <a:buFont typeface="LucidaGrande" charset="0"/>
                  <a:buChar char="⁃"/>
                  <a:tabLst/>
                  <a:defRPr sz="16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668338" indent="-195263" algn="l" defTabSz="685783" rtl="0" eaLnBrk="1" latinLnBrk="0" hangingPunct="1">
                  <a:lnSpc>
                    <a:spcPct val="90000"/>
                  </a:lnSpc>
                  <a:spcBef>
                    <a:spcPts val="151"/>
                  </a:spcBef>
                  <a:spcAft>
                    <a:spcPts val="300"/>
                  </a:spcAft>
                  <a:buClr>
                    <a:schemeClr val="accent3"/>
                  </a:buClr>
                  <a:buFont typeface="LucidaGrande" charset="0"/>
                  <a:buChar char="▪"/>
                  <a:tabLst/>
                  <a:defRPr sz="16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757238" indent="-150813" algn="l" defTabSz="685783" rtl="0" eaLnBrk="1" latinLnBrk="0" hangingPunct="1">
                  <a:lnSpc>
                    <a:spcPct val="90000"/>
                  </a:lnSpc>
                  <a:spcBef>
                    <a:spcPts val="151"/>
                  </a:spcBef>
                  <a:spcAft>
                    <a:spcPts val="300"/>
                  </a:spcAft>
                  <a:buClr>
                    <a:schemeClr val="accent3"/>
                  </a:buClr>
                  <a:buFont typeface="LucidaGrande" charset="0"/>
                  <a:buChar char="‣"/>
                  <a:tabLst/>
                  <a:defRPr sz="16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824979" indent="-171446" algn="l" defTabSz="685783" rtl="0" eaLnBrk="1" latinLnBrk="0" hangingPunct="1">
                  <a:lnSpc>
                    <a:spcPct val="90000"/>
                  </a:lnSpc>
                  <a:spcBef>
                    <a:spcPts val="151"/>
                  </a:spcBef>
                  <a:spcAft>
                    <a:spcPts val="3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051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974976" indent="-171446" algn="l" defTabSz="685783" rtl="0" eaLnBrk="1" latinLnBrk="0" hangingPunct="1">
                  <a:lnSpc>
                    <a:spcPct val="90000"/>
                  </a:lnSpc>
                  <a:spcBef>
                    <a:spcPts val="151"/>
                  </a:spcBef>
                  <a:spcAft>
                    <a:spcPts val="3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051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1124972" indent="-171446" algn="l" defTabSz="685783" rtl="0" eaLnBrk="1" latinLnBrk="0" hangingPunct="1">
                  <a:lnSpc>
                    <a:spcPct val="90000"/>
                  </a:lnSpc>
                  <a:spcBef>
                    <a:spcPts val="151"/>
                  </a:spcBef>
                  <a:spcAft>
                    <a:spcPts val="3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051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1274968" indent="-171446" algn="l" defTabSz="685783" rtl="0" eaLnBrk="1" latinLnBrk="0" hangingPunct="1">
                  <a:lnSpc>
                    <a:spcPct val="90000"/>
                  </a:lnSpc>
                  <a:spcBef>
                    <a:spcPts val="151"/>
                  </a:spcBef>
                  <a:spcAft>
                    <a:spcPts val="3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051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76250" lvl="1" indent="0">
                  <a:buFont typeface="LucidaGrande" charset="0"/>
                  <a:buNone/>
                </a:pPr>
                <a:endParaRPr lang="en-US" dirty="0" smtClean="0"/>
              </a:p>
              <a:p>
                <a:r>
                  <a:rPr lang="en-US" dirty="0" smtClean="0"/>
                  <a:t>Constraint </a:t>
                </a:r>
                <a:r>
                  <a:rPr lang="en-US" dirty="0" err="1" smtClean="0"/>
                  <a:t>Subgraph</a:t>
                </a:r>
                <a:r>
                  <a:rPr lang="en-US" dirty="0" smtClean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i="1" smtClean="0">
                            <a:latin typeface="Cambria Math"/>
                          </a:rPr>
                          <m:t>𝐶</m:t>
                        </m:r>
                        <m:r>
                          <a:rPr lang="en-US" i="1" smtClean="0">
                            <a:latin typeface="Cambria Math"/>
                          </a:rPr>
                          <m:t>,</m:t>
                        </m:r>
                        <m:r>
                          <a:rPr lang="en-US" i="1" smtClean="0">
                            <a:latin typeface="Cambria Math"/>
                          </a:rPr>
                          <m:t>𝑆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Set of constraints formed by all the pairs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𝑰</m:t>
                        </m:r>
                      </m:e>
                      <m:sub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𝒋</m:t>
                        </m:r>
                      </m:sub>
                    </m:sSub>
                    <m:r>
                      <a:rPr lang="en-US" i="1" smtClean="0">
                        <a:latin typeface="Cambria Math"/>
                      </a:rPr>
                      <m:t>=[</m:t>
                    </m:r>
                    <m:r>
                      <a:rPr lang="en-US" i="1" smtClean="0">
                        <a:latin typeface="Cambria Math"/>
                      </a:rPr>
                      <m:t>𝑙𝑜</m:t>
                    </m:r>
                    <m:sSub>
                      <m:sSubPr>
                        <m:ctrlPr>
                          <a:rPr lang="en-US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i="1" smtClean="0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i="1" smtClean="0">
                        <a:latin typeface="Cambria Math"/>
                      </a:rPr>
                      <m:t>,</m:t>
                    </m:r>
                    <m:r>
                      <a:rPr lang="en-US" i="1" smtClean="0">
                        <a:latin typeface="Cambria Math"/>
                      </a:rPr>
                      <m:t>h𝑖𝑔</m:t>
                    </m:r>
                    <m:sSub>
                      <m:sSubPr>
                        <m:ctrlPr>
                          <a:rPr lang="en-US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en-US" i="1" smtClean="0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i="1" smtClean="0">
                        <a:latin typeface="Cambria Math"/>
                      </a:rPr>
                      <m:t>],  </m:t>
                    </m:r>
                    <m:sSub>
                      <m:sSub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𝑨</m:t>
                        </m:r>
                      </m:e>
                      <m:sub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𝒋</m:t>
                        </m:r>
                      </m:sub>
                    </m:sSub>
                    <m:r>
                      <a:rPr lang="en-US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i="1" smtClean="0">
                        <a:latin typeface="Cambria Math"/>
                        <a:ea typeface="Cambria Math"/>
                      </a:rPr>
                      <m:t>𝑆</m:t>
                    </m:r>
                    <m:r>
                      <a:rPr lang="en-US" i="1" smtClean="0">
                        <a:latin typeface="Cambria Math"/>
                      </a:rPr>
                      <m:t>)</m:t>
                    </m:r>
                  </m:oMath>
                </a14:m>
                <a:endParaRPr lang="en-US" dirty="0" smtClean="0"/>
              </a:p>
              <a:p>
                <a:pPr marL="0" indent="0">
                  <a:buFontTx/>
                  <a:buNone/>
                </a:pPr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13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1975844"/>
                <a:ext cx="8356600" cy="489426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/>
          <p:cNvGrpSpPr/>
          <p:nvPr/>
        </p:nvGrpSpPr>
        <p:grpSpPr>
          <a:xfrm>
            <a:off x="971600" y="3199980"/>
            <a:ext cx="7488832" cy="2803930"/>
            <a:chOff x="-3204865" y="3587270"/>
            <a:chExt cx="7488832" cy="280393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9591" y="3587270"/>
              <a:ext cx="3384376" cy="280393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-3204865" y="3592760"/>
              <a:ext cx="3744416" cy="99824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chemeClr val="tx1"/>
                  </a:solidFill>
                </a:rPr>
                <a:t>S = {shoe size}</a:t>
              </a:r>
            </a:p>
            <a:p>
              <a:r>
                <a:rPr lang="en-US" dirty="0" smtClean="0">
                  <a:solidFill>
                    <a:schemeClr val="tx1"/>
                  </a:solidFill>
                </a:rPr>
                <a:t>nodes with </a:t>
              </a:r>
              <a:r>
                <a:rPr lang="en-US" b="1" dirty="0" smtClean="0">
                  <a:solidFill>
                    <a:schemeClr val="accent2"/>
                  </a:solidFill>
                </a:rPr>
                <a:t>8 ≤ </a:t>
              </a:r>
              <a:r>
                <a:rPr lang="en-US" b="1" i="1" dirty="0" smtClean="0">
                  <a:solidFill>
                    <a:schemeClr val="accent2"/>
                  </a:solidFill>
                </a:rPr>
                <a:t>shoe size </a:t>
              </a:r>
              <a:r>
                <a:rPr lang="en-US" b="1" dirty="0" smtClean="0">
                  <a:solidFill>
                    <a:schemeClr val="accent2"/>
                  </a:solidFill>
                </a:rPr>
                <a:t>≤ 9</a:t>
              </a:r>
              <a:r>
                <a:rPr lang="en-US" b="1" i="1" dirty="0" smtClean="0">
                  <a:solidFill>
                    <a:schemeClr val="accent2"/>
                  </a:solidFill>
                </a:rPr>
                <a:t>   </a:t>
              </a:r>
              <a:endParaRPr lang="en-US" b="1" i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691680" y="4986506"/>
            <a:ext cx="3240360" cy="369332"/>
            <a:chOff x="2195736" y="5013176"/>
            <a:chExt cx="3240360" cy="369332"/>
          </a:xfrm>
        </p:grpSpPr>
        <p:sp>
          <p:nvSpPr>
            <p:cNvPr id="18" name="TextBox 17"/>
            <p:cNvSpPr txBox="1"/>
            <p:nvPr/>
          </p:nvSpPr>
          <p:spPr>
            <a:xfrm>
              <a:off x="2617490" y="5013176"/>
              <a:ext cx="28186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C00000"/>
                  </a:solidFill>
                </a:rPr>
                <a:t>small number of edges</a:t>
              </a:r>
              <a:endParaRPr lang="en-US" b="1" dirty="0">
                <a:solidFill>
                  <a:srgbClr val="C00000"/>
                </a:solidFill>
              </a:endParaRPr>
            </a:p>
          </p:txBody>
        </p:sp>
        <p:sp>
          <p:nvSpPr>
            <p:cNvPr id="19" name="Right Arrow 18"/>
            <p:cNvSpPr/>
            <p:nvPr/>
          </p:nvSpPr>
          <p:spPr>
            <a:xfrm>
              <a:off x="2195736" y="5013176"/>
              <a:ext cx="421754" cy="3693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49876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899" y="1"/>
            <a:ext cx="8634845" cy="1002632"/>
          </a:xfrm>
        </p:spPr>
        <p:txBody>
          <a:bodyPr>
            <a:normAutofit fontScale="90000"/>
          </a:bodyPr>
          <a:lstStyle/>
          <a:p>
            <a:r>
              <a:rPr lang="en-US" dirty="0"/>
              <a:t>Selection of Congruent Subspaces (</a:t>
            </a:r>
            <a:r>
              <a:rPr lang="en-US" dirty="0" err="1"/>
              <a:t>ConSub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52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dirty="0"/>
              <a:t>Iglesias et al. </a:t>
            </a:r>
            <a:r>
              <a:rPr lang="en-US" dirty="0" smtClean="0"/>
              <a:t>Statistical </a:t>
            </a:r>
            <a:r>
              <a:rPr lang="en-US" dirty="0"/>
              <a:t>Selection of Congruent Subspaces for Mining Attributed </a:t>
            </a:r>
            <a:r>
              <a:rPr lang="en-US" dirty="0" smtClean="0"/>
              <a:t>Graphs (ICDM 2013)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42900" y="1216163"/>
            <a:ext cx="8458200" cy="4746997"/>
          </a:xfrm>
        </p:spPr>
        <p:txBody>
          <a:bodyPr/>
          <a:lstStyle/>
          <a:p>
            <a:r>
              <a:rPr lang="en-US" b="1" kern="0" dirty="0" smtClean="0"/>
              <a:t>Definition: Congruent </a:t>
            </a:r>
            <a:r>
              <a:rPr lang="en-US" b="1" kern="0" dirty="0"/>
              <a:t>subspaces</a:t>
            </a:r>
          </a:p>
          <a:p>
            <a:pPr lvl="1"/>
            <a:r>
              <a:rPr lang="en-US" b="1" kern="0" dirty="0"/>
              <a:t>Mutual similarity </a:t>
            </a:r>
            <a:r>
              <a:rPr lang="en-US" kern="0" dirty="0"/>
              <a:t>between attribute values in subspace </a:t>
            </a:r>
            <a:r>
              <a:rPr lang="en-US" i="1" kern="0" dirty="0"/>
              <a:t>S</a:t>
            </a:r>
          </a:p>
          <a:p>
            <a:pPr lvl="1"/>
            <a:r>
              <a:rPr lang="en-US" b="1" kern="0" dirty="0"/>
              <a:t>Significantly more edges </a:t>
            </a:r>
            <a:r>
              <a:rPr lang="en-US" kern="0" dirty="0"/>
              <a:t>than expected by a random distribution</a:t>
            </a:r>
          </a:p>
          <a:p>
            <a:pPr marL="476250" lvl="1" indent="0">
              <a:buFontTx/>
              <a:buNone/>
            </a:pPr>
            <a:endParaRPr lang="en-US" kern="0" dirty="0"/>
          </a:p>
          <a:p>
            <a:pPr marL="0" indent="0">
              <a:buNone/>
            </a:pPr>
            <a:endParaRPr lang="en-US" kern="0" dirty="0"/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/>
              <p:cNvSpPr txBox="1">
                <a:spLocks/>
              </p:cNvSpPr>
              <p:nvPr/>
            </p:nvSpPr>
            <p:spPr>
              <a:xfrm>
                <a:off x="395536" y="1975844"/>
                <a:ext cx="8356600" cy="4894262"/>
              </a:xfrm>
              <a:prstGeom prst="rect">
                <a:avLst/>
              </a:prstGeom>
            </p:spPr>
            <p:txBody>
              <a:bodyPr/>
              <a:lstStyle>
                <a:lvl1pPr marL="127000" indent="-127000" algn="l" defTabSz="685783" rtl="0" eaLnBrk="1" latinLnBrk="0" hangingPunct="1">
                  <a:lnSpc>
                    <a:spcPct val="90000"/>
                  </a:lnSpc>
                  <a:spcBef>
                    <a:spcPts val="900"/>
                  </a:spcBef>
                  <a:spcAft>
                    <a:spcPts val="151"/>
                  </a:spcAft>
                  <a:buFontTx/>
                  <a:buBlip>
                    <a:blip r:embed="rId2"/>
                  </a:buBlip>
                  <a:tabLst/>
                  <a:defRPr sz="2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44500" indent="-222250" algn="l" defTabSz="685783" rtl="0" eaLnBrk="1" latinLnBrk="0" hangingPunct="1">
                  <a:lnSpc>
                    <a:spcPct val="90000"/>
                  </a:lnSpc>
                  <a:spcBef>
                    <a:spcPts val="151"/>
                  </a:spcBef>
                  <a:spcAft>
                    <a:spcPts val="300"/>
                  </a:spcAft>
                  <a:buClr>
                    <a:schemeClr val="accent3"/>
                  </a:buClr>
                  <a:buFont typeface="LucidaGrande" charset="0"/>
                  <a:buChar char="●"/>
                  <a:tabLst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533400" indent="-177800" algn="l" defTabSz="685783" rtl="0" eaLnBrk="1" latinLnBrk="0" hangingPunct="1">
                  <a:lnSpc>
                    <a:spcPct val="90000"/>
                  </a:lnSpc>
                  <a:spcBef>
                    <a:spcPts val="151"/>
                  </a:spcBef>
                  <a:spcAft>
                    <a:spcPts val="300"/>
                  </a:spcAft>
                  <a:buClr>
                    <a:schemeClr val="accent3"/>
                  </a:buClr>
                  <a:buFont typeface="LucidaGrande" charset="0"/>
                  <a:buChar char="⁃"/>
                  <a:tabLst/>
                  <a:defRPr sz="16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668338" indent="-195263" algn="l" defTabSz="685783" rtl="0" eaLnBrk="1" latinLnBrk="0" hangingPunct="1">
                  <a:lnSpc>
                    <a:spcPct val="90000"/>
                  </a:lnSpc>
                  <a:spcBef>
                    <a:spcPts val="151"/>
                  </a:spcBef>
                  <a:spcAft>
                    <a:spcPts val="300"/>
                  </a:spcAft>
                  <a:buClr>
                    <a:schemeClr val="accent3"/>
                  </a:buClr>
                  <a:buFont typeface="LucidaGrande" charset="0"/>
                  <a:buChar char="▪"/>
                  <a:tabLst/>
                  <a:defRPr sz="16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757238" indent="-150813" algn="l" defTabSz="685783" rtl="0" eaLnBrk="1" latinLnBrk="0" hangingPunct="1">
                  <a:lnSpc>
                    <a:spcPct val="90000"/>
                  </a:lnSpc>
                  <a:spcBef>
                    <a:spcPts val="151"/>
                  </a:spcBef>
                  <a:spcAft>
                    <a:spcPts val="300"/>
                  </a:spcAft>
                  <a:buClr>
                    <a:schemeClr val="accent3"/>
                  </a:buClr>
                  <a:buFont typeface="LucidaGrande" charset="0"/>
                  <a:buChar char="‣"/>
                  <a:tabLst/>
                  <a:defRPr sz="16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824979" indent="-171446" algn="l" defTabSz="685783" rtl="0" eaLnBrk="1" latinLnBrk="0" hangingPunct="1">
                  <a:lnSpc>
                    <a:spcPct val="90000"/>
                  </a:lnSpc>
                  <a:spcBef>
                    <a:spcPts val="151"/>
                  </a:spcBef>
                  <a:spcAft>
                    <a:spcPts val="3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051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974976" indent="-171446" algn="l" defTabSz="685783" rtl="0" eaLnBrk="1" latinLnBrk="0" hangingPunct="1">
                  <a:lnSpc>
                    <a:spcPct val="90000"/>
                  </a:lnSpc>
                  <a:spcBef>
                    <a:spcPts val="151"/>
                  </a:spcBef>
                  <a:spcAft>
                    <a:spcPts val="3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051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1124972" indent="-171446" algn="l" defTabSz="685783" rtl="0" eaLnBrk="1" latinLnBrk="0" hangingPunct="1">
                  <a:lnSpc>
                    <a:spcPct val="90000"/>
                  </a:lnSpc>
                  <a:spcBef>
                    <a:spcPts val="151"/>
                  </a:spcBef>
                  <a:spcAft>
                    <a:spcPts val="3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051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1274968" indent="-171446" algn="l" defTabSz="685783" rtl="0" eaLnBrk="1" latinLnBrk="0" hangingPunct="1">
                  <a:lnSpc>
                    <a:spcPct val="90000"/>
                  </a:lnSpc>
                  <a:spcBef>
                    <a:spcPts val="151"/>
                  </a:spcBef>
                  <a:spcAft>
                    <a:spcPts val="300"/>
                  </a:spcAft>
                  <a:buClr>
                    <a:schemeClr val="accent1"/>
                  </a:buClr>
                  <a:buFont typeface="Calibri" pitchFamily="34" charset="0"/>
                  <a:buChar char="◦"/>
                  <a:defRPr sz="1051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76250" lvl="1" indent="0">
                  <a:buFont typeface="LucidaGrande" charset="0"/>
                  <a:buNone/>
                </a:pPr>
                <a:endParaRPr lang="en-US" dirty="0" smtClean="0"/>
              </a:p>
              <a:p>
                <a:r>
                  <a:rPr lang="en-US" dirty="0" smtClean="0"/>
                  <a:t>Constraint </a:t>
                </a:r>
                <a:r>
                  <a:rPr lang="en-US" dirty="0" err="1" smtClean="0"/>
                  <a:t>Subgraph</a:t>
                </a:r>
                <a:r>
                  <a:rPr lang="en-US" dirty="0" smtClean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i="1" smtClean="0">
                            <a:latin typeface="Cambria Math"/>
                          </a:rPr>
                          <m:t>𝐶</m:t>
                        </m:r>
                        <m:r>
                          <a:rPr lang="en-US" i="1" smtClean="0">
                            <a:latin typeface="Cambria Math"/>
                          </a:rPr>
                          <m:t>,</m:t>
                        </m:r>
                        <m:r>
                          <a:rPr lang="en-US" i="1" smtClean="0">
                            <a:latin typeface="Cambria Math"/>
                          </a:rPr>
                          <m:t>𝑆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Set of constraints formed by all the pairs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𝑰</m:t>
                        </m:r>
                      </m:e>
                      <m:sub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𝒋</m:t>
                        </m:r>
                      </m:sub>
                    </m:sSub>
                    <m:r>
                      <a:rPr lang="en-US" i="1" smtClean="0">
                        <a:latin typeface="Cambria Math"/>
                      </a:rPr>
                      <m:t>=[</m:t>
                    </m:r>
                    <m:r>
                      <a:rPr lang="en-US" i="1" smtClean="0">
                        <a:latin typeface="Cambria Math"/>
                      </a:rPr>
                      <m:t>𝑙𝑜</m:t>
                    </m:r>
                    <m:sSub>
                      <m:sSubPr>
                        <m:ctrlPr>
                          <a:rPr lang="en-US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i="1" smtClean="0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i="1" smtClean="0">
                        <a:latin typeface="Cambria Math"/>
                      </a:rPr>
                      <m:t>,</m:t>
                    </m:r>
                    <m:r>
                      <a:rPr lang="en-US" i="1" smtClean="0">
                        <a:latin typeface="Cambria Math"/>
                      </a:rPr>
                      <m:t>h𝑖𝑔</m:t>
                    </m:r>
                    <m:sSub>
                      <m:sSubPr>
                        <m:ctrlPr>
                          <a:rPr lang="en-US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en-US" i="1" smtClean="0">
                            <a:latin typeface="Cambria Math"/>
                          </a:rPr>
                          <m:t>𝑗</m:t>
                        </m:r>
                      </m:sub>
                    </m:sSub>
                    <m:r>
                      <a:rPr lang="en-US" i="1" smtClean="0">
                        <a:latin typeface="Cambria Math"/>
                      </a:rPr>
                      <m:t>],  </m:t>
                    </m:r>
                    <m:sSub>
                      <m:sSubPr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𝑨</m:t>
                        </m:r>
                      </m:e>
                      <m:sub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𝒋</m:t>
                        </m:r>
                      </m:sub>
                    </m:sSub>
                    <m:r>
                      <a:rPr lang="en-US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i="1" smtClean="0">
                        <a:latin typeface="Cambria Math"/>
                        <a:ea typeface="Cambria Math"/>
                      </a:rPr>
                      <m:t>𝑆</m:t>
                    </m:r>
                    <m:r>
                      <a:rPr lang="en-US" i="1" smtClean="0">
                        <a:latin typeface="Cambria Math"/>
                      </a:rPr>
                      <m:t>)</m:t>
                    </m:r>
                  </m:oMath>
                </a14:m>
                <a:endParaRPr lang="en-US" dirty="0" smtClean="0"/>
              </a:p>
              <a:p>
                <a:pPr marL="0" indent="0">
                  <a:buFontTx/>
                  <a:buNone/>
                </a:pPr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13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1975844"/>
                <a:ext cx="8356600" cy="489426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/>
          <p:cNvGrpSpPr/>
          <p:nvPr/>
        </p:nvGrpSpPr>
        <p:grpSpPr>
          <a:xfrm>
            <a:off x="971600" y="3199978"/>
            <a:ext cx="7488832" cy="2803929"/>
            <a:chOff x="-3204865" y="3587270"/>
            <a:chExt cx="7488832" cy="2803929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9591" y="3587270"/>
              <a:ext cx="3384376" cy="2803929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-3204865" y="3592760"/>
              <a:ext cx="4032448" cy="107463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de-DE" dirty="0" smtClean="0">
                  <a:solidFill>
                    <a:schemeClr val="tx1"/>
                  </a:solidFill>
                </a:rPr>
                <a:t>S ={age,income}</a:t>
              </a:r>
            </a:p>
            <a:p>
              <a:r>
                <a:rPr lang="de-DE" dirty="0" smtClean="0">
                  <a:solidFill>
                    <a:schemeClr val="tx1"/>
                  </a:solidFill>
                </a:rPr>
                <a:t>nodes with </a:t>
              </a:r>
              <a:r>
                <a:rPr lang="de-DE" b="1" dirty="0" smtClean="0">
                  <a:solidFill>
                    <a:schemeClr val="accent1"/>
                  </a:solidFill>
                </a:rPr>
                <a:t>45 ≤ </a:t>
              </a:r>
              <a:r>
                <a:rPr lang="de-DE" b="1" i="1" dirty="0" smtClean="0">
                  <a:solidFill>
                    <a:schemeClr val="accent1"/>
                  </a:solidFill>
                </a:rPr>
                <a:t>age </a:t>
              </a:r>
              <a:r>
                <a:rPr lang="de-DE" b="1" dirty="0" smtClean="0">
                  <a:solidFill>
                    <a:schemeClr val="accent1"/>
                  </a:solidFill>
                </a:rPr>
                <a:t>≤ 60 </a:t>
              </a:r>
              <a:r>
                <a:rPr lang="de-DE" dirty="0" smtClean="0">
                  <a:solidFill>
                    <a:schemeClr val="tx1"/>
                  </a:solidFill>
                </a:rPr>
                <a:t>and </a:t>
              </a:r>
            </a:p>
            <a:p>
              <a:r>
                <a:rPr lang="de-DE" b="1" dirty="0" smtClean="0">
                  <a:solidFill>
                    <a:schemeClr val="accent1"/>
                  </a:solidFill>
                </a:rPr>
                <a:t>1900 </a:t>
              </a:r>
              <a:r>
                <a:rPr lang="de-DE" b="1" dirty="0">
                  <a:solidFill>
                    <a:schemeClr val="accent1"/>
                  </a:solidFill>
                </a:rPr>
                <a:t>≤ </a:t>
              </a:r>
              <a:r>
                <a:rPr lang="de-DE" b="1" i="1" dirty="0" smtClean="0">
                  <a:solidFill>
                    <a:schemeClr val="accent1"/>
                  </a:solidFill>
                </a:rPr>
                <a:t>income </a:t>
              </a:r>
              <a:r>
                <a:rPr lang="de-DE" b="1" dirty="0">
                  <a:solidFill>
                    <a:schemeClr val="accent1"/>
                  </a:solidFill>
                </a:rPr>
                <a:t>≤ </a:t>
              </a:r>
              <a:r>
                <a:rPr lang="de-DE" b="1" dirty="0" smtClean="0">
                  <a:solidFill>
                    <a:schemeClr val="accent1"/>
                  </a:solidFill>
                </a:rPr>
                <a:t>4500 </a:t>
              </a:r>
              <a:endParaRPr lang="de-DE" b="1" i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691680" y="5000178"/>
            <a:ext cx="3240360" cy="369332"/>
            <a:chOff x="2195736" y="5013176"/>
            <a:chExt cx="3240360" cy="369332"/>
          </a:xfrm>
        </p:grpSpPr>
        <p:sp>
          <p:nvSpPr>
            <p:cNvPr id="24" name="TextBox 23"/>
            <p:cNvSpPr txBox="1"/>
            <p:nvPr/>
          </p:nvSpPr>
          <p:spPr>
            <a:xfrm>
              <a:off x="2617490" y="5013176"/>
              <a:ext cx="28186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solidFill>
                    <a:srgbClr val="C00000"/>
                  </a:solidFill>
                </a:rPr>
                <a:t>h</a:t>
              </a:r>
              <a:r>
                <a:rPr lang="de-DE" b="1" dirty="0" smtClean="0">
                  <a:solidFill>
                    <a:srgbClr val="C00000"/>
                  </a:solidFill>
                </a:rPr>
                <a:t>igh number of edges</a:t>
              </a:r>
              <a:endParaRPr lang="de-DE" b="1" dirty="0">
                <a:solidFill>
                  <a:srgbClr val="C00000"/>
                </a:solidFill>
              </a:endParaRPr>
            </a:p>
          </p:txBody>
        </p:sp>
        <p:sp>
          <p:nvSpPr>
            <p:cNvPr id="25" name="Right Arrow 24"/>
            <p:cNvSpPr/>
            <p:nvPr/>
          </p:nvSpPr>
          <p:spPr>
            <a:xfrm>
              <a:off x="2195736" y="5013176"/>
              <a:ext cx="421754" cy="3693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13538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Focus on User Preference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53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Examples for user preference:</a:t>
            </a:r>
          </a:p>
          <a:p>
            <a:pPr lvl="1"/>
            <a:r>
              <a:rPr lang="en-US" dirty="0"/>
              <a:t>attribute weighting </a:t>
            </a:r>
          </a:p>
          <a:p>
            <a:pPr lvl="1"/>
            <a:r>
              <a:rPr lang="en-US" dirty="0"/>
              <a:t>examples of similar nodes</a:t>
            </a:r>
          </a:p>
          <a:p>
            <a:pPr lvl="1"/>
            <a:r>
              <a:rPr lang="en-US" dirty="0"/>
              <a:t>some notion of similarity </a:t>
            </a:r>
          </a:p>
          <a:p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85081" y="3215716"/>
            <a:ext cx="4032448" cy="2373524"/>
            <a:chOff x="4985108" y="2207603"/>
            <a:chExt cx="4032448" cy="237352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20072" y="2207603"/>
              <a:ext cx="3527447" cy="1514377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4985108" y="3933055"/>
              <a:ext cx="4032448" cy="6480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accent1"/>
                  </a:solidFill>
                </a:rPr>
                <a:t>examples of similar nodes</a:t>
              </a:r>
              <a:endParaRPr lang="en-US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076056" y="3073909"/>
            <a:ext cx="3562509" cy="2515331"/>
            <a:chOff x="5076056" y="2569853"/>
            <a:chExt cx="3562509" cy="2515331"/>
          </a:xfrm>
        </p:grpSpPr>
        <p:grpSp>
          <p:nvGrpSpPr>
            <p:cNvPr id="11" name="Group 10"/>
            <p:cNvGrpSpPr/>
            <p:nvPr/>
          </p:nvGrpSpPr>
          <p:grpSpPr>
            <a:xfrm>
              <a:off x="5076056" y="2569853"/>
              <a:ext cx="3562509" cy="1867259"/>
              <a:chOff x="5292080" y="3721981"/>
              <a:chExt cx="3562509" cy="1867259"/>
            </a:xfrm>
          </p:grpSpPr>
          <p:pic>
            <p:nvPicPr>
              <p:cNvPr id="13" name="Picture 10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5292080" y="3721981"/>
                <a:ext cx="752246" cy="7522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Cloud Callout 13"/>
              <p:cNvSpPr/>
              <p:nvPr/>
            </p:nvSpPr>
            <p:spPr>
              <a:xfrm>
                <a:off x="6660232" y="3861048"/>
                <a:ext cx="2194357" cy="1728192"/>
              </a:xfrm>
              <a:prstGeom prst="cloudCallout">
                <a:avLst>
                  <a:gd name="adj1" fmla="val -80765"/>
                  <a:gd name="adj2" fmla="val -41949"/>
                </a:avLst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 smtClean="0"/>
              </a:p>
              <a:p>
                <a:pPr algn="ctr"/>
                <a:r>
                  <a:rPr lang="en-US" sz="1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age</a:t>
                </a:r>
              </a:p>
              <a:p>
                <a:pPr algn="ctr"/>
                <a:r>
                  <a:rPr lang="en-US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income</a:t>
                </a:r>
              </a:p>
              <a:p>
                <a:pPr algn="ctr"/>
                <a:r>
                  <a:rPr lang="en-US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shoe size</a:t>
                </a:r>
              </a:p>
              <a:p>
                <a:pPr algn="ctr"/>
                <a:r>
                  <a:rPr lang="en-US" sz="1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#children</a:t>
                </a:r>
              </a:p>
              <a:p>
                <a:pPr algn="ctr"/>
                <a:r>
                  <a:rPr lang="en-US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...</a:t>
                </a:r>
              </a:p>
              <a:p>
                <a:pPr algn="ctr"/>
                <a:endParaRPr lang="en-US" dirty="0"/>
              </a:p>
            </p:txBody>
          </p:sp>
        </p:grpSp>
        <p:sp>
          <p:nvSpPr>
            <p:cNvPr id="12" name="Rectangle 11"/>
            <p:cNvSpPr/>
            <p:nvPr/>
          </p:nvSpPr>
          <p:spPr>
            <a:xfrm>
              <a:off x="5580112" y="4437112"/>
              <a:ext cx="2719561" cy="6480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accent1"/>
                  </a:solidFill>
                </a:rPr>
                <a:t>attribute weighting</a:t>
              </a:r>
            </a:p>
          </p:txBody>
        </p:sp>
      </p:grpSp>
      <p:pic>
        <p:nvPicPr>
          <p:cNvPr id="15" name="Picture 1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869" y="3207641"/>
            <a:ext cx="616883" cy="430190"/>
          </a:xfrm>
          <a:prstGeom prst="rect">
            <a:avLst/>
          </a:prstGeom>
        </p:spPr>
      </p:pic>
      <p:pic>
        <p:nvPicPr>
          <p:cNvPr id="16" name="Picture 1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02650" y="3638200"/>
            <a:ext cx="614150" cy="556707"/>
          </a:xfrm>
          <a:prstGeom prst="rect">
            <a:avLst/>
          </a:prstGeom>
        </p:spPr>
      </p:pic>
      <p:pic>
        <p:nvPicPr>
          <p:cNvPr id="17" name="Picture 11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28376" y="3207641"/>
            <a:ext cx="536937" cy="54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77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"/>
            <a:ext cx="8458200" cy="1002632"/>
          </a:xfrm>
        </p:spPr>
        <p:txBody>
          <a:bodyPr>
            <a:normAutofit/>
          </a:bodyPr>
          <a:lstStyle/>
          <a:p>
            <a:r>
              <a:rPr lang="en-US" dirty="0"/>
              <a:t>Focused Selection of </a:t>
            </a:r>
            <a:r>
              <a:rPr lang="en-US" dirty="0" err="1"/>
              <a:t>Subsaces</a:t>
            </a:r>
            <a:r>
              <a:rPr lang="en-US" dirty="0"/>
              <a:t> (</a:t>
            </a:r>
            <a:r>
              <a:rPr lang="en-US" dirty="0" err="1"/>
              <a:t>FocusCO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54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tx1"/>
                </a:solidFill>
              </a:rPr>
              <a:t>Perozzi</a:t>
            </a:r>
            <a:r>
              <a:rPr lang="en-US" dirty="0">
                <a:solidFill>
                  <a:schemeClr val="tx1"/>
                </a:solidFill>
              </a:rPr>
              <a:t> et al. </a:t>
            </a:r>
            <a:r>
              <a:rPr lang="en-US" dirty="0" smtClean="0">
                <a:solidFill>
                  <a:schemeClr val="tx1"/>
                </a:solidFill>
              </a:rPr>
              <a:t>Focused </a:t>
            </a:r>
            <a:r>
              <a:rPr lang="en-US" dirty="0">
                <a:solidFill>
                  <a:schemeClr val="tx1"/>
                </a:solidFill>
              </a:rPr>
              <a:t>Clustering and Outlier Detection in Large Attributed </a:t>
            </a:r>
            <a:r>
              <a:rPr lang="en-US" dirty="0" smtClean="0">
                <a:solidFill>
                  <a:schemeClr val="tx1"/>
                </a:solidFill>
              </a:rPr>
              <a:t>Graphs (KDD 2014)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Decoupled mining </a:t>
            </a:r>
            <a:r>
              <a:rPr lang="en-US" dirty="0"/>
              <a:t>for given user preference</a:t>
            </a:r>
          </a:p>
          <a:p>
            <a:pPr marL="819150" lvl="1" indent="-342900">
              <a:buFont typeface="+mj-lt"/>
              <a:buAutoNum type="arabicPeriod"/>
            </a:pPr>
            <a:r>
              <a:rPr lang="en-US" dirty="0"/>
              <a:t>Infer similarity measure</a:t>
            </a:r>
          </a:p>
          <a:p>
            <a:pPr marL="819150" lvl="1" indent="-342900">
              <a:buFont typeface="+mj-lt"/>
              <a:buAutoNum type="arabicPeriod"/>
            </a:pPr>
            <a:r>
              <a:rPr lang="en-US" dirty="0"/>
              <a:t>Re-weighting of graph edges</a:t>
            </a:r>
          </a:p>
          <a:p>
            <a:pPr marL="819150" lvl="1" indent="-342900">
              <a:buFont typeface="+mj-lt"/>
              <a:buAutoNum type="arabicPeriod"/>
            </a:pPr>
            <a:r>
              <a:rPr lang="en-US" dirty="0"/>
              <a:t>Community detection &amp; community outlier mining</a:t>
            </a:r>
          </a:p>
          <a:p>
            <a:pPr marL="819150" lvl="1" indent="-342900">
              <a:buFont typeface="+mj-lt"/>
              <a:buAutoNum type="arabicPeriod"/>
            </a:pPr>
            <a:endParaRPr lang="en-US" dirty="0"/>
          </a:p>
          <a:p>
            <a:pPr marL="819150" lvl="1" indent="-342900">
              <a:buFont typeface="+mj-lt"/>
              <a:buAutoNum type="arabicPeriod"/>
            </a:pPr>
            <a:endParaRPr lang="en-US" dirty="0"/>
          </a:p>
          <a:p>
            <a:pPr marL="819150" lvl="1" indent="-342900">
              <a:buFont typeface="+mj-lt"/>
              <a:buAutoNum type="arabicPeriod"/>
            </a:pPr>
            <a:endParaRPr lang="en-US" dirty="0"/>
          </a:p>
          <a:p>
            <a:pPr marL="819150" lvl="1" indent="-342900">
              <a:buFont typeface="+mj-lt"/>
              <a:buAutoNum type="arabicPeriod"/>
            </a:pPr>
            <a:endParaRPr lang="en-US" dirty="0"/>
          </a:p>
          <a:p>
            <a:pPr marL="819150" lvl="1" indent="-342900">
              <a:buFont typeface="+mj-lt"/>
              <a:buAutoNum type="arabicPeriod"/>
            </a:pPr>
            <a:endParaRPr lang="en-US" dirty="0"/>
          </a:p>
          <a:p>
            <a:pPr marL="819150" lvl="1" indent="-342900">
              <a:buFont typeface="+mj-lt"/>
              <a:buAutoNum type="arabicPeriod"/>
            </a:pPr>
            <a:endParaRPr lang="en-US" dirty="0"/>
          </a:p>
          <a:p>
            <a:pPr marL="476250" lvl="1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31061" y="4559062"/>
            <a:ext cx="5100504" cy="14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5393" y="2759022"/>
            <a:ext cx="3366527" cy="14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0032" y="2758942"/>
            <a:ext cx="3350330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Pfeil nach rechts 43"/>
          <p:cNvSpPr/>
          <p:nvPr/>
        </p:nvSpPr>
        <p:spPr>
          <a:xfrm>
            <a:off x="4083469" y="3236706"/>
            <a:ext cx="489204" cy="484632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Pfeil nach rechts 48"/>
          <p:cNvSpPr/>
          <p:nvPr/>
        </p:nvSpPr>
        <p:spPr>
          <a:xfrm rot="5400000">
            <a:off x="6153890" y="3985284"/>
            <a:ext cx="489204" cy="484632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hteck 44"/>
          <p:cNvSpPr/>
          <p:nvPr/>
        </p:nvSpPr>
        <p:spPr>
          <a:xfrm>
            <a:off x="179512" y="478786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76250" lvl="1" indent="0">
              <a:buNone/>
            </a:pPr>
            <a:r>
              <a:rPr lang="en-US" dirty="0" smtClean="0"/>
              <a:t>(3) applicable for various </a:t>
            </a:r>
            <a:br>
              <a:rPr lang="en-US" dirty="0" smtClean="0"/>
            </a:br>
            <a:r>
              <a:rPr lang="en-US" dirty="0"/>
              <a:t>community detection </a:t>
            </a:r>
            <a:r>
              <a:rPr lang="en-US" dirty="0" smtClean="0"/>
              <a:t>models </a:t>
            </a:r>
          </a:p>
          <a:p>
            <a:pPr marL="476250" lvl="1" indent="0">
              <a:buNone/>
            </a:pPr>
            <a:endParaRPr lang="en-US" dirty="0" smtClean="0"/>
          </a:p>
        </p:txBody>
      </p:sp>
      <p:sp>
        <p:nvSpPr>
          <p:cNvPr id="13" name="Rechteck 45"/>
          <p:cNvSpPr/>
          <p:nvPr/>
        </p:nvSpPr>
        <p:spPr>
          <a:xfrm>
            <a:off x="58070" y="2708920"/>
            <a:ext cx="530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(1) </a:t>
            </a:r>
            <a:endParaRPr lang="de-DE" dirty="0"/>
          </a:p>
        </p:txBody>
      </p:sp>
      <p:sp>
        <p:nvSpPr>
          <p:cNvPr id="14" name="Rechteck 46"/>
          <p:cNvSpPr/>
          <p:nvPr/>
        </p:nvSpPr>
        <p:spPr>
          <a:xfrm>
            <a:off x="4486054" y="2708920"/>
            <a:ext cx="530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(2)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5626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"/>
            <a:ext cx="8801100" cy="100263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Knowledge Discovery by Focused Graph Mining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55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Sociology:</a:t>
            </a:r>
          </a:p>
          <a:p>
            <a:pPr algn="ctr"/>
            <a:r>
              <a:rPr lang="en-US" dirty="0" smtClean="0">
                <a:solidFill>
                  <a:schemeClr val="accent2"/>
                </a:solidFill>
              </a:rPr>
              <a:t>hypothesis testing vs. hypothesis generation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12" name="Picture 2" descr="http://www.kiga-kampen.de/var/plain_site/storage/images/media/images/yoga-schwimmen/yoga/yoga-grosser-kreis/976-1-ger-DE/Yoga-Grosser-KReis_large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1953" y="2343505"/>
            <a:ext cx="3587786" cy="306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58036" y="2315760"/>
            <a:ext cx="4236333" cy="3318147"/>
          </a:xfrm>
          <a:prstGeom prst="rect">
            <a:avLst/>
          </a:prstGeom>
        </p:spPr>
      </p:pic>
      <p:cxnSp>
        <p:nvCxnSpPr>
          <p:cNvPr id="14" name="Gerade Verbindung 5"/>
          <p:cNvCxnSpPr/>
          <p:nvPr/>
        </p:nvCxnSpPr>
        <p:spPr>
          <a:xfrm>
            <a:off x="4438387" y="2415513"/>
            <a:ext cx="234026" cy="923196"/>
          </a:xfrm>
          <a:prstGeom prst="line">
            <a:avLst/>
          </a:prstGeom>
          <a:ln w="38100" cap="rnd">
            <a:gradFill>
              <a:gsLst>
                <a:gs pos="0">
                  <a:schemeClr val="tx1">
                    <a:lumMod val="75000"/>
                    <a:lumOff val="25000"/>
                  </a:schemeClr>
                </a:gs>
                <a:gs pos="100000">
                  <a:schemeClr val="bg2">
                    <a:lumMod val="5000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6"/>
          <p:cNvCxnSpPr/>
          <p:nvPr/>
        </p:nvCxnSpPr>
        <p:spPr>
          <a:xfrm>
            <a:off x="4204361" y="3207602"/>
            <a:ext cx="468052" cy="131107"/>
          </a:xfrm>
          <a:prstGeom prst="line">
            <a:avLst/>
          </a:prstGeom>
          <a:ln w="38100" cap="rnd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7"/>
          <p:cNvCxnSpPr/>
          <p:nvPr/>
        </p:nvCxnSpPr>
        <p:spPr>
          <a:xfrm>
            <a:off x="4204361" y="3207601"/>
            <a:ext cx="468052" cy="2016224"/>
          </a:xfrm>
          <a:prstGeom prst="line">
            <a:avLst/>
          </a:prstGeom>
          <a:ln w="38100" cap="rnd">
            <a:gradFill>
              <a:gsLst>
                <a:gs pos="0">
                  <a:schemeClr val="bg2">
                    <a:lumMod val="5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0503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are here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grpSp>
        <p:nvGrpSpPr>
          <p:cNvPr id="28" name="Group 27"/>
          <p:cNvGrpSpPr/>
          <p:nvPr/>
        </p:nvGrpSpPr>
        <p:grpSpPr>
          <a:xfrm>
            <a:off x="471711" y="2261944"/>
            <a:ext cx="8192429" cy="796038"/>
            <a:chOff x="464570" y="1912353"/>
            <a:chExt cx="8192429" cy="796038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6" name="Rounded Rectangle 5"/>
            <p:cNvSpPr/>
            <p:nvPr/>
          </p:nvSpPr>
          <p:spPr>
            <a:xfrm>
              <a:off x="464570" y="1912353"/>
              <a:ext cx="8192429" cy="796038"/>
            </a:xfrm>
            <a:prstGeom prst="roundRect">
              <a:avLst/>
            </a:pr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3200" dirty="0" smtClean="0"/>
                <a:t>Exploratory Graph Analysis (20 min)</a:t>
              </a:r>
              <a:endParaRPr lang="en-US" sz="3200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screen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2331" y="1990251"/>
              <a:ext cx="860760" cy="640242"/>
            </a:xfrm>
            <a:prstGeom prst="roundRect">
              <a:avLst>
                <a:gd name="adj" fmla="val 16667"/>
              </a:avLst>
            </a:pr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</p:pic>
      </p:grpSp>
      <p:grpSp>
        <p:nvGrpSpPr>
          <p:cNvPr id="30" name="Group 29"/>
          <p:cNvGrpSpPr/>
          <p:nvPr/>
        </p:nvGrpSpPr>
        <p:grpSpPr>
          <a:xfrm>
            <a:off x="471710" y="4039186"/>
            <a:ext cx="8192429" cy="820015"/>
            <a:chOff x="464569" y="3689595"/>
            <a:chExt cx="8192429" cy="820015"/>
          </a:xfrm>
        </p:grpSpPr>
        <p:sp>
          <p:nvSpPr>
            <p:cNvPr id="7" name="Rounded Rectangle 6"/>
            <p:cNvSpPr/>
            <p:nvPr/>
          </p:nvSpPr>
          <p:spPr>
            <a:xfrm>
              <a:off x="464569" y="3689595"/>
              <a:ext cx="8192429" cy="820015"/>
            </a:xfrm>
            <a:prstGeom prst="roundRect">
              <a:avLst/>
            </a:prstGeom>
            <a:solidFill>
              <a:srgbClr val="47AEC6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3200" dirty="0" smtClean="0"/>
                <a:t>Refinement of Query Results (20 min)</a:t>
              </a:r>
              <a:endParaRPr lang="en-US" sz="3200" dirty="0"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2330" y="3770853"/>
              <a:ext cx="860761" cy="64242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29" name="Group 28"/>
          <p:cNvGrpSpPr/>
          <p:nvPr/>
        </p:nvGrpSpPr>
        <p:grpSpPr>
          <a:xfrm>
            <a:off x="471710" y="3147236"/>
            <a:ext cx="8192429" cy="808463"/>
            <a:chOff x="464569" y="2797645"/>
            <a:chExt cx="8192429" cy="80846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8" name="Rounded Rectangle 7"/>
            <p:cNvSpPr/>
            <p:nvPr/>
          </p:nvSpPr>
          <p:spPr>
            <a:xfrm>
              <a:off x="464569" y="2797645"/>
              <a:ext cx="8192429" cy="808463"/>
            </a:xfrm>
            <a:prstGeom prst="roundRect">
              <a:avLst/>
            </a:pr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3200" dirty="0" smtClean="0"/>
                <a:t>Focused Graph Mining (20 min)</a:t>
              </a:r>
              <a:endParaRPr lang="en-US" sz="3200" dirty="0"/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 cstate="screen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2330" y="2881132"/>
              <a:ext cx="860761" cy="645571"/>
            </a:xfrm>
            <a:prstGeom prst="roundRect">
              <a:avLst>
                <a:gd name="adj" fmla="val 16667"/>
              </a:avLst>
            </a:pr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</p:pic>
      </p:grp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471714" y="1107793"/>
            <a:ext cx="8192429" cy="68709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Background (</a:t>
            </a:r>
            <a:r>
              <a:rPr lang="en-US" sz="2800" dirty="0"/>
              <a:t>5</a:t>
            </a:r>
            <a:r>
              <a:rPr lang="en-US" sz="2800" dirty="0" smtClean="0"/>
              <a:t> min) </a:t>
            </a:r>
          </a:p>
          <a:p>
            <a:pPr algn="ctr"/>
            <a:r>
              <a:rPr lang="en-US" dirty="0" smtClean="0"/>
              <a:t>Graph models, subgraph isomorphism, subgraph mining, graph clustering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471712" y="5326258"/>
            <a:ext cx="8192429" cy="750793"/>
            <a:chOff x="464568" y="5594498"/>
            <a:chExt cx="8192429" cy="75079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22" name="Rounded Rectangle 21"/>
            <p:cNvSpPr/>
            <p:nvPr/>
          </p:nvSpPr>
          <p:spPr>
            <a:xfrm>
              <a:off x="464568" y="5594498"/>
              <a:ext cx="8192429" cy="750793"/>
            </a:xfrm>
            <a:prstGeom prst="roundRect">
              <a:avLst/>
            </a:pr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indent="6350" algn="ctr"/>
              <a:r>
                <a:rPr lang="en-US" sz="2800" dirty="0" smtClean="0"/>
                <a:t>Challenges </a:t>
              </a:r>
              <a:r>
                <a:rPr lang="en-US" sz="2800" smtClean="0"/>
                <a:t>and discussion</a:t>
              </a:r>
              <a:endParaRPr lang="en-US" dirty="0" smtClean="0"/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6" cstate="screen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2330" y="5641787"/>
              <a:ext cx="879800" cy="642254"/>
            </a:xfrm>
            <a:prstGeom prst="roundRect">
              <a:avLst>
                <a:gd name="adj" fmla="val 16667"/>
              </a:avLst>
            </a:pr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</p:pic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7993" y="4117273"/>
            <a:ext cx="481012" cy="6349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5405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Refinement of Graph Query Results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475790" y="1305399"/>
            <a:ext cx="8192429" cy="510789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/>
              <a:t>Reformulation and Refinement</a:t>
            </a:r>
            <a:endParaRPr lang="en-US" sz="3200" dirty="0"/>
          </a:p>
        </p:txBody>
      </p:sp>
      <p:sp>
        <p:nvSpPr>
          <p:cNvPr id="8" name="Rounded Rectangle 7"/>
          <p:cNvSpPr/>
          <p:nvPr/>
        </p:nvSpPr>
        <p:spPr>
          <a:xfrm>
            <a:off x="475789" y="3015905"/>
            <a:ext cx="8192429" cy="528184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smtClean="0"/>
              <a:t>Top-k results</a:t>
            </a:r>
            <a:endParaRPr lang="en-US" sz="3200" dirty="0"/>
          </a:p>
        </p:txBody>
      </p:sp>
      <p:sp>
        <p:nvSpPr>
          <p:cNvPr id="9" name="Rounded Rectangle 8"/>
          <p:cNvSpPr/>
          <p:nvPr/>
        </p:nvSpPr>
        <p:spPr>
          <a:xfrm>
            <a:off x="475789" y="4607690"/>
            <a:ext cx="8192429" cy="480353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smtClean="0"/>
              <a:t>Skyline queries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630619" y="1969613"/>
            <a:ext cx="80375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Generate reformulations (explanations) for query with too-many too few results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Explain results by providing summaries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solidFill>
                  <a:srgbClr val="C00000"/>
                </a:solidFill>
              </a:rPr>
              <a:t>User perspective</a:t>
            </a:r>
            <a:r>
              <a:rPr lang="en-US" dirty="0" smtClean="0"/>
              <a:t>: even if the query is imprecise the system provides assistance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0618" y="3734575"/>
            <a:ext cx="8037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Use user feedback to find the k results with the highest score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solidFill>
                  <a:srgbClr val="C00000"/>
                </a:solidFill>
              </a:rPr>
              <a:t>User perspective</a:t>
            </a:r>
            <a:r>
              <a:rPr lang="en-US" dirty="0" smtClean="0"/>
              <a:t>: the results are potentially the most preferred items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0617" y="5314827"/>
            <a:ext cx="8037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Optimize one single objective at a time when finding results of a query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solidFill>
                  <a:srgbClr val="C00000"/>
                </a:solidFill>
              </a:rPr>
              <a:t>User perspective</a:t>
            </a:r>
            <a:r>
              <a:rPr lang="en-US" dirty="0" smtClean="0"/>
              <a:t>: show only those nodes/graphs that are no worse than others</a:t>
            </a:r>
          </a:p>
        </p:txBody>
      </p:sp>
      <p:sp>
        <p:nvSpPr>
          <p:cNvPr id="3" name="Rectangle 2"/>
          <p:cNvSpPr/>
          <p:nvPr/>
        </p:nvSpPr>
        <p:spPr>
          <a:xfrm rot="20700000">
            <a:off x="2810877" y="5090895"/>
            <a:ext cx="3281083" cy="44786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Not in this tutorial </a:t>
            </a:r>
            <a:r>
              <a:rPr lang="en-US" sz="2400" smtClean="0">
                <a:sym typeface="Wingdings"/>
              </a:rPr>
              <a:t>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448757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69334" y="321226"/>
            <a:ext cx="8632399" cy="861067"/>
          </a:xfrm>
        </p:spPr>
        <p:txBody>
          <a:bodyPr/>
          <a:lstStyle/>
          <a:p>
            <a:r>
              <a:rPr lang="en-US" dirty="0" smtClean="0"/>
              <a:t>Reformulation and Refinement</a:t>
            </a:r>
            <a:endParaRPr lang="en-US" dirty="0"/>
          </a:p>
        </p:txBody>
      </p:sp>
      <p:sp>
        <p:nvSpPr>
          <p:cNvPr id="27" name="Rounded Rectangle 26"/>
          <p:cNvSpPr/>
          <p:nvPr/>
        </p:nvSpPr>
        <p:spPr>
          <a:xfrm>
            <a:off x="5562134" y="1237287"/>
            <a:ext cx="3340024" cy="8871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The user query is too restrictive (few results) or too generic (many results)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600581" y="2381842"/>
            <a:ext cx="13901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Solution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5562134" y="3186254"/>
            <a:ext cx="3340024" cy="12748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Change the query to include more/less results</a:t>
            </a:r>
          </a:p>
          <a:p>
            <a:pPr algn="ctr"/>
            <a:r>
              <a:rPr lang="en-US" dirty="0" smtClean="0"/>
              <a:t>OR 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Summarize the results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80397" y="4910835"/>
            <a:ext cx="8070812" cy="12254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Query Reformulation approaches: in Graph Databases (Mottin et al.), in connected networks </a:t>
            </a:r>
            <a:r>
              <a:rPr lang="en-US" dirty="0"/>
              <a:t>(</a:t>
            </a:r>
            <a:r>
              <a:rPr lang="en-US" dirty="0" err="1" smtClean="0"/>
              <a:t>Vasilyeva</a:t>
            </a:r>
            <a:r>
              <a:rPr lang="en-US" dirty="0" smtClean="0"/>
              <a:t> et al.)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Result summarization approaches: top-k representative (</a:t>
            </a:r>
            <a:r>
              <a:rPr lang="en-US" dirty="0" err="1" smtClean="0"/>
              <a:t>Ranu</a:t>
            </a:r>
            <a:r>
              <a:rPr lang="en-US" dirty="0" smtClean="0"/>
              <a:t> et al.), keyword induced </a:t>
            </a:r>
            <a:r>
              <a:rPr lang="en-US" dirty="0"/>
              <a:t>result summarization </a:t>
            </a:r>
            <a:r>
              <a:rPr lang="en-US" dirty="0" smtClean="0"/>
              <a:t>(Wu et al.)</a:t>
            </a:r>
          </a:p>
        </p:txBody>
      </p:sp>
      <p:sp>
        <p:nvSpPr>
          <p:cNvPr id="59" name="Oval 58"/>
          <p:cNvSpPr/>
          <p:nvPr/>
        </p:nvSpPr>
        <p:spPr>
          <a:xfrm>
            <a:off x="2612723" y="2129040"/>
            <a:ext cx="332509" cy="33250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Oval 59"/>
          <p:cNvSpPr/>
          <p:nvPr/>
        </p:nvSpPr>
        <p:spPr>
          <a:xfrm>
            <a:off x="3677030" y="1280358"/>
            <a:ext cx="332509" cy="3325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Oval 60"/>
          <p:cNvSpPr/>
          <p:nvPr/>
        </p:nvSpPr>
        <p:spPr>
          <a:xfrm>
            <a:off x="3677030" y="2128004"/>
            <a:ext cx="332509" cy="332509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Oval 61"/>
          <p:cNvSpPr/>
          <p:nvPr/>
        </p:nvSpPr>
        <p:spPr>
          <a:xfrm>
            <a:off x="4706044" y="2136205"/>
            <a:ext cx="332509" cy="332509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Oval 62"/>
          <p:cNvSpPr/>
          <p:nvPr/>
        </p:nvSpPr>
        <p:spPr>
          <a:xfrm>
            <a:off x="4706044" y="3115759"/>
            <a:ext cx="332509" cy="332509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4" name="Straight Arrow Connector 63"/>
          <p:cNvCxnSpPr>
            <a:stCxn id="65" idx="3"/>
            <a:endCxn id="64" idx="7"/>
          </p:cNvCxnSpPr>
          <p:nvPr/>
        </p:nvCxnSpPr>
        <p:spPr>
          <a:xfrm flipH="1">
            <a:off x="2896537" y="1564172"/>
            <a:ext cx="829188" cy="613563"/>
          </a:xfrm>
          <a:prstGeom prst="straightConnector1">
            <a:avLst/>
          </a:prstGeom>
          <a:ln w="38100">
            <a:solidFill>
              <a:schemeClr val="accen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3843285" y="1612867"/>
            <a:ext cx="0" cy="515137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65" idx="5"/>
            <a:endCxn id="67" idx="1"/>
          </p:cNvCxnSpPr>
          <p:nvPr/>
        </p:nvCxnSpPr>
        <p:spPr>
          <a:xfrm>
            <a:off x="3960844" y="1564172"/>
            <a:ext cx="793895" cy="620728"/>
          </a:xfrm>
          <a:prstGeom prst="straightConnector1">
            <a:avLst/>
          </a:prstGeom>
          <a:ln w="38100">
            <a:solidFill>
              <a:schemeClr val="accen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4872299" y="2460512"/>
            <a:ext cx="0" cy="643607"/>
          </a:xfrm>
          <a:prstGeom prst="straightConnector1">
            <a:avLst/>
          </a:prstGeom>
          <a:ln w="38100">
            <a:solidFill>
              <a:schemeClr val="accen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67"/>
          <p:cNvSpPr/>
          <p:nvPr/>
        </p:nvSpPr>
        <p:spPr>
          <a:xfrm>
            <a:off x="3682948" y="3111673"/>
            <a:ext cx="332509" cy="332509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9" name="Straight Arrow Connector 68"/>
          <p:cNvCxnSpPr>
            <a:stCxn id="74" idx="6"/>
            <a:endCxn id="68" idx="2"/>
          </p:cNvCxnSpPr>
          <p:nvPr/>
        </p:nvCxnSpPr>
        <p:spPr>
          <a:xfrm>
            <a:off x="4015457" y="3277928"/>
            <a:ext cx="690587" cy="4086"/>
          </a:xfrm>
          <a:prstGeom prst="straightConnector1">
            <a:avLst/>
          </a:prstGeom>
          <a:ln w="38100">
            <a:solidFill>
              <a:schemeClr val="accen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stCxn id="66" idx="4"/>
            <a:endCxn id="74" idx="0"/>
          </p:cNvCxnSpPr>
          <p:nvPr/>
        </p:nvCxnSpPr>
        <p:spPr>
          <a:xfrm>
            <a:off x="3843285" y="2460513"/>
            <a:ext cx="5918" cy="651160"/>
          </a:xfrm>
          <a:prstGeom prst="straightConnector1">
            <a:avLst/>
          </a:prstGeom>
          <a:ln w="38100">
            <a:solidFill>
              <a:schemeClr val="accen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/>
          <p:cNvSpPr/>
          <p:nvPr/>
        </p:nvSpPr>
        <p:spPr>
          <a:xfrm>
            <a:off x="2599321" y="3111673"/>
            <a:ext cx="332509" cy="332509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" name="Oval 71"/>
          <p:cNvSpPr/>
          <p:nvPr/>
        </p:nvSpPr>
        <p:spPr>
          <a:xfrm>
            <a:off x="3677029" y="4024110"/>
            <a:ext cx="332509" cy="332509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3" name="Straight Arrow Connector 72"/>
          <p:cNvCxnSpPr>
            <a:stCxn id="74" idx="4"/>
          </p:cNvCxnSpPr>
          <p:nvPr/>
        </p:nvCxnSpPr>
        <p:spPr>
          <a:xfrm flipH="1">
            <a:off x="3843284" y="3444182"/>
            <a:ext cx="5919" cy="579928"/>
          </a:xfrm>
          <a:prstGeom prst="straightConnector1">
            <a:avLst/>
          </a:prstGeom>
          <a:ln w="38100">
            <a:solidFill>
              <a:schemeClr val="accen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endCxn id="74" idx="2"/>
          </p:cNvCxnSpPr>
          <p:nvPr/>
        </p:nvCxnSpPr>
        <p:spPr>
          <a:xfrm>
            <a:off x="2931830" y="3277928"/>
            <a:ext cx="751118" cy="0"/>
          </a:xfrm>
          <a:prstGeom prst="straightConnector1">
            <a:avLst/>
          </a:prstGeom>
          <a:ln w="38100">
            <a:solidFill>
              <a:schemeClr val="accen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stCxn id="74" idx="7"/>
            <a:endCxn id="67" idx="3"/>
          </p:cNvCxnSpPr>
          <p:nvPr/>
        </p:nvCxnSpPr>
        <p:spPr>
          <a:xfrm flipV="1">
            <a:off x="3966762" y="2420019"/>
            <a:ext cx="787977" cy="740349"/>
          </a:xfrm>
          <a:prstGeom prst="straightConnector1">
            <a:avLst/>
          </a:prstGeom>
          <a:ln w="38100">
            <a:solidFill>
              <a:schemeClr val="accen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endCxn id="64" idx="1"/>
          </p:cNvCxnSpPr>
          <p:nvPr/>
        </p:nvCxnSpPr>
        <p:spPr>
          <a:xfrm>
            <a:off x="2277733" y="1721157"/>
            <a:ext cx="383685" cy="456578"/>
          </a:xfrm>
          <a:prstGeom prst="straightConnector1">
            <a:avLst/>
          </a:prstGeom>
          <a:ln w="38100">
            <a:solidFill>
              <a:schemeClr val="accent1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 flipH="1" flipV="1">
            <a:off x="2139576" y="3277927"/>
            <a:ext cx="459745" cy="1"/>
          </a:xfrm>
          <a:prstGeom prst="straightConnector1">
            <a:avLst/>
          </a:prstGeom>
          <a:ln w="38100">
            <a:solidFill>
              <a:schemeClr val="accent1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>
            <a:stCxn id="67" idx="7"/>
          </p:cNvCxnSpPr>
          <p:nvPr/>
        </p:nvCxnSpPr>
        <p:spPr>
          <a:xfrm flipV="1">
            <a:off x="4989858" y="1780972"/>
            <a:ext cx="358846" cy="403928"/>
          </a:xfrm>
          <a:prstGeom prst="straightConnector1">
            <a:avLst/>
          </a:prstGeom>
          <a:ln w="38100">
            <a:solidFill>
              <a:schemeClr val="accent1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flipV="1">
            <a:off x="4009538" y="4190364"/>
            <a:ext cx="565545" cy="1"/>
          </a:xfrm>
          <a:prstGeom prst="straightConnector1">
            <a:avLst/>
          </a:prstGeom>
          <a:ln w="38100">
            <a:solidFill>
              <a:schemeClr val="accent1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Freeform 79"/>
          <p:cNvSpPr/>
          <p:nvPr/>
        </p:nvSpPr>
        <p:spPr>
          <a:xfrm>
            <a:off x="2548750" y="1967494"/>
            <a:ext cx="2709862" cy="1626042"/>
          </a:xfrm>
          <a:custGeom>
            <a:avLst/>
            <a:gdLst>
              <a:gd name="connsiteX0" fmla="*/ 7143 w 2778918"/>
              <a:gd name="connsiteY0" fmla="*/ 1042987 h 1650206"/>
              <a:gd name="connsiteX1" fmla="*/ 7143 w 2778918"/>
              <a:gd name="connsiteY1" fmla="*/ 1650206 h 1650206"/>
              <a:gd name="connsiteX2" fmla="*/ 1621631 w 2778918"/>
              <a:gd name="connsiteY2" fmla="*/ 1650206 h 1650206"/>
              <a:gd name="connsiteX3" fmla="*/ 2778918 w 2778918"/>
              <a:gd name="connsiteY3" fmla="*/ 492919 h 1650206"/>
              <a:gd name="connsiteX4" fmla="*/ 2778918 w 2778918"/>
              <a:gd name="connsiteY4" fmla="*/ 278606 h 1650206"/>
              <a:gd name="connsiteX5" fmla="*/ 2500312 w 2778918"/>
              <a:gd name="connsiteY5" fmla="*/ 0 h 1650206"/>
              <a:gd name="connsiteX6" fmla="*/ 2264568 w 2778918"/>
              <a:gd name="connsiteY6" fmla="*/ 0 h 1650206"/>
              <a:gd name="connsiteX7" fmla="*/ 1271587 w 2778918"/>
              <a:gd name="connsiteY7" fmla="*/ 992981 h 1650206"/>
              <a:gd name="connsiteX8" fmla="*/ 0 w 2778918"/>
              <a:gd name="connsiteY8" fmla="*/ 992981 h 1650206"/>
              <a:gd name="connsiteX9" fmla="*/ 7143 w 2778918"/>
              <a:gd name="connsiteY9" fmla="*/ 1042987 h 1650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78918" h="1650206">
                <a:moveTo>
                  <a:pt x="7143" y="1042987"/>
                </a:moveTo>
                <a:lnTo>
                  <a:pt x="7143" y="1650206"/>
                </a:lnTo>
                <a:lnTo>
                  <a:pt x="1621631" y="1650206"/>
                </a:lnTo>
                <a:lnTo>
                  <a:pt x="2778918" y="492919"/>
                </a:lnTo>
                <a:lnTo>
                  <a:pt x="2778918" y="278606"/>
                </a:lnTo>
                <a:lnTo>
                  <a:pt x="2500312" y="0"/>
                </a:lnTo>
                <a:lnTo>
                  <a:pt x="2264568" y="0"/>
                </a:lnTo>
                <a:lnTo>
                  <a:pt x="1271587" y="992981"/>
                </a:lnTo>
                <a:lnTo>
                  <a:pt x="0" y="992981"/>
                </a:lnTo>
                <a:lnTo>
                  <a:pt x="7143" y="1042987"/>
                </a:lnTo>
                <a:close/>
              </a:path>
            </a:pathLst>
          </a:custGeom>
          <a:noFill/>
          <a:ln w="28575">
            <a:solidFill>
              <a:srgbClr val="FFC000"/>
            </a:solidFill>
            <a:prstDash val="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Freeform 80"/>
          <p:cNvSpPr/>
          <p:nvPr/>
        </p:nvSpPr>
        <p:spPr>
          <a:xfrm>
            <a:off x="3535033" y="1917933"/>
            <a:ext cx="1743075" cy="1643063"/>
          </a:xfrm>
          <a:custGeom>
            <a:avLst/>
            <a:gdLst>
              <a:gd name="connsiteX0" fmla="*/ 0 w 1743075"/>
              <a:gd name="connsiteY0" fmla="*/ 178594 h 1643063"/>
              <a:gd name="connsiteX1" fmla="*/ 0 w 1743075"/>
              <a:gd name="connsiteY1" fmla="*/ 1643063 h 1643063"/>
              <a:gd name="connsiteX2" fmla="*/ 578644 w 1743075"/>
              <a:gd name="connsiteY2" fmla="*/ 1643063 h 1643063"/>
              <a:gd name="connsiteX3" fmla="*/ 1743075 w 1743075"/>
              <a:gd name="connsiteY3" fmla="*/ 478632 h 1643063"/>
              <a:gd name="connsiteX4" fmla="*/ 1743075 w 1743075"/>
              <a:gd name="connsiteY4" fmla="*/ 385763 h 1643063"/>
              <a:gd name="connsiteX5" fmla="*/ 1357312 w 1743075"/>
              <a:gd name="connsiteY5" fmla="*/ 0 h 1643063"/>
              <a:gd name="connsiteX6" fmla="*/ 1228725 w 1743075"/>
              <a:gd name="connsiteY6" fmla="*/ 0 h 1643063"/>
              <a:gd name="connsiteX7" fmla="*/ 585787 w 1743075"/>
              <a:gd name="connsiteY7" fmla="*/ 642938 h 1643063"/>
              <a:gd name="connsiteX8" fmla="*/ 585787 w 1743075"/>
              <a:gd name="connsiteY8" fmla="*/ 150019 h 1643063"/>
              <a:gd name="connsiteX9" fmla="*/ 521494 w 1743075"/>
              <a:gd name="connsiteY9" fmla="*/ 150019 h 1643063"/>
              <a:gd name="connsiteX10" fmla="*/ 0 w 1743075"/>
              <a:gd name="connsiteY10" fmla="*/ 178594 h 1643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43075" h="1643063">
                <a:moveTo>
                  <a:pt x="0" y="178594"/>
                </a:moveTo>
                <a:lnTo>
                  <a:pt x="0" y="1643063"/>
                </a:lnTo>
                <a:lnTo>
                  <a:pt x="578644" y="1643063"/>
                </a:lnTo>
                <a:lnTo>
                  <a:pt x="1743075" y="478632"/>
                </a:lnTo>
                <a:lnTo>
                  <a:pt x="1743075" y="385763"/>
                </a:lnTo>
                <a:lnTo>
                  <a:pt x="1357312" y="0"/>
                </a:lnTo>
                <a:lnTo>
                  <a:pt x="1228725" y="0"/>
                </a:lnTo>
                <a:lnTo>
                  <a:pt x="585787" y="642938"/>
                </a:lnTo>
                <a:lnTo>
                  <a:pt x="585787" y="150019"/>
                </a:lnTo>
                <a:lnTo>
                  <a:pt x="521494" y="150019"/>
                </a:lnTo>
                <a:lnTo>
                  <a:pt x="0" y="178594"/>
                </a:lnTo>
                <a:close/>
              </a:path>
            </a:pathLst>
          </a:custGeom>
          <a:noFill/>
          <a:ln>
            <a:prstDash val="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82" name="Freeform 81"/>
          <p:cNvSpPr/>
          <p:nvPr/>
        </p:nvSpPr>
        <p:spPr>
          <a:xfrm>
            <a:off x="2534908" y="2889483"/>
            <a:ext cx="1628775" cy="1571625"/>
          </a:xfrm>
          <a:custGeom>
            <a:avLst/>
            <a:gdLst>
              <a:gd name="connsiteX0" fmla="*/ 0 w 1628775"/>
              <a:gd name="connsiteY0" fmla="*/ 21432 h 1571625"/>
              <a:gd name="connsiteX1" fmla="*/ 0 w 1628775"/>
              <a:gd name="connsiteY1" fmla="*/ 678657 h 1571625"/>
              <a:gd name="connsiteX2" fmla="*/ 1057275 w 1628775"/>
              <a:gd name="connsiteY2" fmla="*/ 678657 h 1571625"/>
              <a:gd name="connsiteX3" fmla="*/ 1057275 w 1628775"/>
              <a:gd name="connsiteY3" fmla="*/ 1571625 h 1571625"/>
              <a:gd name="connsiteX4" fmla="*/ 1628775 w 1628775"/>
              <a:gd name="connsiteY4" fmla="*/ 1571625 h 1571625"/>
              <a:gd name="connsiteX5" fmla="*/ 1628775 w 1628775"/>
              <a:gd name="connsiteY5" fmla="*/ 0 h 1571625"/>
              <a:gd name="connsiteX6" fmla="*/ 1564481 w 1628775"/>
              <a:gd name="connsiteY6" fmla="*/ 0 h 1571625"/>
              <a:gd name="connsiteX7" fmla="*/ 0 w 1628775"/>
              <a:gd name="connsiteY7" fmla="*/ 21432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28775" h="1571625">
                <a:moveTo>
                  <a:pt x="0" y="21432"/>
                </a:moveTo>
                <a:lnTo>
                  <a:pt x="0" y="678657"/>
                </a:lnTo>
                <a:lnTo>
                  <a:pt x="1057275" y="678657"/>
                </a:lnTo>
                <a:lnTo>
                  <a:pt x="1057275" y="1571625"/>
                </a:lnTo>
                <a:lnTo>
                  <a:pt x="1628775" y="1571625"/>
                </a:lnTo>
                <a:lnTo>
                  <a:pt x="1628775" y="0"/>
                </a:lnTo>
                <a:lnTo>
                  <a:pt x="1564481" y="0"/>
                </a:lnTo>
                <a:lnTo>
                  <a:pt x="0" y="21432"/>
                </a:lnTo>
                <a:close/>
              </a:path>
            </a:pathLst>
          </a:custGeom>
          <a:noFill/>
          <a:ln w="28575">
            <a:solidFill>
              <a:schemeClr val="accent2"/>
            </a:solidFill>
            <a:prstDash val="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cxnSp>
        <p:nvCxnSpPr>
          <p:cNvPr id="83" name="Straight Arrow Connector 82"/>
          <p:cNvCxnSpPr>
            <a:stCxn id="66" idx="2"/>
            <a:endCxn id="64" idx="6"/>
          </p:cNvCxnSpPr>
          <p:nvPr/>
        </p:nvCxnSpPr>
        <p:spPr>
          <a:xfrm flipH="1">
            <a:off x="2945232" y="2294259"/>
            <a:ext cx="731798" cy="1036"/>
          </a:xfrm>
          <a:prstGeom prst="straightConnector1">
            <a:avLst/>
          </a:prstGeom>
          <a:ln w="38100">
            <a:solidFill>
              <a:schemeClr val="accen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Oval 83"/>
          <p:cNvSpPr/>
          <p:nvPr/>
        </p:nvSpPr>
        <p:spPr>
          <a:xfrm>
            <a:off x="943668" y="2020082"/>
            <a:ext cx="332509" cy="332509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Oval 84"/>
          <p:cNvSpPr/>
          <p:nvPr/>
        </p:nvSpPr>
        <p:spPr>
          <a:xfrm>
            <a:off x="192172" y="2020082"/>
            <a:ext cx="332509" cy="332509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6" name="Straight Arrow Connector 85"/>
          <p:cNvCxnSpPr>
            <a:stCxn id="85" idx="6"/>
            <a:endCxn id="84" idx="2"/>
          </p:cNvCxnSpPr>
          <p:nvPr/>
        </p:nvCxnSpPr>
        <p:spPr>
          <a:xfrm>
            <a:off x="524681" y="2186337"/>
            <a:ext cx="418987" cy="0"/>
          </a:xfrm>
          <a:prstGeom prst="straightConnector1">
            <a:avLst/>
          </a:prstGeom>
          <a:ln w="38100">
            <a:solidFill>
              <a:schemeClr val="accen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>
            <a:stCxn id="84" idx="6"/>
            <a:endCxn id="89" idx="2"/>
          </p:cNvCxnSpPr>
          <p:nvPr/>
        </p:nvCxnSpPr>
        <p:spPr>
          <a:xfrm>
            <a:off x="1276177" y="2186337"/>
            <a:ext cx="385021" cy="0"/>
          </a:xfrm>
          <a:prstGeom prst="straightConnector1">
            <a:avLst/>
          </a:prstGeom>
          <a:ln w="38100">
            <a:solidFill>
              <a:schemeClr val="accent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Freeform 87"/>
          <p:cNvSpPr/>
          <p:nvPr/>
        </p:nvSpPr>
        <p:spPr>
          <a:xfrm>
            <a:off x="3539877" y="1905779"/>
            <a:ext cx="1743075" cy="1643063"/>
          </a:xfrm>
          <a:custGeom>
            <a:avLst/>
            <a:gdLst>
              <a:gd name="connsiteX0" fmla="*/ 0 w 1743075"/>
              <a:gd name="connsiteY0" fmla="*/ 178594 h 1643063"/>
              <a:gd name="connsiteX1" fmla="*/ 0 w 1743075"/>
              <a:gd name="connsiteY1" fmla="*/ 1643063 h 1643063"/>
              <a:gd name="connsiteX2" fmla="*/ 578644 w 1743075"/>
              <a:gd name="connsiteY2" fmla="*/ 1643063 h 1643063"/>
              <a:gd name="connsiteX3" fmla="*/ 1743075 w 1743075"/>
              <a:gd name="connsiteY3" fmla="*/ 478632 h 1643063"/>
              <a:gd name="connsiteX4" fmla="*/ 1743075 w 1743075"/>
              <a:gd name="connsiteY4" fmla="*/ 385763 h 1643063"/>
              <a:gd name="connsiteX5" fmla="*/ 1357312 w 1743075"/>
              <a:gd name="connsiteY5" fmla="*/ 0 h 1643063"/>
              <a:gd name="connsiteX6" fmla="*/ 1228725 w 1743075"/>
              <a:gd name="connsiteY6" fmla="*/ 0 h 1643063"/>
              <a:gd name="connsiteX7" fmla="*/ 585787 w 1743075"/>
              <a:gd name="connsiteY7" fmla="*/ 642938 h 1643063"/>
              <a:gd name="connsiteX8" fmla="*/ 585787 w 1743075"/>
              <a:gd name="connsiteY8" fmla="*/ 150019 h 1643063"/>
              <a:gd name="connsiteX9" fmla="*/ 521494 w 1743075"/>
              <a:gd name="connsiteY9" fmla="*/ 150019 h 1643063"/>
              <a:gd name="connsiteX10" fmla="*/ 0 w 1743075"/>
              <a:gd name="connsiteY10" fmla="*/ 178594 h 1643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43075" h="1643063">
                <a:moveTo>
                  <a:pt x="0" y="178594"/>
                </a:moveTo>
                <a:lnTo>
                  <a:pt x="0" y="1643063"/>
                </a:lnTo>
                <a:lnTo>
                  <a:pt x="578644" y="1643063"/>
                </a:lnTo>
                <a:lnTo>
                  <a:pt x="1743075" y="478632"/>
                </a:lnTo>
                <a:lnTo>
                  <a:pt x="1743075" y="385763"/>
                </a:lnTo>
                <a:lnTo>
                  <a:pt x="1357312" y="0"/>
                </a:lnTo>
                <a:lnTo>
                  <a:pt x="1228725" y="0"/>
                </a:lnTo>
                <a:lnTo>
                  <a:pt x="585787" y="642938"/>
                </a:lnTo>
                <a:lnTo>
                  <a:pt x="585787" y="150019"/>
                </a:lnTo>
                <a:lnTo>
                  <a:pt x="521494" y="150019"/>
                </a:lnTo>
                <a:lnTo>
                  <a:pt x="0" y="178594"/>
                </a:lnTo>
                <a:close/>
              </a:path>
            </a:pathLst>
          </a:custGeom>
          <a:noFill/>
          <a:ln w="28575">
            <a:solidFill>
              <a:schemeClr val="bg1"/>
            </a:solidFill>
            <a:prstDash val="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89" name="Oval 88"/>
          <p:cNvSpPr/>
          <p:nvPr/>
        </p:nvSpPr>
        <p:spPr>
          <a:xfrm>
            <a:off x="1661198" y="2020082"/>
            <a:ext cx="332509" cy="332509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6" name="TextBox 95"/>
          <p:cNvSpPr txBox="1"/>
          <p:nvPr/>
        </p:nvSpPr>
        <p:spPr>
          <a:xfrm>
            <a:off x="73997" y="2467674"/>
            <a:ext cx="21434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solidFill>
                  <a:schemeClr val="bg1"/>
                </a:solidFill>
              </a:rPr>
              <a:t>Query (a graph)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334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 animBg="1"/>
      <p:bldP spid="80" grpId="0" animBg="1"/>
      <p:bldP spid="80" grpId="1" animBg="1"/>
      <p:bldP spid="81" grpId="0" animBg="1"/>
      <p:bldP spid="81" grpId="1" animBg="1"/>
      <p:bldP spid="82" grpId="0" animBg="1"/>
      <p:bldP spid="82" grpId="1" animBg="1"/>
      <p:bldP spid="88" grpId="0" animBg="1"/>
      <p:bldP spid="88" grpId="1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Graph</a:t>
            </a:r>
            <a:r>
              <a:rPr lang="it-IT" dirty="0" smtClean="0"/>
              <a:t> Query </a:t>
            </a:r>
            <a:r>
              <a:rPr lang="it-IT" dirty="0" err="1" smtClean="0"/>
              <a:t>Reformulation</a:t>
            </a:r>
            <a:endParaRPr lang="it-IT" dirty="0"/>
          </a:p>
        </p:txBody>
      </p:sp>
      <p:sp>
        <p:nvSpPr>
          <p:cNvPr id="247" name="Text Placeholder 24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Mottin, D., </a:t>
            </a:r>
            <a:r>
              <a:rPr lang="en-US" dirty="0" err="1"/>
              <a:t>Bonchi</a:t>
            </a:r>
            <a:r>
              <a:rPr lang="en-US" dirty="0"/>
              <a:t>, F. and </a:t>
            </a:r>
            <a:r>
              <a:rPr lang="en-US" dirty="0" err="1"/>
              <a:t>Gullo</a:t>
            </a:r>
            <a:r>
              <a:rPr lang="en-US" dirty="0"/>
              <a:t>, F. Graph Query Reformulation with Diversity. KDD, </a:t>
            </a:r>
            <a:r>
              <a:rPr lang="en-US" dirty="0" smtClean="0"/>
              <a:t>2015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4053588" y="1136800"/>
            <a:ext cx="899412" cy="457201"/>
            <a:chOff x="4053588" y="914550"/>
            <a:chExt cx="899412" cy="457201"/>
          </a:xfrm>
        </p:grpSpPr>
        <p:cxnSp>
          <p:nvCxnSpPr>
            <p:cNvPr id="5" name="Straight Arrow Connector 4"/>
            <p:cNvCxnSpPr>
              <a:stCxn id="8" idx="4"/>
              <a:endCxn id="9" idx="0"/>
            </p:cNvCxnSpPr>
            <p:nvPr/>
          </p:nvCxnSpPr>
          <p:spPr>
            <a:xfrm>
              <a:off x="4191000" y="1295551"/>
              <a:ext cx="624588" cy="1"/>
            </a:xfrm>
            <a:prstGeom prst="straightConnector1">
              <a:avLst/>
            </a:prstGeom>
            <a:ln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>
              <a:stCxn id="8" idx="5"/>
              <a:endCxn id="10" idx="0"/>
            </p:cNvCxnSpPr>
            <p:nvPr/>
          </p:nvCxnSpPr>
          <p:spPr>
            <a:xfrm flipV="1">
              <a:off x="4170876" y="990751"/>
              <a:ext cx="263712" cy="250919"/>
            </a:xfrm>
            <a:prstGeom prst="straightConnector1">
              <a:avLst/>
            </a:prstGeom>
            <a:ln>
              <a:solidFill>
                <a:srgbClr val="FF000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>
              <a:stCxn id="10" idx="4"/>
              <a:endCxn id="9" idx="7"/>
            </p:cNvCxnSpPr>
            <p:nvPr/>
          </p:nvCxnSpPr>
          <p:spPr>
            <a:xfrm>
              <a:off x="4572000" y="990752"/>
              <a:ext cx="263712" cy="250919"/>
            </a:xfrm>
            <a:prstGeom prst="straightConnector1">
              <a:avLst/>
            </a:prstGeom>
            <a:ln>
              <a:solidFill>
                <a:srgbClr val="92D05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/>
            <p:cNvSpPr/>
            <p:nvPr/>
          </p:nvSpPr>
          <p:spPr>
            <a:xfrm rot="16200000">
              <a:off x="4046094" y="1226844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 rot="16200000">
              <a:off x="4808094" y="1226845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 rot="16200000">
              <a:off x="4427094" y="922044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3296101" y="3416718"/>
            <a:ext cx="899412" cy="914400"/>
            <a:chOff x="3352799" y="4994185"/>
            <a:chExt cx="899412" cy="914400"/>
          </a:xfrm>
        </p:grpSpPr>
        <p:cxnSp>
          <p:nvCxnSpPr>
            <p:cNvPr id="120" name="Straight Arrow Connector 119"/>
            <p:cNvCxnSpPr>
              <a:stCxn id="124" idx="4"/>
              <a:endCxn id="125" idx="0"/>
            </p:cNvCxnSpPr>
            <p:nvPr/>
          </p:nvCxnSpPr>
          <p:spPr>
            <a:xfrm>
              <a:off x="3490211" y="5375186"/>
              <a:ext cx="624588" cy="1"/>
            </a:xfrm>
            <a:prstGeom prst="straightConnector1">
              <a:avLst/>
            </a:prstGeom>
            <a:ln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Arrow Connector 120"/>
            <p:cNvCxnSpPr>
              <a:stCxn id="124" idx="5"/>
              <a:endCxn id="126" idx="0"/>
            </p:cNvCxnSpPr>
            <p:nvPr/>
          </p:nvCxnSpPr>
          <p:spPr>
            <a:xfrm flipV="1">
              <a:off x="3470087" y="5070384"/>
              <a:ext cx="263712" cy="250919"/>
            </a:xfrm>
            <a:prstGeom prst="straightConnector1">
              <a:avLst/>
            </a:prstGeom>
            <a:ln>
              <a:solidFill>
                <a:srgbClr val="FF000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Arrow Connector 121"/>
            <p:cNvCxnSpPr>
              <a:stCxn id="126" idx="4"/>
              <a:endCxn id="125" idx="7"/>
            </p:cNvCxnSpPr>
            <p:nvPr/>
          </p:nvCxnSpPr>
          <p:spPr>
            <a:xfrm>
              <a:off x="3871211" y="5070385"/>
              <a:ext cx="263712" cy="250919"/>
            </a:xfrm>
            <a:prstGeom prst="straightConnector1">
              <a:avLst/>
            </a:prstGeom>
            <a:ln>
              <a:solidFill>
                <a:srgbClr val="92D05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Arrow Connector 122"/>
            <p:cNvCxnSpPr>
              <a:stCxn id="124" idx="6"/>
              <a:endCxn id="129" idx="2"/>
            </p:cNvCxnSpPr>
            <p:nvPr/>
          </p:nvCxnSpPr>
          <p:spPr>
            <a:xfrm>
              <a:off x="3421505" y="5298985"/>
              <a:ext cx="0" cy="609600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Oval 123"/>
            <p:cNvSpPr/>
            <p:nvPr/>
          </p:nvSpPr>
          <p:spPr>
            <a:xfrm rot="16200000">
              <a:off x="3345305" y="530647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Oval 124"/>
            <p:cNvSpPr/>
            <p:nvPr/>
          </p:nvSpPr>
          <p:spPr>
            <a:xfrm rot="16200000">
              <a:off x="4107305" y="530647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Oval 125"/>
            <p:cNvSpPr/>
            <p:nvPr/>
          </p:nvSpPr>
          <p:spPr>
            <a:xfrm rot="16200000">
              <a:off x="3726305" y="500167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7" name="Straight Arrow Connector 126"/>
            <p:cNvCxnSpPr>
              <a:stCxn id="129" idx="4"/>
              <a:endCxn id="128" idx="0"/>
            </p:cNvCxnSpPr>
            <p:nvPr/>
          </p:nvCxnSpPr>
          <p:spPr>
            <a:xfrm>
              <a:off x="3490211" y="5832385"/>
              <a:ext cx="624588" cy="0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Oval 127"/>
            <p:cNvSpPr/>
            <p:nvPr/>
          </p:nvSpPr>
          <p:spPr>
            <a:xfrm rot="16200000">
              <a:off x="4107305" y="576367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Oval 128"/>
            <p:cNvSpPr/>
            <p:nvPr/>
          </p:nvSpPr>
          <p:spPr>
            <a:xfrm rot="16200000">
              <a:off x="3345305" y="576367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6021980" y="3454624"/>
            <a:ext cx="899412" cy="914403"/>
            <a:chOff x="6078678" y="5066111"/>
            <a:chExt cx="899412" cy="914403"/>
          </a:xfrm>
        </p:grpSpPr>
        <p:cxnSp>
          <p:nvCxnSpPr>
            <p:cNvPr id="131" name="Straight Arrow Connector 130"/>
            <p:cNvCxnSpPr>
              <a:stCxn id="137" idx="4"/>
              <a:endCxn id="138" idx="0"/>
            </p:cNvCxnSpPr>
            <p:nvPr/>
          </p:nvCxnSpPr>
          <p:spPr>
            <a:xfrm>
              <a:off x="6216090" y="5447113"/>
              <a:ext cx="624588" cy="1"/>
            </a:xfrm>
            <a:prstGeom prst="straightConnector1">
              <a:avLst/>
            </a:prstGeom>
            <a:ln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Arrow Connector 131"/>
            <p:cNvCxnSpPr>
              <a:stCxn id="137" idx="5"/>
              <a:endCxn id="139" idx="0"/>
            </p:cNvCxnSpPr>
            <p:nvPr/>
          </p:nvCxnSpPr>
          <p:spPr>
            <a:xfrm flipV="1">
              <a:off x="6195966" y="5142311"/>
              <a:ext cx="263712" cy="250919"/>
            </a:xfrm>
            <a:prstGeom prst="straightConnector1">
              <a:avLst/>
            </a:prstGeom>
            <a:ln>
              <a:solidFill>
                <a:srgbClr val="FF000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Arrow Connector 132"/>
            <p:cNvCxnSpPr>
              <a:stCxn id="139" idx="4"/>
              <a:endCxn id="138" idx="7"/>
            </p:cNvCxnSpPr>
            <p:nvPr/>
          </p:nvCxnSpPr>
          <p:spPr>
            <a:xfrm>
              <a:off x="6597090" y="5142313"/>
              <a:ext cx="263712" cy="250919"/>
            </a:xfrm>
            <a:prstGeom prst="straightConnector1">
              <a:avLst/>
            </a:prstGeom>
            <a:ln>
              <a:solidFill>
                <a:srgbClr val="92D05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Arrow Connector 133"/>
            <p:cNvCxnSpPr>
              <a:stCxn id="140" idx="4"/>
              <a:endCxn id="141" idx="0"/>
            </p:cNvCxnSpPr>
            <p:nvPr/>
          </p:nvCxnSpPr>
          <p:spPr>
            <a:xfrm>
              <a:off x="6216090" y="5904312"/>
              <a:ext cx="624588" cy="0"/>
            </a:xfrm>
            <a:prstGeom prst="straightConnector1">
              <a:avLst/>
            </a:prstGeom>
            <a:ln>
              <a:solidFill>
                <a:srgbClr val="0070C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Arrow Connector 134"/>
            <p:cNvCxnSpPr>
              <a:stCxn id="137" idx="6"/>
              <a:endCxn id="140" idx="2"/>
            </p:cNvCxnSpPr>
            <p:nvPr/>
          </p:nvCxnSpPr>
          <p:spPr>
            <a:xfrm>
              <a:off x="6147384" y="5370913"/>
              <a:ext cx="0" cy="609601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Arrow Connector 135"/>
            <p:cNvCxnSpPr>
              <a:stCxn id="141" idx="2"/>
              <a:endCxn id="138" idx="6"/>
            </p:cNvCxnSpPr>
            <p:nvPr/>
          </p:nvCxnSpPr>
          <p:spPr>
            <a:xfrm flipV="1">
              <a:off x="6909384" y="5370912"/>
              <a:ext cx="0" cy="609600"/>
            </a:xfrm>
            <a:prstGeom prst="straightConnector1">
              <a:avLst/>
            </a:prstGeom>
            <a:ln>
              <a:solidFill>
                <a:srgbClr val="92D05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Oval 136"/>
            <p:cNvSpPr/>
            <p:nvPr/>
          </p:nvSpPr>
          <p:spPr>
            <a:xfrm rot="16200000">
              <a:off x="6071184" y="5378405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Oval 137"/>
            <p:cNvSpPr/>
            <p:nvPr/>
          </p:nvSpPr>
          <p:spPr>
            <a:xfrm rot="16200000">
              <a:off x="6833184" y="5378406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Oval 138"/>
            <p:cNvSpPr/>
            <p:nvPr/>
          </p:nvSpPr>
          <p:spPr>
            <a:xfrm rot="16200000">
              <a:off x="6452184" y="5073605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Oval 139"/>
            <p:cNvSpPr/>
            <p:nvPr/>
          </p:nvSpPr>
          <p:spPr>
            <a:xfrm rot="16200000">
              <a:off x="6071184" y="5835606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Oval 140"/>
            <p:cNvSpPr/>
            <p:nvPr/>
          </p:nvSpPr>
          <p:spPr>
            <a:xfrm rot="16200000">
              <a:off x="6833184" y="5835606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2118862" y="3418051"/>
            <a:ext cx="899412" cy="914401"/>
            <a:chOff x="2028140" y="5029538"/>
            <a:chExt cx="899412" cy="914401"/>
          </a:xfrm>
        </p:grpSpPr>
        <p:cxnSp>
          <p:nvCxnSpPr>
            <p:cNvPr id="91" name="Straight Arrow Connector 90"/>
            <p:cNvCxnSpPr>
              <a:stCxn id="97" idx="4"/>
              <a:endCxn id="98" idx="0"/>
            </p:cNvCxnSpPr>
            <p:nvPr/>
          </p:nvCxnSpPr>
          <p:spPr>
            <a:xfrm>
              <a:off x="2165552" y="5410539"/>
              <a:ext cx="624588" cy="1"/>
            </a:xfrm>
            <a:prstGeom prst="straightConnector1">
              <a:avLst/>
            </a:prstGeom>
            <a:ln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>
              <a:stCxn id="97" idx="5"/>
              <a:endCxn id="99" idx="0"/>
            </p:cNvCxnSpPr>
            <p:nvPr/>
          </p:nvCxnSpPr>
          <p:spPr>
            <a:xfrm flipV="1">
              <a:off x="2145428" y="5105739"/>
              <a:ext cx="263712" cy="250919"/>
            </a:xfrm>
            <a:prstGeom prst="straightConnector1">
              <a:avLst/>
            </a:prstGeom>
            <a:ln>
              <a:solidFill>
                <a:srgbClr val="FF000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/>
            <p:cNvCxnSpPr>
              <a:stCxn id="99" idx="4"/>
              <a:endCxn id="98" idx="7"/>
            </p:cNvCxnSpPr>
            <p:nvPr/>
          </p:nvCxnSpPr>
          <p:spPr>
            <a:xfrm>
              <a:off x="2546552" y="5105740"/>
              <a:ext cx="263712" cy="250919"/>
            </a:xfrm>
            <a:prstGeom prst="straightConnector1">
              <a:avLst/>
            </a:prstGeom>
            <a:ln>
              <a:solidFill>
                <a:srgbClr val="92D05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/>
            <p:cNvCxnSpPr>
              <a:stCxn id="99" idx="6"/>
              <a:endCxn id="100" idx="2"/>
            </p:cNvCxnSpPr>
            <p:nvPr/>
          </p:nvCxnSpPr>
          <p:spPr>
            <a:xfrm>
              <a:off x="2477846" y="5029538"/>
              <a:ext cx="0" cy="685800"/>
            </a:xfrm>
            <a:prstGeom prst="straightConnector1">
              <a:avLst/>
            </a:prstGeom>
            <a:ln>
              <a:solidFill>
                <a:srgbClr val="0070C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>
              <a:stCxn id="97" idx="6"/>
              <a:endCxn id="102" idx="2"/>
            </p:cNvCxnSpPr>
            <p:nvPr/>
          </p:nvCxnSpPr>
          <p:spPr>
            <a:xfrm>
              <a:off x="2096846" y="5334338"/>
              <a:ext cx="0" cy="609600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/>
            <p:cNvCxnSpPr>
              <a:stCxn id="101" idx="2"/>
              <a:endCxn id="98" idx="6"/>
            </p:cNvCxnSpPr>
            <p:nvPr/>
          </p:nvCxnSpPr>
          <p:spPr>
            <a:xfrm flipV="1">
              <a:off x="2858846" y="5334340"/>
              <a:ext cx="0" cy="609599"/>
            </a:xfrm>
            <a:prstGeom prst="straightConnector1">
              <a:avLst/>
            </a:prstGeom>
            <a:ln>
              <a:solidFill>
                <a:srgbClr val="92D05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Oval 96"/>
            <p:cNvSpPr/>
            <p:nvPr/>
          </p:nvSpPr>
          <p:spPr>
            <a:xfrm rot="16200000">
              <a:off x="2020646" y="5341832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Oval 97"/>
            <p:cNvSpPr/>
            <p:nvPr/>
          </p:nvSpPr>
          <p:spPr>
            <a:xfrm rot="16200000">
              <a:off x="2782646" y="5341833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Oval 98"/>
            <p:cNvSpPr/>
            <p:nvPr/>
          </p:nvSpPr>
          <p:spPr>
            <a:xfrm rot="16200000">
              <a:off x="2401646" y="5037032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Oval 99"/>
            <p:cNvSpPr/>
            <p:nvPr/>
          </p:nvSpPr>
          <p:spPr>
            <a:xfrm rot="16200000">
              <a:off x="2401646" y="5570432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Oval 100"/>
            <p:cNvSpPr/>
            <p:nvPr/>
          </p:nvSpPr>
          <p:spPr>
            <a:xfrm rot="16200000">
              <a:off x="2782646" y="5799032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Oval 101"/>
            <p:cNvSpPr/>
            <p:nvPr/>
          </p:nvSpPr>
          <p:spPr>
            <a:xfrm rot="16200000">
              <a:off x="2020646" y="5799032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9" name="Group 158"/>
          <p:cNvGrpSpPr/>
          <p:nvPr/>
        </p:nvGrpSpPr>
        <p:grpSpPr>
          <a:xfrm>
            <a:off x="4620762" y="3353431"/>
            <a:ext cx="899412" cy="1295399"/>
            <a:chOff x="4677460" y="4964918"/>
            <a:chExt cx="899412" cy="1295399"/>
          </a:xfrm>
        </p:grpSpPr>
        <p:cxnSp>
          <p:nvCxnSpPr>
            <p:cNvPr id="103" name="Straight Arrow Connector 102"/>
            <p:cNvCxnSpPr>
              <a:stCxn id="109" idx="4"/>
              <a:endCxn id="110" idx="0"/>
            </p:cNvCxnSpPr>
            <p:nvPr/>
          </p:nvCxnSpPr>
          <p:spPr>
            <a:xfrm>
              <a:off x="4814872" y="5345919"/>
              <a:ext cx="624588" cy="1"/>
            </a:xfrm>
            <a:prstGeom prst="straightConnector1">
              <a:avLst/>
            </a:prstGeom>
            <a:ln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/>
            <p:cNvCxnSpPr>
              <a:stCxn id="109" idx="5"/>
            </p:cNvCxnSpPr>
            <p:nvPr/>
          </p:nvCxnSpPr>
          <p:spPr>
            <a:xfrm flipV="1">
              <a:off x="4794748" y="5041119"/>
              <a:ext cx="263712" cy="250919"/>
            </a:xfrm>
            <a:prstGeom prst="straightConnector1">
              <a:avLst/>
            </a:prstGeom>
            <a:ln>
              <a:solidFill>
                <a:srgbClr val="FF000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Arrow Connector 104"/>
            <p:cNvCxnSpPr>
              <a:stCxn id="111" idx="4"/>
              <a:endCxn id="110" idx="7"/>
            </p:cNvCxnSpPr>
            <p:nvPr/>
          </p:nvCxnSpPr>
          <p:spPr>
            <a:xfrm>
              <a:off x="5195872" y="5041119"/>
              <a:ext cx="263712" cy="250919"/>
            </a:xfrm>
            <a:prstGeom prst="straightConnector1">
              <a:avLst/>
            </a:prstGeom>
            <a:ln>
              <a:solidFill>
                <a:srgbClr val="92D05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Arrow Connector 105"/>
            <p:cNvCxnSpPr>
              <a:stCxn id="113" idx="4"/>
              <a:endCxn id="118" idx="0"/>
            </p:cNvCxnSpPr>
            <p:nvPr/>
          </p:nvCxnSpPr>
          <p:spPr>
            <a:xfrm>
              <a:off x="4814872" y="5803120"/>
              <a:ext cx="624588" cy="0"/>
            </a:xfrm>
            <a:prstGeom prst="straightConnector1">
              <a:avLst/>
            </a:prstGeom>
            <a:ln>
              <a:solidFill>
                <a:srgbClr val="0070C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/>
            <p:cNvCxnSpPr>
              <a:stCxn id="109" idx="6"/>
              <a:endCxn id="113" idx="2"/>
            </p:cNvCxnSpPr>
            <p:nvPr/>
          </p:nvCxnSpPr>
          <p:spPr>
            <a:xfrm>
              <a:off x="4746166" y="5269719"/>
              <a:ext cx="0" cy="609601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/>
            <p:cNvCxnSpPr>
              <a:stCxn id="118" idx="2"/>
              <a:endCxn id="110" idx="6"/>
            </p:cNvCxnSpPr>
            <p:nvPr/>
          </p:nvCxnSpPr>
          <p:spPr>
            <a:xfrm flipV="1">
              <a:off x="5508166" y="5269718"/>
              <a:ext cx="0" cy="609600"/>
            </a:xfrm>
            <a:prstGeom prst="straightConnector1">
              <a:avLst/>
            </a:prstGeom>
            <a:ln>
              <a:solidFill>
                <a:srgbClr val="92D05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Oval 108"/>
            <p:cNvSpPr/>
            <p:nvPr/>
          </p:nvSpPr>
          <p:spPr>
            <a:xfrm rot="16200000">
              <a:off x="4669966" y="5277212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Oval 109"/>
            <p:cNvSpPr/>
            <p:nvPr/>
          </p:nvSpPr>
          <p:spPr>
            <a:xfrm rot="16200000">
              <a:off x="5431966" y="5277214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Oval 110"/>
            <p:cNvSpPr/>
            <p:nvPr/>
          </p:nvSpPr>
          <p:spPr>
            <a:xfrm rot="16200000">
              <a:off x="5050966" y="4972412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2" name="Straight Arrow Connector 111"/>
            <p:cNvCxnSpPr>
              <a:stCxn id="113" idx="3"/>
              <a:endCxn id="115" idx="7"/>
            </p:cNvCxnSpPr>
            <p:nvPr/>
          </p:nvCxnSpPr>
          <p:spPr>
            <a:xfrm>
              <a:off x="4794748" y="5857001"/>
              <a:ext cx="283836" cy="273235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Oval 112"/>
            <p:cNvSpPr/>
            <p:nvPr/>
          </p:nvSpPr>
          <p:spPr>
            <a:xfrm rot="16200000">
              <a:off x="4669966" y="5734414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4" name="Straight Arrow Connector 113"/>
            <p:cNvCxnSpPr>
              <a:stCxn id="115" idx="5"/>
              <a:endCxn id="118" idx="1"/>
            </p:cNvCxnSpPr>
            <p:nvPr/>
          </p:nvCxnSpPr>
          <p:spPr>
            <a:xfrm flipV="1">
              <a:off x="5175748" y="5857001"/>
              <a:ext cx="283836" cy="273235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Oval 114"/>
            <p:cNvSpPr/>
            <p:nvPr/>
          </p:nvSpPr>
          <p:spPr>
            <a:xfrm rot="16200000">
              <a:off x="5050966" y="6115411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Oval 117"/>
            <p:cNvSpPr/>
            <p:nvPr/>
          </p:nvSpPr>
          <p:spPr>
            <a:xfrm rot="16200000">
              <a:off x="5431966" y="5734414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6" name="Group 275"/>
          <p:cNvGrpSpPr/>
          <p:nvPr/>
        </p:nvGrpSpPr>
        <p:grpSpPr>
          <a:xfrm>
            <a:off x="190500" y="1687223"/>
            <a:ext cx="7734300" cy="1524000"/>
            <a:chOff x="190500" y="1949227"/>
            <a:chExt cx="7734300" cy="1524000"/>
          </a:xfrm>
        </p:grpSpPr>
        <p:cxnSp>
          <p:nvCxnSpPr>
            <p:cNvPr id="11" name="Straight Arrow Connector 10"/>
            <p:cNvCxnSpPr>
              <a:stCxn id="20" idx="4"/>
              <a:endCxn id="21" idx="0"/>
            </p:cNvCxnSpPr>
            <p:nvPr/>
          </p:nvCxnSpPr>
          <p:spPr>
            <a:xfrm>
              <a:off x="1615188" y="2399113"/>
              <a:ext cx="624588" cy="1"/>
            </a:xfrm>
            <a:prstGeom prst="straightConnector1">
              <a:avLst/>
            </a:prstGeom>
            <a:ln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>
              <a:stCxn id="20" idx="5"/>
              <a:endCxn id="22" idx="0"/>
            </p:cNvCxnSpPr>
            <p:nvPr/>
          </p:nvCxnSpPr>
          <p:spPr>
            <a:xfrm flipV="1">
              <a:off x="1595064" y="2094313"/>
              <a:ext cx="263712" cy="250919"/>
            </a:xfrm>
            <a:prstGeom prst="straightConnector1">
              <a:avLst/>
            </a:prstGeom>
            <a:ln>
              <a:solidFill>
                <a:srgbClr val="FF000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22" idx="4"/>
              <a:endCxn id="21" idx="7"/>
            </p:cNvCxnSpPr>
            <p:nvPr/>
          </p:nvCxnSpPr>
          <p:spPr>
            <a:xfrm>
              <a:off x="1996188" y="2094314"/>
              <a:ext cx="263712" cy="250919"/>
            </a:xfrm>
            <a:prstGeom prst="straightConnector1">
              <a:avLst/>
            </a:prstGeom>
            <a:ln>
              <a:solidFill>
                <a:srgbClr val="92D05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25" idx="4"/>
              <a:endCxn id="24" idx="0"/>
            </p:cNvCxnSpPr>
            <p:nvPr/>
          </p:nvCxnSpPr>
          <p:spPr>
            <a:xfrm>
              <a:off x="1615188" y="3008715"/>
              <a:ext cx="624588" cy="0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22" idx="2"/>
              <a:endCxn id="23" idx="2"/>
            </p:cNvCxnSpPr>
            <p:nvPr/>
          </p:nvCxnSpPr>
          <p:spPr>
            <a:xfrm>
              <a:off x="1927482" y="2170512"/>
              <a:ext cx="0" cy="609603"/>
            </a:xfrm>
            <a:prstGeom prst="straightConnector1">
              <a:avLst/>
            </a:prstGeom>
            <a:ln>
              <a:solidFill>
                <a:srgbClr val="0070C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20" idx="6"/>
              <a:endCxn id="25" idx="2"/>
            </p:cNvCxnSpPr>
            <p:nvPr/>
          </p:nvCxnSpPr>
          <p:spPr>
            <a:xfrm>
              <a:off x="1546482" y="2322912"/>
              <a:ext cx="0" cy="762003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24" idx="2"/>
              <a:endCxn id="21" idx="6"/>
            </p:cNvCxnSpPr>
            <p:nvPr/>
          </p:nvCxnSpPr>
          <p:spPr>
            <a:xfrm flipV="1">
              <a:off x="2308482" y="2322914"/>
              <a:ext cx="0" cy="762001"/>
            </a:xfrm>
            <a:prstGeom prst="straightConnector1">
              <a:avLst/>
            </a:prstGeom>
            <a:ln>
              <a:solidFill>
                <a:srgbClr val="92D05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25" idx="6"/>
            </p:cNvCxnSpPr>
            <p:nvPr/>
          </p:nvCxnSpPr>
          <p:spPr>
            <a:xfrm flipV="1">
              <a:off x="1546482" y="2757797"/>
              <a:ext cx="332418" cy="174719"/>
            </a:xfrm>
            <a:prstGeom prst="straightConnector1">
              <a:avLst/>
            </a:prstGeom>
            <a:ln>
              <a:solidFill>
                <a:srgbClr val="FFC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23" idx="3"/>
              <a:endCxn id="24" idx="7"/>
            </p:cNvCxnSpPr>
            <p:nvPr/>
          </p:nvCxnSpPr>
          <p:spPr>
            <a:xfrm>
              <a:off x="1976064" y="2757797"/>
              <a:ext cx="283836" cy="197036"/>
            </a:xfrm>
            <a:prstGeom prst="straightConnector1">
              <a:avLst/>
            </a:prstGeom>
            <a:ln>
              <a:solidFill>
                <a:srgbClr val="8E369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/>
            <p:cNvSpPr/>
            <p:nvPr/>
          </p:nvSpPr>
          <p:spPr>
            <a:xfrm rot="16200000">
              <a:off x="1470282" y="2330406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 rot="16200000">
              <a:off x="2232282" y="2330407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 rot="16200000">
              <a:off x="1851282" y="2025606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 rot="16200000">
              <a:off x="1851282" y="26352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 rot="16200000">
              <a:off x="2232282" y="29400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 rot="16200000">
              <a:off x="1470282" y="29400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Arrow Connector 25"/>
            <p:cNvCxnSpPr>
              <a:stCxn id="35" idx="4"/>
              <a:endCxn id="36" idx="0"/>
            </p:cNvCxnSpPr>
            <p:nvPr/>
          </p:nvCxnSpPr>
          <p:spPr>
            <a:xfrm>
              <a:off x="2910588" y="2399116"/>
              <a:ext cx="624588" cy="1"/>
            </a:xfrm>
            <a:prstGeom prst="straightConnector1">
              <a:avLst/>
            </a:prstGeom>
            <a:ln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35" idx="5"/>
              <a:endCxn id="37" idx="0"/>
            </p:cNvCxnSpPr>
            <p:nvPr/>
          </p:nvCxnSpPr>
          <p:spPr>
            <a:xfrm flipV="1">
              <a:off x="2890464" y="2094315"/>
              <a:ext cx="263712" cy="250919"/>
            </a:xfrm>
            <a:prstGeom prst="straightConnector1">
              <a:avLst/>
            </a:prstGeom>
            <a:ln>
              <a:solidFill>
                <a:srgbClr val="FF000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>
              <a:stCxn id="37" idx="4"/>
              <a:endCxn id="36" idx="7"/>
            </p:cNvCxnSpPr>
            <p:nvPr/>
          </p:nvCxnSpPr>
          <p:spPr>
            <a:xfrm>
              <a:off x="3291588" y="2094317"/>
              <a:ext cx="263712" cy="250919"/>
            </a:xfrm>
            <a:prstGeom prst="straightConnector1">
              <a:avLst/>
            </a:prstGeom>
            <a:ln>
              <a:solidFill>
                <a:srgbClr val="92D05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42" idx="4"/>
              <a:endCxn id="39" idx="0"/>
            </p:cNvCxnSpPr>
            <p:nvPr/>
          </p:nvCxnSpPr>
          <p:spPr>
            <a:xfrm>
              <a:off x="2910588" y="2856315"/>
              <a:ext cx="624588" cy="0"/>
            </a:xfrm>
            <a:prstGeom prst="straightConnector1">
              <a:avLst/>
            </a:prstGeom>
            <a:ln>
              <a:solidFill>
                <a:srgbClr val="0070C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>
              <a:stCxn id="37" idx="6"/>
              <a:endCxn id="38" idx="2"/>
            </p:cNvCxnSpPr>
            <p:nvPr/>
          </p:nvCxnSpPr>
          <p:spPr>
            <a:xfrm>
              <a:off x="3222882" y="2018115"/>
              <a:ext cx="0" cy="685800"/>
            </a:xfrm>
            <a:prstGeom prst="straightConnector1">
              <a:avLst/>
            </a:prstGeom>
            <a:ln>
              <a:solidFill>
                <a:srgbClr val="0070C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>
              <a:stCxn id="35" idx="6"/>
              <a:endCxn id="42" idx="2"/>
            </p:cNvCxnSpPr>
            <p:nvPr/>
          </p:nvCxnSpPr>
          <p:spPr>
            <a:xfrm>
              <a:off x="2841882" y="2322915"/>
              <a:ext cx="0" cy="609600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stCxn id="39" idx="2"/>
              <a:endCxn id="36" idx="6"/>
            </p:cNvCxnSpPr>
            <p:nvPr/>
          </p:nvCxnSpPr>
          <p:spPr>
            <a:xfrm flipV="1">
              <a:off x="3603882" y="2322918"/>
              <a:ext cx="0" cy="609599"/>
            </a:xfrm>
            <a:prstGeom prst="straightConnector1">
              <a:avLst/>
            </a:prstGeom>
            <a:ln>
              <a:solidFill>
                <a:srgbClr val="92D05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stCxn id="42" idx="6"/>
              <a:endCxn id="38" idx="1"/>
            </p:cNvCxnSpPr>
            <p:nvPr/>
          </p:nvCxnSpPr>
          <p:spPr>
            <a:xfrm flipV="1">
              <a:off x="2841882" y="2681598"/>
              <a:ext cx="332418" cy="98519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>
              <a:stCxn id="38" idx="3"/>
              <a:endCxn id="39" idx="7"/>
            </p:cNvCxnSpPr>
            <p:nvPr/>
          </p:nvCxnSpPr>
          <p:spPr>
            <a:xfrm>
              <a:off x="3271464" y="2681598"/>
              <a:ext cx="283836" cy="120836"/>
            </a:xfrm>
            <a:prstGeom prst="straightConnector1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Oval 34"/>
            <p:cNvSpPr/>
            <p:nvPr/>
          </p:nvSpPr>
          <p:spPr>
            <a:xfrm rot="16200000">
              <a:off x="2765682" y="23304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 rot="16200000">
              <a:off x="3527682" y="2330410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 rot="16200000">
              <a:off x="3146682" y="20256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 rot="16200000">
              <a:off x="3146682" y="25590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 rot="16200000">
              <a:off x="3527682" y="27876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Straight Arrow Connector 39"/>
            <p:cNvCxnSpPr>
              <a:stCxn id="42" idx="7"/>
              <a:endCxn id="41" idx="3"/>
            </p:cNvCxnSpPr>
            <p:nvPr/>
          </p:nvCxnSpPr>
          <p:spPr>
            <a:xfrm>
              <a:off x="2793300" y="2802433"/>
              <a:ext cx="463176" cy="488763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Oval 40"/>
            <p:cNvSpPr/>
            <p:nvPr/>
          </p:nvSpPr>
          <p:spPr>
            <a:xfrm rot="16200000">
              <a:off x="3131694" y="31686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 rot="16200000">
              <a:off x="2765682" y="27876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Arrow Connector 42"/>
            <p:cNvCxnSpPr>
              <a:stCxn id="51" idx="4"/>
              <a:endCxn id="52" idx="0"/>
            </p:cNvCxnSpPr>
            <p:nvPr/>
          </p:nvCxnSpPr>
          <p:spPr>
            <a:xfrm>
              <a:off x="4191000" y="2399116"/>
              <a:ext cx="624588" cy="1"/>
            </a:xfrm>
            <a:prstGeom prst="straightConnector1">
              <a:avLst/>
            </a:prstGeom>
            <a:ln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>
              <a:stCxn id="51" idx="5"/>
              <a:endCxn id="53" idx="0"/>
            </p:cNvCxnSpPr>
            <p:nvPr/>
          </p:nvCxnSpPr>
          <p:spPr>
            <a:xfrm flipV="1">
              <a:off x="4170876" y="2094315"/>
              <a:ext cx="263712" cy="250919"/>
            </a:xfrm>
            <a:prstGeom prst="straightConnector1">
              <a:avLst/>
            </a:prstGeom>
            <a:ln>
              <a:solidFill>
                <a:srgbClr val="FF000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>
              <a:stCxn id="53" idx="4"/>
              <a:endCxn id="52" idx="7"/>
            </p:cNvCxnSpPr>
            <p:nvPr/>
          </p:nvCxnSpPr>
          <p:spPr>
            <a:xfrm>
              <a:off x="4572000" y="2094317"/>
              <a:ext cx="263712" cy="250919"/>
            </a:xfrm>
            <a:prstGeom prst="straightConnector1">
              <a:avLst/>
            </a:prstGeom>
            <a:ln>
              <a:solidFill>
                <a:srgbClr val="92D05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>
              <a:stCxn id="55" idx="4"/>
              <a:endCxn id="117" idx="0"/>
            </p:cNvCxnSpPr>
            <p:nvPr/>
          </p:nvCxnSpPr>
          <p:spPr>
            <a:xfrm>
              <a:off x="4191000" y="2856316"/>
              <a:ext cx="624588" cy="0"/>
            </a:xfrm>
            <a:prstGeom prst="straightConnector1">
              <a:avLst/>
            </a:prstGeom>
            <a:ln>
              <a:solidFill>
                <a:srgbClr val="0070C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>
              <a:stCxn id="51" idx="6"/>
              <a:endCxn id="55" idx="2"/>
            </p:cNvCxnSpPr>
            <p:nvPr/>
          </p:nvCxnSpPr>
          <p:spPr>
            <a:xfrm>
              <a:off x="4122294" y="2322917"/>
              <a:ext cx="0" cy="609601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>
              <a:stCxn id="117" idx="2"/>
              <a:endCxn id="52" idx="6"/>
            </p:cNvCxnSpPr>
            <p:nvPr/>
          </p:nvCxnSpPr>
          <p:spPr>
            <a:xfrm flipV="1">
              <a:off x="4884294" y="2322916"/>
              <a:ext cx="0" cy="609600"/>
            </a:xfrm>
            <a:prstGeom prst="straightConnector1">
              <a:avLst/>
            </a:prstGeom>
            <a:ln>
              <a:solidFill>
                <a:srgbClr val="92D05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>
              <a:stCxn id="55" idx="6"/>
              <a:endCxn id="52" idx="1"/>
            </p:cNvCxnSpPr>
            <p:nvPr/>
          </p:nvCxnSpPr>
          <p:spPr>
            <a:xfrm flipV="1">
              <a:off x="4122294" y="2452998"/>
              <a:ext cx="713418" cy="327119"/>
            </a:xfrm>
            <a:prstGeom prst="straightConnector1">
              <a:avLst/>
            </a:prstGeom>
            <a:ln>
              <a:solidFill>
                <a:srgbClr val="FFC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>
              <a:stCxn id="51" idx="3"/>
              <a:endCxn id="117" idx="7"/>
            </p:cNvCxnSpPr>
            <p:nvPr/>
          </p:nvCxnSpPr>
          <p:spPr>
            <a:xfrm>
              <a:off x="4170876" y="2452998"/>
              <a:ext cx="664836" cy="349437"/>
            </a:xfrm>
            <a:prstGeom prst="straightConnector1">
              <a:avLst/>
            </a:prstGeom>
            <a:ln>
              <a:solidFill>
                <a:srgbClr val="8E369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Oval 50"/>
            <p:cNvSpPr/>
            <p:nvPr/>
          </p:nvSpPr>
          <p:spPr>
            <a:xfrm rot="16200000">
              <a:off x="4046094" y="23304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/>
            <p:cNvSpPr/>
            <p:nvPr/>
          </p:nvSpPr>
          <p:spPr>
            <a:xfrm rot="16200000">
              <a:off x="4808094" y="2330410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/>
            <p:cNvSpPr/>
            <p:nvPr/>
          </p:nvSpPr>
          <p:spPr>
            <a:xfrm rot="16200000">
              <a:off x="4427094" y="20256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4" name="Straight Arrow Connector 53"/>
            <p:cNvCxnSpPr>
              <a:stCxn id="55" idx="3"/>
              <a:endCxn id="57" idx="7"/>
            </p:cNvCxnSpPr>
            <p:nvPr/>
          </p:nvCxnSpPr>
          <p:spPr>
            <a:xfrm>
              <a:off x="4170876" y="2910197"/>
              <a:ext cx="283836" cy="273235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Oval 54"/>
            <p:cNvSpPr/>
            <p:nvPr/>
          </p:nvSpPr>
          <p:spPr>
            <a:xfrm rot="16200000">
              <a:off x="4046094" y="2787610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Straight Arrow Connector 55"/>
            <p:cNvCxnSpPr>
              <a:stCxn id="57" idx="5"/>
              <a:endCxn id="117" idx="1"/>
            </p:cNvCxnSpPr>
            <p:nvPr/>
          </p:nvCxnSpPr>
          <p:spPr>
            <a:xfrm flipV="1">
              <a:off x="4551876" y="2910197"/>
              <a:ext cx="283836" cy="273235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Oval 56"/>
            <p:cNvSpPr/>
            <p:nvPr/>
          </p:nvSpPr>
          <p:spPr>
            <a:xfrm rot="16200000">
              <a:off x="4427094" y="31686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8" name="Straight Arrow Connector 57"/>
            <p:cNvCxnSpPr>
              <a:stCxn id="66" idx="4"/>
              <a:endCxn id="67" idx="0"/>
            </p:cNvCxnSpPr>
            <p:nvPr/>
          </p:nvCxnSpPr>
          <p:spPr>
            <a:xfrm>
              <a:off x="5410200" y="2399116"/>
              <a:ext cx="624588" cy="1"/>
            </a:xfrm>
            <a:prstGeom prst="straightConnector1">
              <a:avLst/>
            </a:prstGeom>
            <a:ln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>
              <a:stCxn id="66" idx="5"/>
              <a:endCxn id="68" idx="0"/>
            </p:cNvCxnSpPr>
            <p:nvPr/>
          </p:nvCxnSpPr>
          <p:spPr>
            <a:xfrm flipV="1">
              <a:off x="5390076" y="2094314"/>
              <a:ext cx="263712" cy="250919"/>
            </a:xfrm>
            <a:prstGeom prst="straightConnector1">
              <a:avLst/>
            </a:prstGeom>
            <a:ln>
              <a:solidFill>
                <a:srgbClr val="FF000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>
              <a:stCxn id="68" idx="4"/>
              <a:endCxn id="67" idx="7"/>
            </p:cNvCxnSpPr>
            <p:nvPr/>
          </p:nvCxnSpPr>
          <p:spPr>
            <a:xfrm>
              <a:off x="5791200" y="2094315"/>
              <a:ext cx="263712" cy="250919"/>
            </a:xfrm>
            <a:prstGeom prst="straightConnector1">
              <a:avLst/>
            </a:prstGeom>
            <a:ln>
              <a:solidFill>
                <a:srgbClr val="92D05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>
              <a:stCxn id="70" idx="4"/>
              <a:endCxn id="116" idx="0"/>
            </p:cNvCxnSpPr>
            <p:nvPr/>
          </p:nvCxnSpPr>
          <p:spPr>
            <a:xfrm>
              <a:off x="5410200" y="2856315"/>
              <a:ext cx="624588" cy="0"/>
            </a:xfrm>
            <a:prstGeom prst="straightConnector1">
              <a:avLst/>
            </a:prstGeom>
            <a:ln>
              <a:solidFill>
                <a:srgbClr val="0070C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/>
            <p:cNvCxnSpPr>
              <a:stCxn id="66" idx="6"/>
              <a:endCxn id="70" idx="2"/>
            </p:cNvCxnSpPr>
            <p:nvPr/>
          </p:nvCxnSpPr>
          <p:spPr>
            <a:xfrm>
              <a:off x="5341494" y="2322916"/>
              <a:ext cx="0" cy="609601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>
              <a:stCxn id="116" idx="2"/>
              <a:endCxn id="67" idx="6"/>
            </p:cNvCxnSpPr>
            <p:nvPr/>
          </p:nvCxnSpPr>
          <p:spPr>
            <a:xfrm flipV="1">
              <a:off x="6103494" y="2322915"/>
              <a:ext cx="0" cy="609600"/>
            </a:xfrm>
            <a:prstGeom prst="straightConnector1">
              <a:avLst/>
            </a:prstGeom>
            <a:ln>
              <a:solidFill>
                <a:srgbClr val="92D05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>
              <a:stCxn id="70" idx="6"/>
              <a:endCxn id="67" idx="1"/>
            </p:cNvCxnSpPr>
            <p:nvPr/>
          </p:nvCxnSpPr>
          <p:spPr>
            <a:xfrm flipV="1">
              <a:off x="5341494" y="2452998"/>
              <a:ext cx="713418" cy="327119"/>
            </a:xfrm>
            <a:prstGeom prst="straightConnector1">
              <a:avLst/>
            </a:prstGeom>
            <a:ln>
              <a:solidFill>
                <a:srgbClr val="997C67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>
              <a:stCxn id="66" idx="3"/>
              <a:endCxn id="116" idx="7"/>
            </p:cNvCxnSpPr>
            <p:nvPr/>
          </p:nvCxnSpPr>
          <p:spPr>
            <a:xfrm>
              <a:off x="5390076" y="2452996"/>
              <a:ext cx="664836" cy="349437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Oval 65"/>
            <p:cNvSpPr/>
            <p:nvPr/>
          </p:nvSpPr>
          <p:spPr>
            <a:xfrm rot="16200000">
              <a:off x="5265294" y="23304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/>
            <p:cNvSpPr/>
            <p:nvPr/>
          </p:nvSpPr>
          <p:spPr>
            <a:xfrm rot="16200000">
              <a:off x="6027294" y="23304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/>
            <p:cNvSpPr/>
            <p:nvPr/>
          </p:nvSpPr>
          <p:spPr>
            <a:xfrm rot="16200000">
              <a:off x="5646294" y="20256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9" name="Straight Arrow Connector 68"/>
            <p:cNvCxnSpPr>
              <a:stCxn id="70" idx="3"/>
              <a:endCxn id="72" idx="7"/>
            </p:cNvCxnSpPr>
            <p:nvPr/>
          </p:nvCxnSpPr>
          <p:spPr>
            <a:xfrm>
              <a:off x="5390076" y="2910197"/>
              <a:ext cx="283836" cy="273235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69"/>
            <p:cNvSpPr/>
            <p:nvPr/>
          </p:nvSpPr>
          <p:spPr>
            <a:xfrm rot="16200000">
              <a:off x="5265294" y="27876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1" name="Straight Arrow Connector 70"/>
            <p:cNvCxnSpPr>
              <a:stCxn id="72" idx="5"/>
              <a:endCxn id="116" idx="1"/>
            </p:cNvCxnSpPr>
            <p:nvPr/>
          </p:nvCxnSpPr>
          <p:spPr>
            <a:xfrm flipV="1">
              <a:off x="5771076" y="2910197"/>
              <a:ext cx="283836" cy="273235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Oval 71"/>
            <p:cNvSpPr/>
            <p:nvPr/>
          </p:nvSpPr>
          <p:spPr>
            <a:xfrm rot="16200000">
              <a:off x="5646294" y="31686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3" name="Straight Arrow Connector 72"/>
            <p:cNvCxnSpPr>
              <a:stCxn id="79" idx="4"/>
              <a:endCxn id="80" idx="0"/>
            </p:cNvCxnSpPr>
            <p:nvPr/>
          </p:nvCxnSpPr>
          <p:spPr>
            <a:xfrm>
              <a:off x="6705600" y="2399114"/>
              <a:ext cx="624588" cy="1"/>
            </a:xfrm>
            <a:prstGeom prst="straightConnector1">
              <a:avLst/>
            </a:prstGeom>
            <a:ln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>
              <a:stCxn id="79" idx="5"/>
              <a:endCxn id="81" idx="0"/>
            </p:cNvCxnSpPr>
            <p:nvPr/>
          </p:nvCxnSpPr>
          <p:spPr>
            <a:xfrm flipV="1">
              <a:off x="6685476" y="2094314"/>
              <a:ext cx="263712" cy="250919"/>
            </a:xfrm>
            <a:prstGeom prst="straightConnector1">
              <a:avLst/>
            </a:prstGeom>
            <a:ln>
              <a:solidFill>
                <a:srgbClr val="FF000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>
              <a:stCxn id="81" idx="4"/>
              <a:endCxn id="80" idx="7"/>
            </p:cNvCxnSpPr>
            <p:nvPr/>
          </p:nvCxnSpPr>
          <p:spPr>
            <a:xfrm>
              <a:off x="7086600" y="2094314"/>
              <a:ext cx="263712" cy="250919"/>
            </a:xfrm>
            <a:prstGeom prst="straightConnector1">
              <a:avLst/>
            </a:prstGeom>
            <a:ln>
              <a:solidFill>
                <a:srgbClr val="92D05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>
              <a:stCxn id="89" idx="4"/>
              <a:endCxn id="90" idx="0"/>
            </p:cNvCxnSpPr>
            <p:nvPr/>
          </p:nvCxnSpPr>
          <p:spPr>
            <a:xfrm>
              <a:off x="6705600" y="2856315"/>
              <a:ext cx="624588" cy="0"/>
            </a:xfrm>
            <a:prstGeom prst="straightConnector1">
              <a:avLst/>
            </a:prstGeom>
            <a:ln>
              <a:solidFill>
                <a:srgbClr val="0070C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/>
            <p:cNvCxnSpPr>
              <a:stCxn id="79" idx="6"/>
              <a:endCxn id="89" idx="2"/>
            </p:cNvCxnSpPr>
            <p:nvPr/>
          </p:nvCxnSpPr>
          <p:spPr>
            <a:xfrm>
              <a:off x="6636894" y="2322914"/>
              <a:ext cx="0" cy="609601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/>
            <p:cNvCxnSpPr>
              <a:stCxn id="90" idx="2"/>
              <a:endCxn id="80" idx="6"/>
            </p:cNvCxnSpPr>
            <p:nvPr/>
          </p:nvCxnSpPr>
          <p:spPr>
            <a:xfrm flipV="1">
              <a:off x="7398894" y="2322915"/>
              <a:ext cx="0" cy="609600"/>
            </a:xfrm>
            <a:prstGeom prst="straightConnector1">
              <a:avLst/>
            </a:prstGeom>
            <a:ln>
              <a:solidFill>
                <a:srgbClr val="92D05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Oval 78"/>
            <p:cNvSpPr/>
            <p:nvPr/>
          </p:nvSpPr>
          <p:spPr>
            <a:xfrm rot="16200000">
              <a:off x="6560694" y="2330407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/>
            <p:cNvSpPr/>
            <p:nvPr/>
          </p:nvSpPr>
          <p:spPr>
            <a:xfrm rot="16200000">
              <a:off x="7322694" y="23304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/>
            <p:cNvSpPr/>
            <p:nvPr/>
          </p:nvSpPr>
          <p:spPr>
            <a:xfrm rot="16200000">
              <a:off x="6941694" y="2025607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2" name="Straight Arrow Connector 81"/>
            <p:cNvCxnSpPr>
              <a:stCxn id="88" idx="4"/>
              <a:endCxn id="87" idx="0"/>
            </p:cNvCxnSpPr>
            <p:nvPr/>
          </p:nvCxnSpPr>
          <p:spPr>
            <a:xfrm>
              <a:off x="6705600" y="3237315"/>
              <a:ext cx="624588" cy="0"/>
            </a:xfrm>
            <a:prstGeom prst="straightConnector1">
              <a:avLst/>
            </a:prstGeom>
            <a:ln>
              <a:solidFill>
                <a:srgbClr val="FFC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>
              <a:stCxn id="89" idx="2"/>
              <a:endCxn id="88" idx="2"/>
            </p:cNvCxnSpPr>
            <p:nvPr/>
          </p:nvCxnSpPr>
          <p:spPr>
            <a:xfrm>
              <a:off x="6636894" y="2932515"/>
              <a:ext cx="0" cy="381000"/>
            </a:xfrm>
            <a:prstGeom prst="straightConnector1">
              <a:avLst/>
            </a:prstGeom>
            <a:ln>
              <a:solidFill>
                <a:srgbClr val="FFC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>
              <a:stCxn id="87" idx="6"/>
              <a:endCxn id="90" idx="2"/>
            </p:cNvCxnSpPr>
            <p:nvPr/>
          </p:nvCxnSpPr>
          <p:spPr>
            <a:xfrm flipV="1">
              <a:off x="7398894" y="2932515"/>
              <a:ext cx="0" cy="228600"/>
            </a:xfrm>
            <a:prstGeom prst="straightConnector1">
              <a:avLst/>
            </a:prstGeom>
            <a:ln>
              <a:solidFill>
                <a:srgbClr val="FFC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>
              <a:stCxn id="88" idx="6"/>
              <a:endCxn id="90" idx="1"/>
            </p:cNvCxnSpPr>
            <p:nvPr/>
          </p:nvCxnSpPr>
          <p:spPr>
            <a:xfrm flipV="1">
              <a:off x="6636894" y="2910197"/>
              <a:ext cx="713418" cy="250919"/>
            </a:xfrm>
            <a:prstGeom prst="straightConnector1">
              <a:avLst/>
            </a:prstGeom>
            <a:ln>
              <a:solidFill>
                <a:srgbClr val="FFC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>
              <a:stCxn id="89" idx="3"/>
              <a:endCxn id="87" idx="7"/>
            </p:cNvCxnSpPr>
            <p:nvPr/>
          </p:nvCxnSpPr>
          <p:spPr>
            <a:xfrm>
              <a:off x="6685476" y="2910197"/>
              <a:ext cx="664836" cy="273236"/>
            </a:xfrm>
            <a:prstGeom prst="straightConnector1">
              <a:avLst/>
            </a:prstGeom>
            <a:ln>
              <a:solidFill>
                <a:srgbClr val="FFC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Oval 86"/>
            <p:cNvSpPr/>
            <p:nvPr/>
          </p:nvSpPr>
          <p:spPr>
            <a:xfrm rot="16200000">
              <a:off x="7322694" y="31686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/>
            <p:cNvSpPr/>
            <p:nvPr/>
          </p:nvSpPr>
          <p:spPr>
            <a:xfrm rot="16200000">
              <a:off x="6560694" y="31686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/>
            <p:cNvSpPr/>
            <p:nvPr/>
          </p:nvSpPr>
          <p:spPr>
            <a:xfrm rot="16200000">
              <a:off x="6560694" y="27876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/>
            <p:cNvSpPr/>
            <p:nvPr/>
          </p:nvSpPr>
          <p:spPr>
            <a:xfrm rot="16200000">
              <a:off x="7322694" y="27876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Oval 115"/>
            <p:cNvSpPr/>
            <p:nvPr/>
          </p:nvSpPr>
          <p:spPr>
            <a:xfrm rot="16200000">
              <a:off x="6027294" y="27876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Oval 116"/>
            <p:cNvSpPr/>
            <p:nvPr/>
          </p:nvSpPr>
          <p:spPr>
            <a:xfrm rot="16200000">
              <a:off x="4808094" y="2787610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5" name="Picture 7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14562" y="3161113"/>
              <a:ext cx="300038" cy="2495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6" name="Picture 8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8539" y="3124826"/>
              <a:ext cx="347663" cy="264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7" name="Picture 9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5362" y="3162316"/>
              <a:ext cx="300038" cy="2273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8" name="Picture 10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86462" y="3150061"/>
              <a:ext cx="338138" cy="239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9" name="Picture 11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3800" y="3181378"/>
              <a:ext cx="271992" cy="208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0" name="Rectangle 149"/>
            <p:cNvSpPr/>
            <p:nvPr/>
          </p:nvSpPr>
          <p:spPr>
            <a:xfrm>
              <a:off x="1295400" y="1949227"/>
              <a:ext cx="6629400" cy="1524000"/>
            </a:xfrm>
            <a:prstGeom prst="rect">
              <a:avLst/>
            </a:prstGeom>
            <a:solidFill>
              <a:schemeClr val="accent1">
                <a:alpha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90500" y="1952625"/>
              <a:ext cx="103989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defTabSz="430213">
                <a:spcAft>
                  <a:spcPts val="400"/>
                </a:spcAft>
                <a:buSzPct val="100000"/>
              </a:pPr>
              <a:r>
                <a:rPr lang="it-IT" sz="2000" dirty="0" err="1" smtClean="0">
                  <a:solidFill>
                    <a:srgbClr val="000000"/>
                  </a:solidFill>
                  <a:latin typeface="HP Simplified" pitchFamily="34" charset="0"/>
                  <a:cs typeface="HP Simplified" pitchFamily="34" charset="0"/>
                </a:rPr>
                <a:t>Results</a:t>
              </a:r>
              <a:endParaRPr lang="it-IT" sz="2000" dirty="0" smtClean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endParaRPr>
            </a:p>
          </p:txBody>
        </p:sp>
      </p:grpSp>
      <p:sp>
        <p:nvSpPr>
          <p:cNvPr id="162" name="TextBox 161"/>
          <p:cNvSpPr txBox="1"/>
          <p:nvPr/>
        </p:nvSpPr>
        <p:spPr>
          <a:xfrm>
            <a:off x="3063875" y="1016000"/>
            <a:ext cx="813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defTabSz="430213">
              <a:spcAft>
                <a:spcPts val="400"/>
              </a:spcAft>
              <a:buSzPct val="100000"/>
            </a:pPr>
            <a:r>
              <a:rPr lang="it-IT" dirty="0" smtClean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rPr>
              <a:t>Query</a:t>
            </a:r>
          </a:p>
        </p:txBody>
      </p:sp>
      <p:grpSp>
        <p:nvGrpSpPr>
          <p:cNvPr id="253" name="Group 252"/>
          <p:cNvGrpSpPr/>
          <p:nvPr/>
        </p:nvGrpSpPr>
        <p:grpSpPr>
          <a:xfrm>
            <a:off x="1312678" y="4664186"/>
            <a:ext cx="899412" cy="1066803"/>
            <a:chOff x="949798" y="5028250"/>
            <a:chExt cx="899412" cy="1066803"/>
          </a:xfrm>
        </p:grpSpPr>
        <p:cxnSp>
          <p:nvCxnSpPr>
            <p:cNvPr id="166" name="Straight Arrow Connector 165"/>
            <p:cNvCxnSpPr>
              <a:stCxn id="175" idx="4"/>
              <a:endCxn id="176" idx="0"/>
            </p:cNvCxnSpPr>
            <p:nvPr/>
          </p:nvCxnSpPr>
          <p:spPr>
            <a:xfrm>
              <a:off x="1087210" y="5409251"/>
              <a:ext cx="624588" cy="1"/>
            </a:xfrm>
            <a:prstGeom prst="straightConnector1">
              <a:avLst/>
            </a:prstGeom>
            <a:ln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Arrow Connector 166"/>
            <p:cNvCxnSpPr>
              <a:stCxn id="175" idx="5"/>
              <a:endCxn id="177" idx="0"/>
            </p:cNvCxnSpPr>
            <p:nvPr/>
          </p:nvCxnSpPr>
          <p:spPr>
            <a:xfrm flipV="1">
              <a:off x="1067086" y="5104451"/>
              <a:ext cx="263712" cy="250919"/>
            </a:xfrm>
            <a:prstGeom prst="straightConnector1">
              <a:avLst/>
            </a:prstGeom>
            <a:ln>
              <a:solidFill>
                <a:srgbClr val="FF000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Arrow Connector 167"/>
            <p:cNvCxnSpPr>
              <a:stCxn id="177" idx="4"/>
              <a:endCxn id="176" idx="7"/>
            </p:cNvCxnSpPr>
            <p:nvPr/>
          </p:nvCxnSpPr>
          <p:spPr>
            <a:xfrm>
              <a:off x="1468210" y="5104452"/>
              <a:ext cx="263712" cy="250919"/>
            </a:xfrm>
            <a:prstGeom prst="straightConnector1">
              <a:avLst/>
            </a:prstGeom>
            <a:ln>
              <a:solidFill>
                <a:srgbClr val="92D05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Arrow Connector 169"/>
            <p:cNvCxnSpPr>
              <a:stCxn id="177" idx="2"/>
              <a:endCxn id="178" idx="2"/>
            </p:cNvCxnSpPr>
            <p:nvPr/>
          </p:nvCxnSpPr>
          <p:spPr>
            <a:xfrm>
              <a:off x="1399504" y="5180650"/>
              <a:ext cx="0" cy="609603"/>
            </a:xfrm>
            <a:prstGeom prst="straightConnector1">
              <a:avLst/>
            </a:prstGeom>
            <a:ln>
              <a:solidFill>
                <a:srgbClr val="0070C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Arrow Connector 170"/>
            <p:cNvCxnSpPr>
              <a:stCxn id="175" idx="6"/>
              <a:endCxn id="180" idx="2"/>
            </p:cNvCxnSpPr>
            <p:nvPr/>
          </p:nvCxnSpPr>
          <p:spPr>
            <a:xfrm>
              <a:off x="1018504" y="5333050"/>
              <a:ext cx="0" cy="762003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Arrow Connector 171"/>
            <p:cNvCxnSpPr>
              <a:stCxn id="179" idx="2"/>
              <a:endCxn id="176" idx="6"/>
            </p:cNvCxnSpPr>
            <p:nvPr/>
          </p:nvCxnSpPr>
          <p:spPr>
            <a:xfrm flipV="1">
              <a:off x="1780504" y="5333052"/>
              <a:ext cx="0" cy="762001"/>
            </a:xfrm>
            <a:prstGeom prst="straightConnector1">
              <a:avLst/>
            </a:prstGeom>
            <a:ln>
              <a:solidFill>
                <a:srgbClr val="92D05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Arrow Connector 172"/>
            <p:cNvCxnSpPr>
              <a:stCxn id="180" idx="6"/>
            </p:cNvCxnSpPr>
            <p:nvPr/>
          </p:nvCxnSpPr>
          <p:spPr>
            <a:xfrm flipV="1">
              <a:off x="1018504" y="5767935"/>
              <a:ext cx="332418" cy="174719"/>
            </a:xfrm>
            <a:prstGeom prst="straightConnector1">
              <a:avLst/>
            </a:prstGeom>
            <a:ln>
              <a:solidFill>
                <a:srgbClr val="FFC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Oval 174"/>
            <p:cNvSpPr/>
            <p:nvPr/>
          </p:nvSpPr>
          <p:spPr>
            <a:xfrm rot="16200000">
              <a:off x="942304" y="5340544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Oval 175"/>
            <p:cNvSpPr/>
            <p:nvPr/>
          </p:nvSpPr>
          <p:spPr>
            <a:xfrm rot="16200000">
              <a:off x="1704304" y="5340545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Oval 176"/>
            <p:cNvSpPr/>
            <p:nvPr/>
          </p:nvSpPr>
          <p:spPr>
            <a:xfrm rot="16200000">
              <a:off x="1323304" y="5035744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Oval 177"/>
            <p:cNvSpPr/>
            <p:nvPr/>
          </p:nvSpPr>
          <p:spPr>
            <a:xfrm rot="16200000">
              <a:off x="1323304" y="5645347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Oval 178"/>
            <p:cNvSpPr/>
            <p:nvPr/>
          </p:nvSpPr>
          <p:spPr>
            <a:xfrm rot="16200000">
              <a:off x="1704304" y="5950147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Oval 179"/>
            <p:cNvSpPr/>
            <p:nvPr/>
          </p:nvSpPr>
          <p:spPr>
            <a:xfrm rot="16200000">
              <a:off x="942304" y="5950147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4" name="Group 253"/>
          <p:cNvGrpSpPr/>
          <p:nvPr/>
        </p:nvGrpSpPr>
        <p:grpSpPr>
          <a:xfrm>
            <a:off x="2608078" y="4664189"/>
            <a:ext cx="899412" cy="1295400"/>
            <a:chOff x="2245198" y="5028253"/>
            <a:chExt cx="899412" cy="1295400"/>
          </a:xfrm>
        </p:grpSpPr>
        <p:cxnSp>
          <p:nvCxnSpPr>
            <p:cNvPr id="181" name="Straight Arrow Connector 180"/>
            <p:cNvCxnSpPr>
              <a:stCxn id="190" idx="4"/>
              <a:endCxn id="191" idx="0"/>
            </p:cNvCxnSpPr>
            <p:nvPr/>
          </p:nvCxnSpPr>
          <p:spPr>
            <a:xfrm>
              <a:off x="2382610" y="5409254"/>
              <a:ext cx="624588" cy="1"/>
            </a:xfrm>
            <a:prstGeom prst="straightConnector1">
              <a:avLst/>
            </a:prstGeom>
            <a:ln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Arrow Connector 181"/>
            <p:cNvCxnSpPr>
              <a:stCxn id="190" idx="5"/>
              <a:endCxn id="192" idx="0"/>
            </p:cNvCxnSpPr>
            <p:nvPr/>
          </p:nvCxnSpPr>
          <p:spPr>
            <a:xfrm flipV="1">
              <a:off x="2362486" y="5104453"/>
              <a:ext cx="263712" cy="250919"/>
            </a:xfrm>
            <a:prstGeom prst="straightConnector1">
              <a:avLst/>
            </a:prstGeom>
            <a:ln>
              <a:solidFill>
                <a:srgbClr val="FF000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Arrow Connector 182"/>
            <p:cNvCxnSpPr>
              <a:stCxn id="192" idx="4"/>
              <a:endCxn id="191" idx="7"/>
            </p:cNvCxnSpPr>
            <p:nvPr/>
          </p:nvCxnSpPr>
          <p:spPr>
            <a:xfrm>
              <a:off x="2763610" y="5104455"/>
              <a:ext cx="263712" cy="250919"/>
            </a:xfrm>
            <a:prstGeom prst="straightConnector1">
              <a:avLst/>
            </a:prstGeom>
            <a:ln>
              <a:solidFill>
                <a:srgbClr val="92D05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Arrow Connector 184"/>
            <p:cNvCxnSpPr>
              <a:stCxn id="192" idx="6"/>
              <a:endCxn id="193" idx="2"/>
            </p:cNvCxnSpPr>
            <p:nvPr/>
          </p:nvCxnSpPr>
          <p:spPr>
            <a:xfrm>
              <a:off x="2694904" y="5028253"/>
              <a:ext cx="0" cy="685800"/>
            </a:xfrm>
            <a:prstGeom prst="straightConnector1">
              <a:avLst/>
            </a:prstGeom>
            <a:ln>
              <a:solidFill>
                <a:srgbClr val="0070C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Arrow Connector 185"/>
            <p:cNvCxnSpPr>
              <a:stCxn id="190" idx="6"/>
              <a:endCxn id="197" idx="2"/>
            </p:cNvCxnSpPr>
            <p:nvPr/>
          </p:nvCxnSpPr>
          <p:spPr>
            <a:xfrm>
              <a:off x="2313904" y="5333053"/>
              <a:ext cx="0" cy="609600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Arrow Connector 186"/>
            <p:cNvCxnSpPr>
              <a:stCxn id="194" idx="2"/>
              <a:endCxn id="191" idx="6"/>
            </p:cNvCxnSpPr>
            <p:nvPr/>
          </p:nvCxnSpPr>
          <p:spPr>
            <a:xfrm flipV="1">
              <a:off x="3075904" y="5333056"/>
              <a:ext cx="0" cy="609599"/>
            </a:xfrm>
            <a:prstGeom prst="straightConnector1">
              <a:avLst/>
            </a:prstGeom>
            <a:ln>
              <a:solidFill>
                <a:srgbClr val="92D05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Arrow Connector 187"/>
            <p:cNvCxnSpPr>
              <a:stCxn id="197" idx="6"/>
              <a:endCxn id="193" idx="1"/>
            </p:cNvCxnSpPr>
            <p:nvPr/>
          </p:nvCxnSpPr>
          <p:spPr>
            <a:xfrm flipV="1">
              <a:off x="2313904" y="5691736"/>
              <a:ext cx="332418" cy="98519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Arrow Connector 188"/>
            <p:cNvCxnSpPr>
              <a:stCxn id="193" idx="3"/>
              <a:endCxn id="194" idx="7"/>
            </p:cNvCxnSpPr>
            <p:nvPr/>
          </p:nvCxnSpPr>
          <p:spPr>
            <a:xfrm>
              <a:off x="2743486" y="5691736"/>
              <a:ext cx="283836" cy="120836"/>
            </a:xfrm>
            <a:prstGeom prst="straightConnector1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Oval 189"/>
            <p:cNvSpPr/>
            <p:nvPr/>
          </p:nvSpPr>
          <p:spPr>
            <a:xfrm rot="16200000">
              <a:off x="2237704" y="5340547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Oval 190"/>
            <p:cNvSpPr/>
            <p:nvPr/>
          </p:nvSpPr>
          <p:spPr>
            <a:xfrm rot="16200000">
              <a:off x="2999704" y="5340548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Oval 191"/>
            <p:cNvSpPr/>
            <p:nvPr/>
          </p:nvSpPr>
          <p:spPr>
            <a:xfrm rot="16200000">
              <a:off x="2618704" y="5035747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Oval 192"/>
            <p:cNvSpPr/>
            <p:nvPr/>
          </p:nvSpPr>
          <p:spPr>
            <a:xfrm rot="16200000">
              <a:off x="2618704" y="5569147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Oval 193"/>
            <p:cNvSpPr/>
            <p:nvPr/>
          </p:nvSpPr>
          <p:spPr>
            <a:xfrm rot="16200000">
              <a:off x="2999704" y="5797747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5" name="Straight Arrow Connector 194"/>
            <p:cNvCxnSpPr>
              <a:stCxn id="197" idx="7"/>
              <a:endCxn id="196" idx="3"/>
            </p:cNvCxnSpPr>
            <p:nvPr/>
          </p:nvCxnSpPr>
          <p:spPr>
            <a:xfrm>
              <a:off x="2265322" y="5812571"/>
              <a:ext cx="463176" cy="488763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6" name="Oval 195"/>
            <p:cNvSpPr/>
            <p:nvPr/>
          </p:nvSpPr>
          <p:spPr>
            <a:xfrm rot="16200000">
              <a:off x="2603716" y="6178747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Oval 196"/>
            <p:cNvSpPr/>
            <p:nvPr/>
          </p:nvSpPr>
          <p:spPr>
            <a:xfrm rot="16200000">
              <a:off x="2237704" y="5797747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5" name="Group 254"/>
          <p:cNvGrpSpPr/>
          <p:nvPr/>
        </p:nvGrpSpPr>
        <p:grpSpPr>
          <a:xfrm>
            <a:off x="3803725" y="4680506"/>
            <a:ext cx="899412" cy="1295400"/>
            <a:chOff x="3440844" y="5033230"/>
            <a:chExt cx="899412" cy="1295400"/>
          </a:xfrm>
        </p:grpSpPr>
        <p:cxnSp>
          <p:nvCxnSpPr>
            <p:cNvPr id="200" name="Straight Arrow Connector 199"/>
            <p:cNvCxnSpPr>
              <a:stCxn id="209" idx="4"/>
              <a:endCxn id="210" idx="0"/>
            </p:cNvCxnSpPr>
            <p:nvPr/>
          </p:nvCxnSpPr>
          <p:spPr>
            <a:xfrm>
              <a:off x="3578256" y="5414231"/>
              <a:ext cx="624588" cy="1"/>
            </a:xfrm>
            <a:prstGeom prst="straightConnector1">
              <a:avLst/>
            </a:prstGeom>
            <a:ln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Arrow Connector 200"/>
            <p:cNvCxnSpPr>
              <a:stCxn id="209" idx="5"/>
              <a:endCxn id="211" idx="0"/>
            </p:cNvCxnSpPr>
            <p:nvPr/>
          </p:nvCxnSpPr>
          <p:spPr>
            <a:xfrm flipV="1">
              <a:off x="3558132" y="5109430"/>
              <a:ext cx="263712" cy="250919"/>
            </a:xfrm>
            <a:prstGeom prst="straightConnector1">
              <a:avLst/>
            </a:prstGeom>
            <a:ln>
              <a:solidFill>
                <a:srgbClr val="FF000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Arrow Connector 201"/>
            <p:cNvCxnSpPr>
              <a:stCxn id="211" idx="4"/>
              <a:endCxn id="210" idx="7"/>
            </p:cNvCxnSpPr>
            <p:nvPr/>
          </p:nvCxnSpPr>
          <p:spPr>
            <a:xfrm>
              <a:off x="3959256" y="5109432"/>
              <a:ext cx="263712" cy="250919"/>
            </a:xfrm>
            <a:prstGeom prst="straightConnector1">
              <a:avLst/>
            </a:prstGeom>
            <a:ln>
              <a:solidFill>
                <a:srgbClr val="92D05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Arrow Connector 202"/>
            <p:cNvCxnSpPr>
              <a:stCxn id="216" idx="4"/>
              <a:endCxn id="213" idx="0"/>
            </p:cNvCxnSpPr>
            <p:nvPr/>
          </p:nvCxnSpPr>
          <p:spPr>
            <a:xfrm>
              <a:off x="3578256" y="5871430"/>
              <a:ext cx="624588" cy="0"/>
            </a:xfrm>
            <a:prstGeom prst="straightConnector1">
              <a:avLst/>
            </a:prstGeom>
            <a:ln>
              <a:solidFill>
                <a:srgbClr val="0070C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Arrow Connector 203"/>
            <p:cNvCxnSpPr>
              <a:stCxn id="211" idx="6"/>
              <a:endCxn id="212" idx="2"/>
            </p:cNvCxnSpPr>
            <p:nvPr/>
          </p:nvCxnSpPr>
          <p:spPr>
            <a:xfrm>
              <a:off x="3890550" y="5033230"/>
              <a:ext cx="0" cy="685800"/>
            </a:xfrm>
            <a:prstGeom prst="straightConnector1">
              <a:avLst/>
            </a:prstGeom>
            <a:ln>
              <a:solidFill>
                <a:srgbClr val="0070C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Arrow Connector 204"/>
            <p:cNvCxnSpPr>
              <a:stCxn id="209" idx="6"/>
              <a:endCxn id="216" idx="2"/>
            </p:cNvCxnSpPr>
            <p:nvPr/>
          </p:nvCxnSpPr>
          <p:spPr>
            <a:xfrm>
              <a:off x="3509550" y="5338030"/>
              <a:ext cx="0" cy="609600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Arrow Connector 206"/>
            <p:cNvCxnSpPr>
              <a:stCxn id="216" idx="6"/>
              <a:endCxn id="212" idx="1"/>
            </p:cNvCxnSpPr>
            <p:nvPr/>
          </p:nvCxnSpPr>
          <p:spPr>
            <a:xfrm flipV="1">
              <a:off x="3509550" y="5696713"/>
              <a:ext cx="332418" cy="98519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Arrow Connector 207"/>
            <p:cNvCxnSpPr>
              <a:stCxn id="212" idx="3"/>
              <a:endCxn id="213" idx="7"/>
            </p:cNvCxnSpPr>
            <p:nvPr/>
          </p:nvCxnSpPr>
          <p:spPr>
            <a:xfrm>
              <a:off x="3939132" y="5696713"/>
              <a:ext cx="283836" cy="120836"/>
            </a:xfrm>
            <a:prstGeom prst="straightConnector1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9" name="Oval 208"/>
            <p:cNvSpPr/>
            <p:nvPr/>
          </p:nvSpPr>
          <p:spPr>
            <a:xfrm rot="16200000">
              <a:off x="3433350" y="5345524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" name="Oval 209"/>
            <p:cNvSpPr/>
            <p:nvPr/>
          </p:nvSpPr>
          <p:spPr>
            <a:xfrm rot="16200000">
              <a:off x="4195350" y="5345525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Oval 210"/>
            <p:cNvSpPr/>
            <p:nvPr/>
          </p:nvSpPr>
          <p:spPr>
            <a:xfrm rot="16200000">
              <a:off x="3814350" y="5040724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Oval 211"/>
            <p:cNvSpPr/>
            <p:nvPr/>
          </p:nvSpPr>
          <p:spPr>
            <a:xfrm rot="16200000">
              <a:off x="3814350" y="5574124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Oval 212"/>
            <p:cNvSpPr/>
            <p:nvPr/>
          </p:nvSpPr>
          <p:spPr>
            <a:xfrm rot="16200000">
              <a:off x="4195350" y="5802724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4" name="Straight Arrow Connector 213"/>
            <p:cNvCxnSpPr>
              <a:stCxn id="216" idx="7"/>
              <a:endCxn id="215" idx="3"/>
            </p:cNvCxnSpPr>
            <p:nvPr/>
          </p:nvCxnSpPr>
          <p:spPr>
            <a:xfrm>
              <a:off x="3460968" y="5817548"/>
              <a:ext cx="463176" cy="488763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5" name="Oval 214"/>
            <p:cNvSpPr/>
            <p:nvPr/>
          </p:nvSpPr>
          <p:spPr>
            <a:xfrm rot="16200000">
              <a:off x="3799362" y="6183724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" name="Oval 215"/>
            <p:cNvSpPr/>
            <p:nvPr/>
          </p:nvSpPr>
          <p:spPr>
            <a:xfrm rot="16200000">
              <a:off x="3433350" y="5802724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6" name="Group 255"/>
          <p:cNvGrpSpPr/>
          <p:nvPr/>
        </p:nvGrpSpPr>
        <p:grpSpPr>
          <a:xfrm>
            <a:off x="5033389" y="4708163"/>
            <a:ext cx="899412" cy="1295400"/>
            <a:chOff x="4670509" y="5072227"/>
            <a:chExt cx="899412" cy="1295400"/>
          </a:xfrm>
        </p:grpSpPr>
        <p:cxnSp>
          <p:nvCxnSpPr>
            <p:cNvPr id="218" name="Straight Arrow Connector 217"/>
            <p:cNvCxnSpPr>
              <a:stCxn id="226" idx="4"/>
              <a:endCxn id="227" idx="0"/>
            </p:cNvCxnSpPr>
            <p:nvPr/>
          </p:nvCxnSpPr>
          <p:spPr>
            <a:xfrm>
              <a:off x="4807921" y="5453228"/>
              <a:ext cx="624588" cy="1"/>
            </a:xfrm>
            <a:prstGeom prst="straightConnector1">
              <a:avLst/>
            </a:prstGeom>
            <a:ln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Arrow Connector 218"/>
            <p:cNvCxnSpPr>
              <a:stCxn id="226" idx="5"/>
              <a:endCxn id="228" idx="0"/>
            </p:cNvCxnSpPr>
            <p:nvPr/>
          </p:nvCxnSpPr>
          <p:spPr>
            <a:xfrm flipV="1">
              <a:off x="4787797" y="5148427"/>
              <a:ext cx="263712" cy="250919"/>
            </a:xfrm>
            <a:prstGeom prst="straightConnector1">
              <a:avLst/>
            </a:prstGeom>
            <a:ln>
              <a:solidFill>
                <a:srgbClr val="FF000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Arrow Connector 219"/>
            <p:cNvCxnSpPr>
              <a:stCxn id="228" idx="4"/>
              <a:endCxn id="227" idx="7"/>
            </p:cNvCxnSpPr>
            <p:nvPr/>
          </p:nvCxnSpPr>
          <p:spPr>
            <a:xfrm>
              <a:off x="5188921" y="5148429"/>
              <a:ext cx="263712" cy="250919"/>
            </a:xfrm>
            <a:prstGeom prst="straightConnector1">
              <a:avLst/>
            </a:prstGeom>
            <a:ln>
              <a:solidFill>
                <a:srgbClr val="92D05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Arrow Connector 220"/>
            <p:cNvCxnSpPr>
              <a:stCxn id="233" idx="4"/>
              <a:endCxn id="230" idx="0"/>
            </p:cNvCxnSpPr>
            <p:nvPr/>
          </p:nvCxnSpPr>
          <p:spPr>
            <a:xfrm>
              <a:off x="4807921" y="5910427"/>
              <a:ext cx="624588" cy="0"/>
            </a:xfrm>
            <a:prstGeom prst="straightConnector1">
              <a:avLst/>
            </a:prstGeom>
            <a:ln>
              <a:solidFill>
                <a:srgbClr val="0070C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Arrow Connector 222"/>
            <p:cNvCxnSpPr>
              <a:stCxn id="226" idx="6"/>
              <a:endCxn id="233" idx="2"/>
            </p:cNvCxnSpPr>
            <p:nvPr/>
          </p:nvCxnSpPr>
          <p:spPr>
            <a:xfrm>
              <a:off x="4739215" y="5377027"/>
              <a:ext cx="0" cy="609600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Arrow Connector 223"/>
            <p:cNvCxnSpPr>
              <a:stCxn id="233" idx="6"/>
              <a:endCxn id="229" idx="1"/>
            </p:cNvCxnSpPr>
            <p:nvPr/>
          </p:nvCxnSpPr>
          <p:spPr>
            <a:xfrm flipV="1">
              <a:off x="4739215" y="5735710"/>
              <a:ext cx="332418" cy="98519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Arrow Connector 224"/>
            <p:cNvCxnSpPr>
              <a:stCxn id="229" idx="3"/>
              <a:endCxn id="230" idx="7"/>
            </p:cNvCxnSpPr>
            <p:nvPr/>
          </p:nvCxnSpPr>
          <p:spPr>
            <a:xfrm>
              <a:off x="5168797" y="5735710"/>
              <a:ext cx="283836" cy="120836"/>
            </a:xfrm>
            <a:prstGeom prst="straightConnector1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6" name="Oval 225"/>
            <p:cNvSpPr/>
            <p:nvPr/>
          </p:nvSpPr>
          <p:spPr>
            <a:xfrm rot="16200000">
              <a:off x="4663015" y="5384521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" name="Oval 226"/>
            <p:cNvSpPr/>
            <p:nvPr/>
          </p:nvSpPr>
          <p:spPr>
            <a:xfrm rot="16200000">
              <a:off x="5425015" y="5384522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" name="Oval 227"/>
            <p:cNvSpPr/>
            <p:nvPr/>
          </p:nvSpPr>
          <p:spPr>
            <a:xfrm rot="16200000">
              <a:off x="5044015" y="5079721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9" name="Oval 228"/>
            <p:cNvSpPr/>
            <p:nvPr/>
          </p:nvSpPr>
          <p:spPr>
            <a:xfrm rot="16200000">
              <a:off x="5044015" y="5613121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0" name="Oval 229"/>
            <p:cNvSpPr/>
            <p:nvPr/>
          </p:nvSpPr>
          <p:spPr>
            <a:xfrm rot="16200000">
              <a:off x="5425015" y="5841721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1" name="Straight Arrow Connector 230"/>
            <p:cNvCxnSpPr>
              <a:stCxn id="233" idx="7"/>
              <a:endCxn id="232" idx="3"/>
            </p:cNvCxnSpPr>
            <p:nvPr/>
          </p:nvCxnSpPr>
          <p:spPr>
            <a:xfrm>
              <a:off x="4690633" y="5856545"/>
              <a:ext cx="463176" cy="488763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2" name="Oval 231"/>
            <p:cNvSpPr/>
            <p:nvPr/>
          </p:nvSpPr>
          <p:spPr>
            <a:xfrm rot="16200000">
              <a:off x="5029027" y="6222721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3" name="Oval 232"/>
            <p:cNvSpPr/>
            <p:nvPr/>
          </p:nvSpPr>
          <p:spPr>
            <a:xfrm rot="16200000">
              <a:off x="4663015" y="5841721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3" name="Group 272"/>
          <p:cNvGrpSpPr/>
          <p:nvPr/>
        </p:nvGrpSpPr>
        <p:grpSpPr>
          <a:xfrm>
            <a:off x="6142278" y="4664187"/>
            <a:ext cx="899412" cy="1295402"/>
            <a:chOff x="5779398" y="5028251"/>
            <a:chExt cx="899412" cy="1295402"/>
          </a:xfrm>
        </p:grpSpPr>
        <p:cxnSp>
          <p:nvCxnSpPr>
            <p:cNvPr id="234" name="Straight Arrow Connector 233"/>
            <p:cNvCxnSpPr>
              <a:stCxn id="240" idx="4"/>
              <a:endCxn id="241" idx="0"/>
            </p:cNvCxnSpPr>
            <p:nvPr/>
          </p:nvCxnSpPr>
          <p:spPr>
            <a:xfrm>
              <a:off x="5916810" y="5409252"/>
              <a:ext cx="624588" cy="1"/>
            </a:xfrm>
            <a:prstGeom prst="straightConnector1">
              <a:avLst/>
            </a:prstGeom>
            <a:ln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Arrow Connector 234"/>
            <p:cNvCxnSpPr>
              <a:stCxn id="240" idx="5"/>
              <a:endCxn id="242" idx="0"/>
            </p:cNvCxnSpPr>
            <p:nvPr/>
          </p:nvCxnSpPr>
          <p:spPr>
            <a:xfrm flipV="1">
              <a:off x="5896686" y="5104452"/>
              <a:ext cx="263712" cy="250919"/>
            </a:xfrm>
            <a:prstGeom prst="straightConnector1">
              <a:avLst/>
            </a:prstGeom>
            <a:ln>
              <a:solidFill>
                <a:srgbClr val="FF000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Arrow Connector 235"/>
            <p:cNvCxnSpPr>
              <a:stCxn id="242" idx="4"/>
              <a:endCxn id="241" idx="7"/>
            </p:cNvCxnSpPr>
            <p:nvPr/>
          </p:nvCxnSpPr>
          <p:spPr>
            <a:xfrm>
              <a:off x="6297810" y="5104452"/>
              <a:ext cx="263712" cy="250919"/>
            </a:xfrm>
            <a:prstGeom prst="straightConnector1">
              <a:avLst/>
            </a:prstGeom>
            <a:ln>
              <a:solidFill>
                <a:srgbClr val="92D05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Arrow Connector 236"/>
            <p:cNvCxnSpPr>
              <a:stCxn id="250" idx="4"/>
              <a:endCxn id="251" idx="0"/>
            </p:cNvCxnSpPr>
            <p:nvPr/>
          </p:nvCxnSpPr>
          <p:spPr>
            <a:xfrm>
              <a:off x="5916810" y="5866453"/>
              <a:ext cx="624588" cy="0"/>
            </a:xfrm>
            <a:prstGeom prst="straightConnector1">
              <a:avLst/>
            </a:prstGeom>
            <a:ln>
              <a:solidFill>
                <a:srgbClr val="0070C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Arrow Connector 237"/>
            <p:cNvCxnSpPr>
              <a:stCxn id="240" idx="6"/>
              <a:endCxn id="250" idx="2"/>
            </p:cNvCxnSpPr>
            <p:nvPr/>
          </p:nvCxnSpPr>
          <p:spPr>
            <a:xfrm>
              <a:off x="5848104" y="5333052"/>
              <a:ext cx="0" cy="609601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Arrow Connector 238"/>
            <p:cNvCxnSpPr>
              <a:stCxn id="251" idx="2"/>
              <a:endCxn id="241" idx="6"/>
            </p:cNvCxnSpPr>
            <p:nvPr/>
          </p:nvCxnSpPr>
          <p:spPr>
            <a:xfrm flipV="1">
              <a:off x="6610104" y="5333053"/>
              <a:ext cx="0" cy="609600"/>
            </a:xfrm>
            <a:prstGeom prst="straightConnector1">
              <a:avLst/>
            </a:prstGeom>
            <a:ln>
              <a:solidFill>
                <a:srgbClr val="92D05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0" name="Oval 239"/>
            <p:cNvSpPr/>
            <p:nvPr/>
          </p:nvSpPr>
          <p:spPr>
            <a:xfrm rot="16200000">
              <a:off x="5771904" y="5340545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1" name="Oval 240"/>
            <p:cNvSpPr/>
            <p:nvPr/>
          </p:nvSpPr>
          <p:spPr>
            <a:xfrm rot="16200000">
              <a:off x="6533904" y="5340547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2" name="Oval 241"/>
            <p:cNvSpPr/>
            <p:nvPr/>
          </p:nvSpPr>
          <p:spPr>
            <a:xfrm rot="16200000">
              <a:off x="6152904" y="5035745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3" name="Straight Arrow Connector 242"/>
            <p:cNvCxnSpPr>
              <a:stCxn id="249" idx="4"/>
              <a:endCxn id="248" idx="0"/>
            </p:cNvCxnSpPr>
            <p:nvPr/>
          </p:nvCxnSpPr>
          <p:spPr>
            <a:xfrm>
              <a:off x="5916810" y="6247453"/>
              <a:ext cx="624588" cy="0"/>
            </a:xfrm>
            <a:prstGeom prst="straightConnector1">
              <a:avLst/>
            </a:prstGeom>
            <a:ln>
              <a:solidFill>
                <a:srgbClr val="FFC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Arrow Connector 243"/>
            <p:cNvCxnSpPr>
              <a:stCxn id="250" idx="2"/>
              <a:endCxn id="249" idx="2"/>
            </p:cNvCxnSpPr>
            <p:nvPr/>
          </p:nvCxnSpPr>
          <p:spPr>
            <a:xfrm>
              <a:off x="5848104" y="5942653"/>
              <a:ext cx="0" cy="381000"/>
            </a:xfrm>
            <a:prstGeom prst="straightConnector1">
              <a:avLst/>
            </a:prstGeom>
            <a:ln>
              <a:solidFill>
                <a:srgbClr val="FFC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Arrow Connector 244"/>
            <p:cNvCxnSpPr>
              <a:stCxn id="248" idx="6"/>
              <a:endCxn id="251" idx="2"/>
            </p:cNvCxnSpPr>
            <p:nvPr/>
          </p:nvCxnSpPr>
          <p:spPr>
            <a:xfrm flipV="1">
              <a:off x="6610104" y="5942653"/>
              <a:ext cx="0" cy="228600"/>
            </a:xfrm>
            <a:prstGeom prst="straightConnector1">
              <a:avLst/>
            </a:prstGeom>
            <a:ln>
              <a:solidFill>
                <a:srgbClr val="FFC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8" name="Oval 247"/>
            <p:cNvSpPr/>
            <p:nvPr/>
          </p:nvSpPr>
          <p:spPr>
            <a:xfrm rot="16200000">
              <a:off x="6533904" y="6178747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9" name="Oval 248"/>
            <p:cNvSpPr/>
            <p:nvPr/>
          </p:nvSpPr>
          <p:spPr>
            <a:xfrm rot="16200000">
              <a:off x="5771904" y="6178747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0" name="Oval 249"/>
            <p:cNvSpPr/>
            <p:nvPr/>
          </p:nvSpPr>
          <p:spPr>
            <a:xfrm rot="16200000">
              <a:off x="5771904" y="5797747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1" name="Oval 250"/>
            <p:cNvSpPr/>
            <p:nvPr/>
          </p:nvSpPr>
          <p:spPr>
            <a:xfrm rot="16200000">
              <a:off x="6533904" y="5797747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5" name="TextBox 274"/>
          <p:cNvSpPr txBox="1"/>
          <p:nvPr/>
        </p:nvSpPr>
        <p:spPr>
          <a:xfrm>
            <a:off x="192774" y="3310167"/>
            <a:ext cx="1801169" cy="10259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defTabSz="430213">
              <a:spcAft>
                <a:spcPts val="400"/>
              </a:spcAft>
              <a:buSzPct val="100000"/>
            </a:pPr>
            <a:r>
              <a:rPr lang="it-IT" dirty="0" err="1" smtClean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rPr>
              <a:t>Reformulations</a:t>
            </a:r>
            <a:r>
              <a:rPr lang="it-IT" dirty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rPr>
              <a:t>:</a:t>
            </a:r>
            <a:endParaRPr lang="it-IT" dirty="0" smtClean="0">
              <a:solidFill>
                <a:srgbClr val="000000"/>
              </a:solidFill>
              <a:latin typeface="HP Simplified" pitchFamily="34" charset="0"/>
              <a:cs typeface="HP Simplified" pitchFamily="34" charset="0"/>
            </a:endParaRPr>
          </a:p>
          <a:p>
            <a:pPr marL="0" defTabSz="430213">
              <a:spcAft>
                <a:spcPts val="400"/>
              </a:spcAft>
              <a:buSzPct val="100000"/>
            </a:pPr>
            <a:r>
              <a:rPr lang="en-US" dirty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rPr>
              <a:t>q</a:t>
            </a:r>
            <a:r>
              <a:rPr lang="it-IT" dirty="0" err="1" smtClean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rPr>
              <a:t>uery</a:t>
            </a:r>
            <a:r>
              <a:rPr lang="it-IT" dirty="0" smtClean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rPr>
              <a:t> </a:t>
            </a:r>
          </a:p>
          <a:p>
            <a:pPr marL="0" defTabSz="430213">
              <a:spcAft>
                <a:spcPts val="400"/>
              </a:spcAft>
              <a:buSzPct val="100000"/>
            </a:pPr>
            <a:r>
              <a:rPr lang="it-IT" dirty="0" err="1" smtClean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rPr>
              <a:t>supergraphs</a:t>
            </a:r>
            <a:endParaRPr lang="it-IT" sz="1600" dirty="0" smtClean="0">
              <a:solidFill>
                <a:srgbClr val="000000"/>
              </a:solidFill>
              <a:latin typeface="HP Simplified" pitchFamily="34" charset="0"/>
              <a:cs typeface="HP Simplified" pitchFamily="34" charset="0"/>
            </a:endParaRPr>
          </a:p>
        </p:txBody>
      </p:sp>
      <p:sp>
        <p:nvSpPr>
          <p:cNvPr id="277" name="TextBox 276"/>
          <p:cNvSpPr txBox="1"/>
          <p:nvPr/>
        </p:nvSpPr>
        <p:spPr>
          <a:xfrm>
            <a:off x="7382103" y="4863777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defTabSz="430213">
              <a:spcAft>
                <a:spcPts val="400"/>
              </a:spcAft>
              <a:buSzPct val="100000"/>
            </a:pPr>
            <a:r>
              <a:rPr lang="en-US" sz="3200" dirty="0" smtClean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rPr>
              <a:t>…</a:t>
            </a:r>
            <a:endParaRPr lang="it-IT" sz="3200" dirty="0" smtClean="0">
              <a:solidFill>
                <a:srgbClr val="000000"/>
              </a:solidFill>
              <a:latin typeface="HP Simplified" pitchFamily="34" charset="0"/>
              <a:cs typeface="HP Simplified" pitchFamily="34" charset="0"/>
            </a:endParaRPr>
          </a:p>
        </p:txBody>
      </p:sp>
      <p:sp>
        <p:nvSpPr>
          <p:cNvPr id="278" name="Rounded Rectangle 277"/>
          <p:cNvSpPr/>
          <p:nvPr/>
        </p:nvSpPr>
        <p:spPr>
          <a:xfrm>
            <a:off x="2690726" y="4202757"/>
            <a:ext cx="3719401" cy="873197"/>
          </a:xfrm>
          <a:prstGeom prst="roundRect">
            <a:avLst/>
          </a:prstGeom>
          <a:solidFill>
            <a:srgbClr val="FC696D"/>
          </a:solidFill>
          <a:ln w="19050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err="1" smtClean="0">
                <a:solidFill>
                  <a:srgbClr val="000000"/>
                </a:solidFill>
              </a:rPr>
              <a:t>Exponential</a:t>
            </a:r>
            <a:r>
              <a:rPr lang="it-IT" sz="2000" dirty="0">
                <a:solidFill>
                  <a:srgbClr val="000000"/>
                </a:solidFill>
              </a:rPr>
              <a:t> </a:t>
            </a:r>
            <a:r>
              <a:rPr lang="it-IT" sz="2000" dirty="0" err="1">
                <a:solidFill>
                  <a:srgbClr val="000000"/>
                </a:solidFill>
              </a:rPr>
              <a:t>n</a:t>
            </a:r>
            <a:r>
              <a:rPr lang="it-IT" sz="2000" dirty="0" err="1" smtClean="0">
                <a:solidFill>
                  <a:srgbClr val="000000"/>
                </a:solidFill>
              </a:rPr>
              <a:t>umber</a:t>
            </a:r>
            <a:endParaRPr lang="it-IT" sz="2000" dirty="0" smtClean="0">
              <a:solidFill>
                <a:srgbClr val="000000"/>
              </a:solidFill>
            </a:endParaRPr>
          </a:p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of reformulations</a:t>
            </a:r>
            <a:endParaRPr lang="it-IT" sz="2000" dirty="0" smtClean="0">
              <a:solidFill>
                <a:srgbClr val="000000"/>
              </a:solidFill>
            </a:endParaRPr>
          </a:p>
        </p:txBody>
      </p:sp>
      <p:sp>
        <p:nvSpPr>
          <p:cNvPr id="119" name="Footer Placeholder 11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130" name="Slide Number Placeholder 12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786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8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1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4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9" dur="indefinite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0" dur="indefinite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2" dur="indefinite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3" dur="indefinite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5" dur="indefinite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6" dur="indefinite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8" dur="indefinite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9" dur="indefinite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1" dur="indefinite"/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2" dur="indefinite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4" dur="indefinite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5" dur="indefinite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7" dur="indefinite"/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8" dur="indefinite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0" dur="indefinite"/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1" dur="indefinite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3" dur="indefinite"/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4" dur="indefinite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6" dur="indefinite"/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7" dur="indefinite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9" dur="indefinite"/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0" dur="indefinite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2" dur="indefinite"/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3" dur="indefinite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5" dur="indefinite"/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6" dur="indefinite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" grpId="0"/>
      <p:bldP spid="275" grpId="0"/>
      <p:bldP spid="275" grpId="1"/>
      <p:bldP spid="277" grpId="0"/>
      <p:bldP spid="277" grpId="1"/>
      <p:bldP spid="278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Isosceles Triangle 151"/>
          <p:cNvSpPr/>
          <p:nvPr/>
        </p:nvSpPr>
        <p:spPr>
          <a:xfrm rot="10800000">
            <a:off x="1295400" y="3305413"/>
            <a:ext cx="2362200" cy="1447800"/>
          </a:xfrm>
          <a:prstGeom prst="triangle">
            <a:avLst/>
          </a:prstGeom>
          <a:solidFill>
            <a:srgbClr val="285096">
              <a:alpha val="37000"/>
            </a:srgbClr>
          </a:solidFill>
          <a:ln w="12700">
            <a:solidFill>
              <a:schemeClr val="accent1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Isosceles Triangle 152"/>
          <p:cNvSpPr/>
          <p:nvPr/>
        </p:nvSpPr>
        <p:spPr>
          <a:xfrm rot="10800000">
            <a:off x="3952655" y="3308463"/>
            <a:ext cx="2349720" cy="1366843"/>
          </a:xfrm>
          <a:prstGeom prst="triangle">
            <a:avLst/>
          </a:prstGeom>
          <a:solidFill>
            <a:srgbClr val="285096">
              <a:alpha val="37000"/>
            </a:srgbClr>
          </a:solidFill>
          <a:ln w="12700">
            <a:solidFill>
              <a:schemeClr val="accent1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Isosceles Triangle 153"/>
          <p:cNvSpPr/>
          <p:nvPr/>
        </p:nvSpPr>
        <p:spPr>
          <a:xfrm rot="10800000">
            <a:off x="1447800" y="3308463"/>
            <a:ext cx="4800600" cy="1447800"/>
          </a:xfrm>
          <a:prstGeom prst="triangle">
            <a:avLst/>
          </a:prstGeom>
          <a:solidFill>
            <a:srgbClr val="285096">
              <a:alpha val="37000"/>
            </a:srgbClr>
          </a:solidFill>
          <a:ln w="12700">
            <a:solidFill>
              <a:schemeClr val="accent1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Isosceles Triangle 154"/>
          <p:cNvSpPr/>
          <p:nvPr/>
        </p:nvSpPr>
        <p:spPr>
          <a:xfrm rot="10800000">
            <a:off x="3124200" y="3305413"/>
            <a:ext cx="4800600" cy="1447800"/>
          </a:xfrm>
          <a:prstGeom prst="triangle">
            <a:avLst>
              <a:gd name="adj" fmla="val 29276"/>
            </a:avLst>
          </a:prstGeom>
          <a:solidFill>
            <a:srgbClr val="285096">
              <a:alpha val="37000"/>
            </a:srgbClr>
          </a:solidFill>
          <a:ln w="12700">
            <a:solidFill>
              <a:schemeClr val="accent1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Graph</a:t>
            </a:r>
            <a:r>
              <a:rPr lang="it-IT" dirty="0" smtClean="0"/>
              <a:t> Query </a:t>
            </a:r>
            <a:r>
              <a:rPr lang="it-IT" dirty="0" err="1" smtClean="0"/>
              <a:t>Reformulation</a:t>
            </a:r>
            <a:endParaRPr lang="it-IT" dirty="0"/>
          </a:p>
        </p:txBody>
      </p:sp>
      <p:sp>
        <p:nvSpPr>
          <p:cNvPr id="165" name="Text Placeholder 16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dirty="0"/>
              <a:t>Mottin, D., </a:t>
            </a:r>
            <a:r>
              <a:rPr lang="en-US" dirty="0" err="1"/>
              <a:t>Bonchi</a:t>
            </a:r>
            <a:r>
              <a:rPr lang="en-US" dirty="0"/>
              <a:t>, F. and </a:t>
            </a:r>
            <a:r>
              <a:rPr lang="en-US" dirty="0" err="1"/>
              <a:t>Gullo</a:t>
            </a:r>
            <a:r>
              <a:rPr lang="en-US" dirty="0"/>
              <a:t>, </a:t>
            </a:r>
            <a:r>
              <a:rPr lang="en-US" dirty="0" smtClean="0"/>
              <a:t>F. </a:t>
            </a:r>
            <a:r>
              <a:rPr lang="en-US" dirty="0"/>
              <a:t>Graph Query Reformulation with </a:t>
            </a:r>
            <a:r>
              <a:rPr lang="en-US" dirty="0" smtClean="0"/>
              <a:t>Diversity. KDD, 2015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4053588" y="1136800"/>
            <a:ext cx="899412" cy="457201"/>
            <a:chOff x="4053588" y="914550"/>
            <a:chExt cx="899412" cy="457201"/>
          </a:xfrm>
        </p:grpSpPr>
        <p:cxnSp>
          <p:nvCxnSpPr>
            <p:cNvPr id="5" name="Straight Arrow Connector 4"/>
            <p:cNvCxnSpPr>
              <a:stCxn id="8" idx="4"/>
              <a:endCxn id="9" idx="0"/>
            </p:cNvCxnSpPr>
            <p:nvPr/>
          </p:nvCxnSpPr>
          <p:spPr>
            <a:xfrm>
              <a:off x="4191000" y="1295551"/>
              <a:ext cx="624588" cy="1"/>
            </a:xfrm>
            <a:prstGeom prst="straightConnector1">
              <a:avLst/>
            </a:prstGeom>
            <a:ln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>
              <a:stCxn id="8" idx="5"/>
              <a:endCxn id="10" idx="0"/>
            </p:cNvCxnSpPr>
            <p:nvPr/>
          </p:nvCxnSpPr>
          <p:spPr>
            <a:xfrm flipV="1">
              <a:off x="4170876" y="990751"/>
              <a:ext cx="263712" cy="250919"/>
            </a:xfrm>
            <a:prstGeom prst="straightConnector1">
              <a:avLst/>
            </a:prstGeom>
            <a:ln>
              <a:solidFill>
                <a:srgbClr val="FF000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>
              <a:stCxn id="10" idx="4"/>
              <a:endCxn id="9" idx="7"/>
            </p:cNvCxnSpPr>
            <p:nvPr/>
          </p:nvCxnSpPr>
          <p:spPr>
            <a:xfrm>
              <a:off x="4572000" y="990752"/>
              <a:ext cx="263712" cy="250919"/>
            </a:xfrm>
            <a:prstGeom prst="straightConnector1">
              <a:avLst/>
            </a:prstGeom>
            <a:ln>
              <a:solidFill>
                <a:srgbClr val="92D05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/>
            <p:cNvSpPr/>
            <p:nvPr/>
          </p:nvSpPr>
          <p:spPr>
            <a:xfrm rot="16200000">
              <a:off x="4046094" y="1226844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 rot="16200000">
              <a:off x="4808094" y="1226845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 rot="16200000">
              <a:off x="4427094" y="922044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3276600" y="4586203"/>
            <a:ext cx="975611" cy="1071073"/>
            <a:chOff x="3276600" y="4837512"/>
            <a:chExt cx="975611" cy="1071073"/>
          </a:xfrm>
        </p:grpSpPr>
        <p:cxnSp>
          <p:nvCxnSpPr>
            <p:cNvPr id="120" name="Straight Arrow Connector 119"/>
            <p:cNvCxnSpPr>
              <a:stCxn id="124" idx="4"/>
              <a:endCxn id="125" idx="0"/>
            </p:cNvCxnSpPr>
            <p:nvPr/>
          </p:nvCxnSpPr>
          <p:spPr>
            <a:xfrm>
              <a:off x="3490211" y="5375186"/>
              <a:ext cx="624588" cy="1"/>
            </a:xfrm>
            <a:prstGeom prst="straightConnector1">
              <a:avLst/>
            </a:prstGeom>
            <a:ln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Arrow Connector 120"/>
            <p:cNvCxnSpPr>
              <a:stCxn id="124" idx="5"/>
              <a:endCxn id="126" idx="0"/>
            </p:cNvCxnSpPr>
            <p:nvPr/>
          </p:nvCxnSpPr>
          <p:spPr>
            <a:xfrm flipV="1">
              <a:off x="3470087" y="5070384"/>
              <a:ext cx="263712" cy="250919"/>
            </a:xfrm>
            <a:prstGeom prst="straightConnector1">
              <a:avLst/>
            </a:prstGeom>
            <a:ln>
              <a:solidFill>
                <a:srgbClr val="FF000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Arrow Connector 121"/>
            <p:cNvCxnSpPr>
              <a:stCxn id="126" idx="4"/>
              <a:endCxn id="125" idx="7"/>
            </p:cNvCxnSpPr>
            <p:nvPr/>
          </p:nvCxnSpPr>
          <p:spPr>
            <a:xfrm>
              <a:off x="3871211" y="5070385"/>
              <a:ext cx="263712" cy="250919"/>
            </a:xfrm>
            <a:prstGeom prst="straightConnector1">
              <a:avLst/>
            </a:prstGeom>
            <a:ln>
              <a:solidFill>
                <a:srgbClr val="92D05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Arrow Connector 122"/>
            <p:cNvCxnSpPr>
              <a:stCxn id="124" idx="6"/>
              <a:endCxn id="129" idx="2"/>
            </p:cNvCxnSpPr>
            <p:nvPr/>
          </p:nvCxnSpPr>
          <p:spPr>
            <a:xfrm>
              <a:off x="3421505" y="5298985"/>
              <a:ext cx="0" cy="609600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Oval 123"/>
            <p:cNvSpPr/>
            <p:nvPr/>
          </p:nvSpPr>
          <p:spPr>
            <a:xfrm rot="16200000">
              <a:off x="3345305" y="530647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Oval 124"/>
            <p:cNvSpPr/>
            <p:nvPr/>
          </p:nvSpPr>
          <p:spPr>
            <a:xfrm rot="16200000">
              <a:off x="4107305" y="530647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Oval 125"/>
            <p:cNvSpPr/>
            <p:nvPr/>
          </p:nvSpPr>
          <p:spPr>
            <a:xfrm rot="16200000">
              <a:off x="3726305" y="500167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7" name="Straight Arrow Connector 126"/>
            <p:cNvCxnSpPr>
              <a:stCxn id="129" idx="4"/>
              <a:endCxn id="128" idx="0"/>
            </p:cNvCxnSpPr>
            <p:nvPr/>
          </p:nvCxnSpPr>
          <p:spPr>
            <a:xfrm>
              <a:off x="3490211" y="5832385"/>
              <a:ext cx="624588" cy="0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Oval 127"/>
            <p:cNvSpPr/>
            <p:nvPr/>
          </p:nvSpPr>
          <p:spPr>
            <a:xfrm rot="16200000">
              <a:off x="4107305" y="576367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Oval 128"/>
            <p:cNvSpPr/>
            <p:nvPr/>
          </p:nvSpPr>
          <p:spPr>
            <a:xfrm rot="16200000">
              <a:off x="3345305" y="576367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0" name="Picture 3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4837512"/>
              <a:ext cx="280987" cy="265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60" name="Group 159"/>
          <p:cNvGrpSpPr/>
          <p:nvPr/>
        </p:nvGrpSpPr>
        <p:grpSpPr>
          <a:xfrm>
            <a:off x="6019800" y="4662403"/>
            <a:ext cx="958290" cy="1066802"/>
            <a:chOff x="6019800" y="4913712"/>
            <a:chExt cx="958290" cy="1066802"/>
          </a:xfrm>
        </p:grpSpPr>
        <p:cxnSp>
          <p:nvCxnSpPr>
            <p:cNvPr id="131" name="Straight Arrow Connector 130"/>
            <p:cNvCxnSpPr>
              <a:stCxn id="137" idx="4"/>
              <a:endCxn id="138" idx="0"/>
            </p:cNvCxnSpPr>
            <p:nvPr/>
          </p:nvCxnSpPr>
          <p:spPr>
            <a:xfrm>
              <a:off x="6216090" y="5447113"/>
              <a:ext cx="624588" cy="1"/>
            </a:xfrm>
            <a:prstGeom prst="straightConnector1">
              <a:avLst/>
            </a:prstGeom>
            <a:ln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Arrow Connector 131"/>
            <p:cNvCxnSpPr>
              <a:stCxn id="137" idx="5"/>
              <a:endCxn id="139" idx="0"/>
            </p:cNvCxnSpPr>
            <p:nvPr/>
          </p:nvCxnSpPr>
          <p:spPr>
            <a:xfrm flipV="1">
              <a:off x="6195966" y="5142311"/>
              <a:ext cx="263712" cy="250919"/>
            </a:xfrm>
            <a:prstGeom prst="straightConnector1">
              <a:avLst/>
            </a:prstGeom>
            <a:ln>
              <a:solidFill>
                <a:srgbClr val="FF000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Arrow Connector 132"/>
            <p:cNvCxnSpPr>
              <a:stCxn id="139" idx="4"/>
              <a:endCxn id="138" idx="7"/>
            </p:cNvCxnSpPr>
            <p:nvPr/>
          </p:nvCxnSpPr>
          <p:spPr>
            <a:xfrm>
              <a:off x="6597090" y="5142313"/>
              <a:ext cx="263712" cy="250919"/>
            </a:xfrm>
            <a:prstGeom prst="straightConnector1">
              <a:avLst/>
            </a:prstGeom>
            <a:ln>
              <a:solidFill>
                <a:srgbClr val="92D05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Arrow Connector 133"/>
            <p:cNvCxnSpPr>
              <a:stCxn id="140" idx="4"/>
              <a:endCxn id="141" idx="0"/>
            </p:cNvCxnSpPr>
            <p:nvPr/>
          </p:nvCxnSpPr>
          <p:spPr>
            <a:xfrm>
              <a:off x="6216090" y="5904312"/>
              <a:ext cx="624588" cy="0"/>
            </a:xfrm>
            <a:prstGeom prst="straightConnector1">
              <a:avLst/>
            </a:prstGeom>
            <a:ln>
              <a:solidFill>
                <a:srgbClr val="0070C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Arrow Connector 134"/>
            <p:cNvCxnSpPr>
              <a:stCxn id="137" idx="6"/>
              <a:endCxn id="140" idx="2"/>
            </p:cNvCxnSpPr>
            <p:nvPr/>
          </p:nvCxnSpPr>
          <p:spPr>
            <a:xfrm>
              <a:off x="6147384" y="5370913"/>
              <a:ext cx="0" cy="609601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Arrow Connector 135"/>
            <p:cNvCxnSpPr>
              <a:stCxn id="141" idx="2"/>
              <a:endCxn id="138" idx="6"/>
            </p:cNvCxnSpPr>
            <p:nvPr/>
          </p:nvCxnSpPr>
          <p:spPr>
            <a:xfrm flipV="1">
              <a:off x="6909384" y="5370912"/>
              <a:ext cx="0" cy="609600"/>
            </a:xfrm>
            <a:prstGeom prst="straightConnector1">
              <a:avLst/>
            </a:prstGeom>
            <a:ln>
              <a:solidFill>
                <a:srgbClr val="92D05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Oval 136"/>
            <p:cNvSpPr/>
            <p:nvPr/>
          </p:nvSpPr>
          <p:spPr>
            <a:xfrm rot="16200000">
              <a:off x="6071184" y="5378405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Oval 137"/>
            <p:cNvSpPr/>
            <p:nvPr/>
          </p:nvSpPr>
          <p:spPr>
            <a:xfrm rot="16200000">
              <a:off x="6833184" y="5378406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Oval 138"/>
            <p:cNvSpPr/>
            <p:nvPr/>
          </p:nvSpPr>
          <p:spPr>
            <a:xfrm rot="16200000">
              <a:off x="6452184" y="5073605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Oval 139"/>
            <p:cNvSpPr/>
            <p:nvPr/>
          </p:nvSpPr>
          <p:spPr>
            <a:xfrm rot="16200000">
              <a:off x="6071184" y="5835606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Oval 140"/>
            <p:cNvSpPr/>
            <p:nvPr/>
          </p:nvSpPr>
          <p:spPr>
            <a:xfrm rot="16200000">
              <a:off x="6833184" y="5835606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2" name="Picture 4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9800" y="4913712"/>
              <a:ext cx="300038" cy="273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56" name="Group 155"/>
          <p:cNvGrpSpPr/>
          <p:nvPr/>
        </p:nvGrpSpPr>
        <p:grpSpPr>
          <a:xfrm>
            <a:off x="1928812" y="4510003"/>
            <a:ext cx="998740" cy="1182627"/>
            <a:chOff x="1928812" y="4761312"/>
            <a:chExt cx="998740" cy="1182627"/>
          </a:xfrm>
        </p:grpSpPr>
        <p:cxnSp>
          <p:nvCxnSpPr>
            <p:cNvPr id="91" name="Straight Arrow Connector 90"/>
            <p:cNvCxnSpPr>
              <a:stCxn id="97" idx="4"/>
              <a:endCxn id="98" idx="0"/>
            </p:cNvCxnSpPr>
            <p:nvPr/>
          </p:nvCxnSpPr>
          <p:spPr>
            <a:xfrm>
              <a:off x="2165552" y="5410539"/>
              <a:ext cx="624588" cy="1"/>
            </a:xfrm>
            <a:prstGeom prst="straightConnector1">
              <a:avLst/>
            </a:prstGeom>
            <a:ln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>
              <a:stCxn id="97" idx="5"/>
              <a:endCxn id="99" idx="0"/>
            </p:cNvCxnSpPr>
            <p:nvPr/>
          </p:nvCxnSpPr>
          <p:spPr>
            <a:xfrm flipV="1">
              <a:off x="2145428" y="5105739"/>
              <a:ext cx="263712" cy="250919"/>
            </a:xfrm>
            <a:prstGeom prst="straightConnector1">
              <a:avLst/>
            </a:prstGeom>
            <a:ln>
              <a:solidFill>
                <a:srgbClr val="FF000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/>
            <p:cNvCxnSpPr>
              <a:stCxn id="99" idx="4"/>
              <a:endCxn id="98" idx="7"/>
            </p:cNvCxnSpPr>
            <p:nvPr/>
          </p:nvCxnSpPr>
          <p:spPr>
            <a:xfrm>
              <a:off x="2546552" y="5105740"/>
              <a:ext cx="263712" cy="250919"/>
            </a:xfrm>
            <a:prstGeom prst="straightConnector1">
              <a:avLst/>
            </a:prstGeom>
            <a:ln>
              <a:solidFill>
                <a:srgbClr val="92D05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/>
            <p:cNvCxnSpPr>
              <a:stCxn id="99" idx="6"/>
              <a:endCxn id="100" idx="2"/>
            </p:cNvCxnSpPr>
            <p:nvPr/>
          </p:nvCxnSpPr>
          <p:spPr>
            <a:xfrm>
              <a:off x="2477846" y="5029538"/>
              <a:ext cx="0" cy="685800"/>
            </a:xfrm>
            <a:prstGeom prst="straightConnector1">
              <a:avLst/>
            </a:prstGeom>
            <a:ln>
              <a:solidFill>
                <a:srgbClr val="0070C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>
              <a:stCxn id="97" idx="6"/>
              <a:endCxn id="102" idx="2"/>
            </p:cNvCxnSpPr>
            <p:nvPr/>
          </p:nvCxnSpPr>
          <p:spPr>
            <a:xfrm>
              <a:off x="2096846" y="5334338"/>
              <a:ext cx="0" cy="609600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/>
            <p:cNvCxnSpPr>
              <a:stCxn id="101" idx="2"/>
              <a:endCxn id="98" idx="6"/>
            </p:cNvCxnSpPr>
            <p:nvPr/>
          </p:nvCxnSpPr>
          <p:spPr>
            <a:xfrm flipV="1">
              <a:off x="2858846" y="5334340"/>
              <a:ext cx="0" cy="609599"/>
            </a:xfrm>
            <a:prstGeom prst="straightConnector1">
              <a:avLst/>
            </a:prstGeom>
            <a:ln>
              <a:solidFill>
                <a:srgbClr val="92D05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Oval 96"/>
            <p:cNvSpPr/>
            <p:nvPr/>
          </p:nvSpPr>
          <p:spPr>
            <a:xfrm rot="16200000">
              <a:off x="2020646" y="5341832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Oval 97"/>
            <p:cNvSpPr/>
            <p:nvPr/>
          </p:nvSpPr>
          <p:spPr>
            <a:xfrm rot="16200000">
              <a:off x="2782646" y="5341833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Oval 98"/>
            <p:cNvSpPr/>
            <p:nvPr/>
          </p:nvSpPr>
          <p:spPr>
            <a:xfrm rot="16200000">
              <a:off x="2401646" y="5037032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Oval 99"/>
            <p:cNvSpPr/>
            <p:nvPr/>
          </p:nvSpPr>
          <p:spPr>
            <a:xfrm rot="16200000">
              <a:off x="2401646" y="5570432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Oval 100"/>
            <p:cNvSpPr/>
            <p:nvPr/>
          </p:nvSpPr>
          <p:spPr>
            <a:xfrm rot="16200000">
              <a:off x="2782646" y="5799032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Oval 101"/>
            <p:cNvSpPr/>
            <p:nvPr/>
          </p:nvSpPr>
          <p:spPr>
            <a:xfrm rot="16200000">
              <a:off x="2020646" y="5799032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3" name="Picture 5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8812" y="4761312"/>
              <a:ext cx="280988" cy="273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59" name="Group 158"/>
          <p:cNvGrpSpPr/>
          <p:nvPr/>
        </p:nvGrpSpPr>
        <p:grpSpPr>
          <a:xfrm>
            <a:off x="4648200" y="4611198"/>
            <a:ext cx="928672" cy="1397810"/>
            <a:chOff x="4648200" y="4862507"/>
            <a:chExt cx="928672" cy="1397810"/>
          </a:xfrm>
        </p:grpSpPr>
        <p:cxnSp>
          <p:nvCxnSpPr>
            <p:cNvPr id="103" name="Straight Arrow Connector 102"/>
            <p:cNvCxnSpPr>
              <a:stCxn id="109" idx="4"/>
              <a:endCxn id="110" idx="0"/>
            </p:cNvCxnSpPr>
            <p:nvPr/>
          </p:nvCxnSpPr>
          <p:spPr>
            <a:xfrm>
              <a:off x="4814872" y="5345919"/>
              <a:ext cx="624588" cy="1"/>
            </a:xfrm>
            <a:prstGeom prst="straightConnector1">
              <a:avLst/>
            </a:prstGeom>
            <a:ln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/>
            <p:cNvCxnSpPr>
              <a:stCxn id="109" idx="5"/>
            </p:cNvCxnSpPr>
            <p:nvPr/>
          </p:nvCxnSpPr>
          <p:spPr>
            <a:xfrm flipV="1">
              <a:off x="4794748" y="5041119"/>
              <a:ext cx="263712" cy="250919"/>
            </a:xfrm>
            <a:prstGeom prst="straightConnector1">
              <a:avLst/>
            </a:prstGeom>
            <a:ln>
              <a:solidFill>
                <a:srgbClr val="FF000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Arrow Connector 104"/>
            <p:cNvCxnSpPr>
              <a:stCxn id="111" idx="4"/>
              <a:endCxn id="110" idx="7"/>
            </p:cNvCxnSpPr>
            <p:nvPr/>
          </p:nvCxnSpPr>
          <p:spPr>
            <a:xfrm>
              <a:off x="5195872" y="5041119"/>
              <a:ext cx="263712" cy="250919"/>
            </a:xfrm>
            <a:prstGeom prst="straightConnector1">
              <a:avLst/>
            </a:prstGeom>
            <a:ln>
              <a:solidFill>
                <a:srgbClr val="92D05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Arrow Connector 105"/>
            <p:cNvCxnSpPr>
              <a:stCxn id="113" idx="4"/>
              <a:endCxn id="118" idx="0"/>
            </p:cNvCxnSpPr>
            <p:nvPr/>
          </p:nvCxnSpPr>
          <p:spPr>
            <a:xfrm>
              <a:off x="4814872" y="5803120"/>
              <a:ext cx="624588" cy="0"/>
            </a:xfrm>
            <a:prstGeom prst="straightConnector1">
              <a:avLst/>
            </a:prstGeom>
            <a:ln>
              <a:solidFill>
                <a:srgbClr val="0070C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/>
            <p:cNvCxnSpPr>
              <a:stCxn id="109" idx="6"/>
              <a:endCxn id="113" idx="2"/>
            </p:cNvCxnSpPr>
            <p:nvPr/>
          </p:nvCxnSpPr>
          <p:spPr>
            <a:xfrm>
              <a:off x="4746166" y="5269719"/>
              <a:ext cx="0" cy="609601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/>
            <p:cNvCxnSpPr>
              <a:stCxn id="118" idx="2"/>
              <a:endCxn id="110" idx="6"/>
            </p:cNvCxnSpPr>
            <p:nvPr/>
          </p:nvCxnSpPr>
          <p:spPr>
            <a:xfrm flipV="1">
              <a:off x="5508166" y="5269718"/>
              <a:ext cx="0" cy="609600"/>
            </a:xfrm>
            <a:prstGeom prst="straightConnector1">
              <a:avLst/>
            </a:prstGeom>
            <a:ln>
              <a:solidFill>
                <a:srgbClr val="92D05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Oval 108"/>
            <p:cNvSpPr/>
            <p:nvPr/>
          </p:nvSpPr>
          <p:spPr>
            <a:xfrm rot="16200000">
              <a:off x="4669966" y="5277212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Oval 109"/>
            <p:cNvSpPr/>
            <p:nvPr/>
          </p:nvSpPr>
          <p:spPr>
            <a:xfrm rot="16200000">
              <a:off x="5431966" y="5277214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Oval 110"/>
            <p:cNvSpPr/>
            <p:nvPr/>
          </p:nvSpPr>
          <p:spPr>
            <a:xfrm rot="16200000">
              <a:off x="5050966" y="4972412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2" name="Straight Arrow Connector 111"/>
            <p:cNvCxnSpPr>
              <a:stCxn id="113" idx="3"/>
              <a:endCxn id="115" idx="7"/>
            </p:cNvCxnSpPr>
            <p:nvPr/>
          </p:nvCxnSpPr>
          <p:spPr>
            <a:xfrm>
              <a:off x="4794748" y="5857001"/>
              <a:ext cx="283836" cy="273235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Oval 112"/>
            <p:cNvSpPr/>
            <p:nvPr/>
          </p:nvSpPr>
          <p:spPr>
            <a:xfrm rot="16200000">
              <a:off x="4669966" y="5734414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4" name="Straight Arrow Connector 113"/>
            <p:cNvCxnSpPr>
              <a:stCxn id="115" idx="5"/>
              <a:endCxn id="118" idx="1"/>
            </p:cNvCxnSpPr>
            <p:nvPr/>
          </p:nvCxnSpPr>
          <p:spPr>
            <a:xfrm flipV="1">
              <a:off x="5175748" y="5857001"/>
              <a:ext cx="283836" cy="273235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Oval 114"/>
            <p:cNvSpPr/>
            <p:nvPr/>
          </p:nvSpPr>
          <p:spPr>
            <a:xfrm rot="16200000">
              <a:off x="5050966" y="6115411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Oval 117"/>
            <p:cNvSpPr/>
            <p:nvPr/>
          </p:nvSpPr>
          <p:spPr>
            <a:xfrm rot="16200000">
              <a:off x="5431966" y="5734414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4" name="Picture 6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8200" y="4862507"/>
              <a:ext cx="261938" cy="254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" name="TextBox 2"/>
          <p:cNvSpPr txBox="1"/>
          <p:nvPr/>
        </p:nvSpPr>
        <p:spPr>
          <a:xfrm>
            <a:off x="190500" y="1781521"/>
            <a:ext cx="10398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defTabSz="430213">
              <a:spcAft>
                <a:spcPts val="400"/>
              </a:spcAft>
              <a:buSzPct val="100000"/>
            </a:pPr>
            <a:r>
              <a:rPr lang="it-IT" sz="2000" dirty="0" err="1" smtClean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rPr>
              <a:t>Results</a:t>
            </a:r>
            <a:endParaRPr lang="it-IT" sz="2000" dirty="0" smtClean="0">
              <a:solidFill>
                <a:srgbClr val="000000"/>
              </a:solidFill>
              <a:latin typeface="HP Simplified" pitchFamily="34" charset="0"/>
              <a:cs typeface="HP Simplified" pitchFamily="34" charset="0"/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3063875" y="1016000"/>
            <a:ext cx="813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defTabSz="430213">
              <a:spcAft>
                <a:spcPts val="400"/>
              </a:spcAft>
              <a:buSzPct val="100000"/>
            </a:pPr>
            <a:r>
              <a:rPr lang="it-IT" dirty="0" smtClean="0">
                <a:solidFill>
                  <a:srgbClr val="000000"/>
                </a:solidFill>
                <a:latin typeface="HP Simplified" pitchFamily="34" charset="0"/>
                <a:cs typeface="HP Simplified" pitchFamily="34" charset="0"/>
              </a:rPr>
              <a:t>Query</a:t>
            </a:r>
          </a:p>
        </p:txBody>
      </p:sp>
      <p:sp>
        <p:nvSpPr>
          <p:cNvPr id="119" name="Isosceles Triangle 118"/>
          <p:cNvSpPr/>
          <p:nvPr/>
        </p:nvSpPr>
        <p:spPr>
          <a:xfrm rot="10800000">
            <a:off x="1402080" y="3303616"/>
            <a:ext cx="2296160" cy="924560"/>
          </a:xfrm>
          <a:prstGeom prst="triangle">
            <a:avLst>
              <a:gd name="adj" fmla="val 33496"/>
            </a:avLst>
          </a:prstGeom>
          <a:solidFill>
            <a:srgbClr val="FD1728">
              <a:alpha val="72000"/>
            </a:srgbClr>
          </a:solidFill>
          <a:ln w="19050" cmpd="sng">
            <a:solidFill>
              <a:schemeClr val="accent2">
                <a:lumMod val="50000"/>
              </a:schemeClr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61" name="Group 160"/>
          <p:cNvGrpSpPr/>
          <p:nvPr/>
        </p:nvGrpSpPr>
        <p:grpSpPr>
          <a:xfrm>
            <a:off x="1295400" y="1778123"/>
            <a:ext cx="6629400" cy="1524000"/>
            <a:chOff x="1295400" y="1949227"/>
            <a:chExt cx="6629400" cy="1524000"/>
          </a:xfrm>
        </p:grpSpPr>
        <p:cxnSp>
          <p:nvCxnSpPr>
            <p:cNvPr id="11" name="Straight Arrow Connector 10"/>
            <p:cNvCxnSpPr>
              <a:stCxn id="20" idx="4"/>
              <a:endCxn id="21" idx="0"/>
            </p:cNvCxnSpPr>
            <p:nvPr/>
          </p:nvCxnSpPr>
          <p:spPr>
            <a:xfrm>
              <a:off x="1615188" y="2399113"/>
              <a:ext cx="624588" cy="1"/>
            </a:xfrm>
            <a:prstGeom prst="straightConnector1">
              <a:avLst/>
            </a:prstGeom>
            <a:ln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>
              <a:stCxn id="20" idx="5"/>
              <a:endCxn id="22" idx="0"/>
            </p:cNvCxnSpPr>
            <p:nvPr/>
          </p:nvCxnSpPr>
          <p:spPr>
            <a:xfrm flipV="1">
              <a:off x="1595064" y="2094313"/>
              <a:ext cx="263712" cy="250919"/>
            </a:xfrm>
            <a:prstGeom prst="straightConnector1">
              <a:avLst/>
            </a:prstGeom>
            <a:ln>
              <a:solidFill>
                <a:srgbClr val="FF000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22" idx="4"/>
              <a:endCxn id="21" idx="7"/>
            </p:cNvCxnSpPr>
            <p:nvPr/>
          </p:nvCxnSpPr>
          <p:spPr>
            <a:xfrm>
              <a:off x="1996188" y="2094314"/>
              <a:ext cx="263712" cy="250919"/>
            </a:xfrm>
            <a:prstGeom prst="straightConnector1">
              <a:avLst/>
            </a:prstGeom>
            <a:ln>
              <a:solidFill>
                <a:srgbClr val="92D05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25" idx="4"/>
              <a:endCxn id="24" idx="0"/>
            </p:cNvCxnSpPr>
            <p:nvPr/>
          </p:nvCxnSpPr>
          <p:spPr>
            <a:xfrm>
              <a:off x="1615188" y="3008715"/>
              <a:ext cx="624588" cy="0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22" idx="2"/>
              <a:endCxn id="23" idx="2"/>
            </p:cNvCxnSpPr>
            <p:nvPr/>
          </p:nvCxnSpPr>
          <p:spPr>
            <a:xfrm>
              <a:off x="1927482" y="2170512"/>
              <a:ext cx="0" cy="609603"/>
            </a:xfrm>
            <a:prstGeom prst="straightConnector1">
              <a:avLst/>
            </a:prstGeom>
            <a:ln>
              <a:solidFill>
                <a:srgbClr val="0070C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20" idx="6"/>
              <a:endCxn id="25" idx="2"/>
            </p:cNvCxnSpPr>
            <p:nvPr/>
          </p:nvCxnSpPr>
          <p:spPr>
            <a:xfrm>
              <a:off x="1546482" y="2322912"/>
              <a:ext cx="0" cy="762003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24" idx="2"/>
              <a:endCxn id="21" idx="6"/>
            </p:cNvCxnSpPr>
            <p:nvPr/>
          </p:nvCxnSpPr>
          <p:spPr>
            <a:xfrm flipV="1">
              <a:off x="2308482" y="2322914"/>
              <a:ext cx="0" cy="762001"/>
            </a:xfrm>
            <a:prstGeom prst="straightConnector1">
              <a:avLst/>
            </a:prstGeom>
            <a:ln>
              <a:solidFill>
                <a:srgbClr val="92D05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25" idx="6"/>
            </p:cNvCxnSpPr>
            <p:nvPr/>
          </p:nvCxnSpPr>
          <p:spPr>
            <a:xfrm flipV="1">
              <a:off x="1546482" y="2757797"/>
              <a:ext cx="332418" cy="174719"/>
            </a:xfrm>
            <a:prstGeom prst="straightConnector1">
              <a:avLst/>
            </a:prstGeom>
            <a:ln>
              <a:solidFill>
                <a:srgbClr val="FFC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23" idx="3"/>
              <a:endCxn id="24" idx="7"/>
            </p:cNvCxnSpPr>
            <p:nvPr/>
          </p:nvCxnSpPr>
          <p:spPr>
            <a:xfrm>
              <a:off x="1976064" y="2757797"/>
              <a:ext cx="283836" cy="197036"/>
            </a:xfrm>
            <a:prstGeom prst="straightConnector1">
              <a:avLst/>
            </a:prstGeom>
            <a:ln>
              <a:solidFill>
                <a:srgbClr val="8E369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/>
            <p:cNvSpPr/>
            <p:nvPr/>
          </p:nvSpPr>
          <p:spPr>
            <a:xfrm rot="16200000">
              <a:off x="1470282" y="2330406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 rot="16200000">
              <a:off x="2232282" y="2330407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 rot="16200000">
              <a:off x="1851282" y="2025606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 rot="16200000">
              <a:off x="1851282" y="26352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 rot="16200000">
              <a:off x="2232282" y="29400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 rot="16200000">
              <a:off x="1470282" y="29400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Arrow Connector 25"/>
            <p:cNvCxnSpPr>
              <a:stCxn id="35" idx="4"/>
              <a:endCxn id="36" idx="0"/>
            </p:cNvCxnSpPr>
            <p:nvPr/>
          </p:nvCxnSpPr>
          <p:spPr>
            <a:xfrm>
              <a:off x="2910588" y="2399116"/>
              <a:ext cx="624588" cy="1"/>
            </a:xfrm>
            <a:prstGeom prst="straightConnector1">
              <a:avLst/>
            </a:prstGeom>
            <a:ln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35" idx="5"/>
              <a:endCxn id="37" idx="0"/>
            </p:cNvCxnSpPr>
            <p:nvPr/>
          </p:nvCxnSpPr>
          <p:spPr>
            <a:xfrm flipV="1">
              <a:off x="2890464" y="2094315"/>
              <a:ext cx="263712" cy="250919"/>
            </a:xfrm>
            <a:prstGeom prst="straightConnector1">
              <a:avLst/>
            </a:prstGeom>
            <a:ln>
              <a:solidFill>
                <a:srgbClr val="FF000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>
              <a:stCxn id="37" idx="4"/>
              <a:endCxn id="36" idx="7"/>
            </p:cNvCxnSpPr>
            <p:nvPr/>
          </p:nvCxnSpPr>
          <p:spPr>
            <a:xfrm>
              <a:off x="3291588" y="2094317"/>
              <a:ext cx="263712" cy="250919"/>
            </a:xfrm>
            <a:prstGeom prst="straightConnector1">
              <a:avLst/>
            </a:prstGeom>
            <a:ln>
              <a:solidFill>
                <a:srgbClr val="92D05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42" idx="4"/>
              <a:endCxn id="39" idx="0"/>
            </p:cNvCxnSpPr>
            <p:nvPr/>
          </p:nvCxnSpPr>
          <p:spPr>
            <a:xfrm>
              <a:off x="2910588" y="2856315"/>
              <a:ext cx="624588" cy="0"/>
            </a:xfrm>
            <a:prstGeom prst="straightConnector1">
              <a:avLst/>
            </a:prstGeom>
            <a:ln>
              <a:solidFill>
                <a:srgbClr val="0070C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>
              <a:stCxn id="37" idx="6"/>
              <a:endCxn id="38" idx="2"/>
            </p:cNvCxnSpPr>
            <p:nvPr/>
          </p:nvCxnSpPr>
          <p:spPr>
            <a:xfrm>
              <a:off x="3222882" y="2018115"/>
              <a:ext cx="0" cy="685800"/>
            </a:xfrm>
            <a:prstGeom prst="straightConnector1">
              <a:avLst/>
            </a:prstGeom>
            <a:ln>
              <a:solidFill>
                <a:srgbClr val="0070C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>
              <a:stCxn id="35" idx="6"/>
              <a:endCxn id="42" idx="2"/>
            </p:cNvCxnSpPr>
            <p:nvPr/>
          </p:nvCxnSpPr>
          <p:spPr>
            <a:xfrm>
              <a:off x="2841882" y="2322915"/>
              <a:ext cx="0" cy="609600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stCxn id="39" idx="2"/>
              <a:endCxn id="36" idx="6"/>
            </p:cNvCxnSpPr>
            <p:nvPr/>
          </p:nvCxnSpPr>
          <p:spPr>
            <a:xfrm flipV="1">
              <a:off x="3603882" y="2322918"/>
              <a:ext cx="0" cy="609599"/>
            </a:xfrm>
            <a:prstGeom prst="straightConnector1">
              <a:avLst/>
            </a:prstGeom>
            <a:ln>
              <a:solidFill>
                <a:srgbClr val="92D05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stCxn id="42" idx="6"/>
              <a:endCxn id="38" idx="1"/>
            </p:cNvCxnSpPr>
            <p:nvPr/>
          </p:nvCxnSpPr>
          <p:spPr>
            <a:xfrm flipV="1">
              <a:off x="2841882" y="2681598"/>
              <a:ext cx="332418" cy="98519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>
              <a:stCxn id="38" idx="3"/>
              <a:endCxn id="39" idx="7"/>
            </p:cNvCxnSpPr>
            <p:nvPr/>
          </p:nvCxnSpPr>
          <p:spPr>
            <a:xfrm>
              <a:off x="3271464" y="2681598"/>
              <a:ext cx="283836" cy="120836"/>
            </a:xfrm>
            <a:prstGeom prst="straightConnector1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Oval 34"/>
            <p:cNvSpPr/>
            <p:nvPr/>
          </p:nvSpPr>
          <p:spPr>
            <a:xfrm rot="16200000">
              <a:off x="2765682" y="23304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 rot="16200000">
              <a:off x="3527682" y="2330410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 rot="16200000">
              <a:off x="3146682" y="20256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 rot="16200000">
              <a:off x="3146682" y="25590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 rot="16200000">
              <a:off x="3527682" y="27876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Straight Arrow Connector 39"/>
            <p:cNvCxnSpPr>
              <a:stCxn id="42" idx="7"/>
              <a:endCxn id="41" idx="3"/>
            </p:cNvCxnSpPr>
            <p:nvPr/>
          </p:nvCxnSpPr>
          <p:spPr>
            <a:xfrm>
              <a:off x="2793300" y="2802433"/>
              <a:ext cx="463176" cy="488763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Oval 40"/>
            <p:cNvSpPr/>
            <p:nvPr/>
          </p:nvSpPr>
          <p:spPr>
            <a:xfrm rot="16200000">
              <a:off x="3131694" y="31686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 rot="16200000">
              <a:off x="2765682" y="27876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" name="Straight Arrow Connector 42"/>
            <p:cNvCxnSpPr>
              <a:stCxn id="51" idx="4"/>
              <a:endCxn id="52" idx="0"/>
            </p:cNvCxnSpPr>
            <p:nvPr/>
          </p:nvCxnSpPr>
          <p:spPr>
            <a:xfrm>
              <a:off x="4191000" y="2399116"/>
              <a:ext cx="624588" cy="1"/>
            </a:xfrm>
            <a:prstGeom prst="straightConnector1">
              <a:avLst/>
            </a:prstGeom>
            <a:ln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>
              <a:stCxn id="51" idx="5"/>
              <a:endCxn id="53" idx="0"/>
            </p:cNvCxnSpPr>
            <p:nvPr/>
          </p:nvCxnSpPr>
          <p:spPr>
            <a:xfrm flipV="1">
              <a:off x="4170876" y="2094315"/>
              <a:ext cx="263712" cy="250919"/>
            </a:xfrm>
            <a:prstGeom prst="straightConnector1">
              <a:avLst/>
            </a:prstGeom>
            <a:ln>
              <a:solidFill>
                <a:srgbClr val="FF000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>
              <a:stCxn id="53" idx="4"/>
              <a:endCxn id="52" idx="7"/>
            </p:cNvCxnSpPr>
            <p:nvPr/>
          </p:nvCxnSpPr>
          <p:spPr>
            <a:xfrm>
              <a:off x="4572000" y="2094317"/>
              <a:ext cx="263712" cy="250919"/>
            </a:xfrm>
            <a:prstGeom prst="straightConnector1">
              <a:avLst/>
            </a:prstGeom>
            <a:ln>
              <a:solidFill>
                <a:srgbClr val="92D05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>
              <a:stCxn id="55" idx="4"/>
              <a:endCxn id="117" idx="0"/>
            </p:cNvCxnSpPr>
            <p:nvPr/>
          </p:nvCxnSpPr>
          <p:spPr>
            <a:xfrm>
              <a:off x="4191000" y="2856316"/>
              <a:ext cx="624588" cy="0"/>
            </a:xfrm>
            <a:prstGeom prst="straightConnector1">
              <a:avLst/>
            </a:prstGeom>
            <a:ln>
              <a:solidFill>
                <a:srgbClr val="0070C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>
              <a:stCxn id="51" idx="6"/>
              <a:endCxn id="55" idx="2"/>
            </p:cNvCxnSpPr>
            <p:nvPr/>
          </p:nvCxnSpPr>
          <p:spPr>
            <a:xfrm>
              <a:off x="4122294" y="2322917"/>
              <a:ext cx="0" cy="609601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>
              <a:stCxn id="117" idx="2"/>
              <a:endCxn id="52" idx="6"/>
            </p:cNvCxnSpPr>
            <p:nvPr/>
          </p:nvCxnSpPr>
          <p:spPr>
            <a:xfrm flipV="1">
              <a:off x="4884294" y="2322916"/>
              <a:ext cx="0" cy="609600"/>
            </a:xfrm>
            <a:prstGeom prst="straightConnector1">
              <a:avLst/>
            </a:prstGeom>
            <a:ln>
              <a:solidFill>
                <a:srgbClr val="92D05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>
              <a:stCxn id="55" idx="6"/>
              <a:endCxn id="52" idx="1"/>
            </p:cNvCxnSpPr>
            <p:nvPr/>
          </p:nvCxnSpPr>
          <p:spPr>
            <a:xfrm flipV="1">
              <a:off x="4122294" y="2452998"/>
              <a:ext cx="713418" cy="327119"/>
            </a:xfrm>
            <a:prstGeom prst="straightConnector1">
              <a:avLst/>
            </a:prstGeom>
            <a:ln>
              <a:solidFill>
                <a:srgbClr val="FFC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>
              <a:stCxn id="51" idx="3"/>
              <a:endCxn id="117" idx="7"/>
            </p:cNvCxnSpPr>
            <p:nvPr/>
          </p:nvCxnSpPr>
          <p:spPr>
            <a:xfrm>
              <a:off x="4170876" y="2452998"/>
              <a:ext cx="664836" cy="349437"/>
            </a:xfrm>
            <a:prstGeom prst="straightConnector1">
              <a:avLst/>
            </a:prstGeom>
            <a:ln>
              <a:solidFill>
                <a:srgbClr val="8E369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Oval 50"/>
            <p:cNvSpPr/>
            <p:nvPr/>
          </p:nvSpPr>
          <p:spPr>
            <a:xfrm rot="16200000">
              <a:off x="4046094" y="23304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/>
            <p:cNvSpPr/>
            <p:nvPr/>
          </p:nvSpPr>
          <p:spPr>
            <a:xfrm rot="16200000">
              <a:off x="4808094" y="2330410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/>
            <p:cNvSpPr/>
            <p:nvPr/>
          </p:nvSpPr>
          <p:spPr>
            <a:xfrm rot="16200000">
              <a:off x="4427094" y="20256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4" name="Straight Arrow Connector 53"/>
            <p:cNvCxnSpPr>
              <a:stCxn id="55" idx="3"/>
              <a:endCxn id="57" idx="7"/>
            </p:cNvCxnSpPr>
            <p:nvPr/>
          </p:nvCxnSpPr>
          <p:spPr>
            <a:xfrm>
              <a:off x="4170876" y="2910197"/>
              <a:ext cx="283836" cy="273235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Oval 54"/>
            <p:cNvSpPr/>
            <p:nvPr/>
          </p:nvSpPr>
          <p:spPr>
            <a:xfrm rot="16200000">
              <a:off x="4046094" y="2787610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Straight Arrow Connector 55"/>
            <p:cNvCxnSpPr>
              <a:stCxn id="57" idx="5"/>
              <a:endCxn id="117" idx="1"/>
            </p:cNvCxnSpPr>
            <p:nvPr/>
          </p:nvCxnSpPr>
          <p:spPr>
            <a:xfrm flipV="1">
              <a:off x="4551876" y="2910197"/>
              <a:ext cx="283836" cy="273235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Oval 56"/>
            <p:cNvSpPr/>
            <p:nvPr/>
          </p:nvSpPr>
          <p:spPr>
            <a:xfrm rot="16200000">
              <a:off x="4427094" y="31686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8" name="Straight Arrow Connector 57"/>
            <p:cNvCxnSpPr>
              <a:stCxn id="66" idx="4"/>
              <a:endCxn id="67" idx="0"/>
            </p:cNvCxnSpPr>
            <p:nvPr/>
          </p:nvCxnSpPr>
          <p:spPr>
            <a:xfrm>
              <a:off x="5410200" y="2399116"/>
              <a:ext cx="624588" cy="1"/>
            </a:xfrm>
            <a:prstGeom prst="straightConnector1">
              <a:avLst/>
            </a:prstGeom>
            <a:ln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>
              <a:stCxn id="66" idx="5"/>
              <a:endCxn id="68" idx="0"/>
            </p:cNvCxnSpPr>
            <p:nvPr/>
          </p:nvCxnSpPr>
          <p:spPr>
            <a:xfrm flipV="1">
              <a:off x="5390076" y="2094314"/>
              <a:ext cx="263712" cy="250919"/>
            </a:xfrm>
            <a:prstGeom prst="straightConnector1">
              <a:avLst/>
            </a:prstGeom>
            <a:ln>
              <a:solidFill>
                <a:srgbClr val="FF000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>
              <a:stCxn id="68" idx="4"/>
              <a:endCxn id="67" idx="7"/>
            </p:cNvCxnSpPr>
            <p:nvPr/>
          </p:nvCxnSpPr>
          <p:spPr>
            <a:xfrm>
              <a:off x="5791200" y="2094315"/>
              <a:ext cx="263712" cy="250919"/>
            </a:xfrm>
            <a:prstGeom prst="straightConnector1">
              <a:avLst/>
            </a:prstGeom>
            <a:ln>
              <a:solidFill>
                <a:srgbClr val="92D05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>
              <a:stCxn id="70" idx="4"/>
              <a:endCxn id="116" idx="0"/>
            </p:cNvCxnSpPr>
            <p:nvPr/>
          </p:nvCxnSpPr>
          <p:spPr>
            <a:xfrm>
              <a:off x="5410200" y="2856315"/>
              <a:ext cx="624588" cy="0"/>
            </a:xfrm>
            <a:prstGeom prst="straightConnector1">
              <a:avLst/>
            </a:prstGeom>
            <a:ln>
              <a:solidFill>
                <a:srgbClr val="0070C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/>
            <p:cNvCxnSpPr>
              <a:stCxn id="66" idx="6"/>
              <a:endCxn id="70" idx="2"/>
            </p:cNvCxnSpPr>
            <p:nvPr/>
          </p:nvCxnSpPr>
          <p:spPr>
            <a:xfrm>
              <a:off x="5341494" y="2322916"/>
              <a:ext cx="0" cy="609601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>
              <a:stCxn id="116" idx="2"/>
              <a:endCxn id="67" idx="6"/>
            </p:cNvCxnSpPr>
            <p:nvPr/>
          </p:nvCxnSpPr>
          <p:spPr>
            <a:xfrm flipV="1">
              <a:off x="6103494" y="2322915"/>
              <a:ext cx="0" cy="609600"/>
            </a:xfrm>
            <a:prstGeom prst="straightConnector1">
              <a:avLst/>
            </a:prstGeom>
            <a:ln>
              <a:solidFill>
                <a:srgbClr val="92D05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>
              <a:stCxn id="70" idx="6"/>
              <a:endCxn id="67" idx="1"/>
            </p:cNvCxnSpPr>
            <p:nvPr/>
          </p:nvCxnSpPr>
          <p:spPr>
            <a:xfrm flipV="1">
              <a:off x="5341494" y="2452998"/>
              <a:ext cx="713418" cy="327119"/>
            </a:xfrm>
            <a:prstGeom prst="straightConnector1">
              <a:avLst/>
            </a:prstGeom>
            <a:ln>
              <a:solidFill>
                <a:srgbClr val="997C67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>
              <a:stCxn id="66" idx="3"/>
              <a:endCxn id="116" idx="7"/>
            </p:cNvCxnSpPr>
            <p:nvPr/>
          </p:nvCxnSpPr>
          <p:spPr>
            <a:xfrm>
              <a:off x="5390076" y="2452996"/>
              <a:ext cx="664836" cy="349437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Oval 65"/>
            <p:cNvSpPr/>
            <p:nvPr/>
          </p:nvSpPr>
          <p:spPr>
            <a:xfrm rot="16200000">
              <a:off x="5265294" y="23304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/>
            <p:cNvSpPr/>
            <p:nvPr/>
          </p:nvSpPr>
          <p:spPr>
            <a:xfrm rot="16200000">
              <a:off x="6027294" y="23304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/>
            <p:cNvSpPr/>
            <p:nvPr/>
          </p:nvSpPr>
          <p:spPr>
            <a:xfrm rot="16200000">
              <a:off x="5646294" y="20256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9" name="Straight Arrow Connector 68"/>
            <p:cNvCxnSpPr>
              <a:stCxn id="70" idx="3"/>
              <a:endCxn id="72" idx="7"/>
            </p:cNvCxnSpPr>
            <p:nvPr/>
          </p:nvCxnSpPr>
          <p:spPr>
            <a:xfrm>
              <a:off x="5390076" y="2910197"/>
              <a:ext cx="283836" cy="273235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69"/>
            <p:cNvSpPr/>
            <p:nvPr/>
          </p:nvSpPr>
          <p:spPr>
            <a:xfrm rot="16200000">
              <a:off x="5265294" y="27876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1" name="Straight Arrow Connector 70"/>
            <p:cNvCxnSpPr>
              <a:stCxn id="72" idx="5"/>
              <a:endCxn id="116" idx="1"/>
            </p:cNvCxnSpPr>
            <p:nvPr/>
          </p:nvCxnSpPr>
          <p:spPr>
            <a:xfrm flipV="1">
              <a:off x="5771076" y="2910197"/>
              <a:ext cx="283836" cy="273235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Oval 71"/>
            <p:cNvSpPr/>
            <p:nvPr/>
          </p:nvSpPr>
          <p:spPr>
            <a:xfrm rot="16200000">
              <a:off x="5646294" y="31686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3" name="Straight Arrow Connector 72"/>
            <p:cNvCxnSpPr>
              <a:stCxn id="79" idx="4"/>
              <a:endCxn id="80" idx="0"/>
            </p:cNvCxnSpPr>
            <p:nvPr/>
          </p:nvCxnSpPr>
          <p:spPr>
            <a:xfrm>
              <a:off x="6705600" y="2399114"/>
              <a:ext cx="624588" cy="1"/>
            </a:xfrm>
            <a:prstGeom prst="straightConnector1">
              <a:avLst/>
            </a:prstGeom>
            <a:ln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>
              <a:stCxn id="79" idx="5"/>
              <a:endCxn id="81" idx="0"/>
            </p:cNvCxnSpPr>
            <p:nvPr/>
          </p:nvCxnSpPr>
          <p:spPr>
            <a:xfrm flipV="1">
              <a:off x="6685476" y="2094314"/>
              <a:ext cx="263712" cy="250919"/>
            </a:xfrm>
            <a:prstGeom prst="straightConnector1">
              <a:avLst/>
            </a:prstGeom>
            <a:ln>
              <a:solidFill>
                <a:srgbClr val="FF000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>
              <a:stCxn id="81" idx="4"/>
              <a:endCxn id="80" idx="7"/>
            </p:cNvCxnSpPr>
            <p:nvPr/>
          </p:nvCxnSpPr>
          <p:spPr>
            <a:xfrm>
              <a:off x="7086600" y="2094314"/>
              <a:ext cx="263712" cy="250919"/>
            </a:xfrm>
            <a:prstGeom prst="straightConnector1">
              <a:avLst/>
            </a:prstGeom>
            <a:ln>
              <a:solidFill>
                <a:srgbClr val="92D05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>
              <a:stCxn id="89" idx="4"/>
              <a:endCxn id="90" idx="0"/>
            </p:cNvCxnSpPr>
            <p:nvPr/>
          </p:nvCxnSpPr>
          <p:spPr>
            <a:xfrm>
              <a:off x="6705600" y="2856315"/>
              <a:ext cx="624588" cy="0"/>
            </a:xfrm>
            <a:prstGeom prst="straightConnector1">
              <a:avLst/>
            </a:prstGeom>
            <a:ln>
              <a:solidFill>
                <a:srgbClr val="0070C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/>
            <p:cNvCxnSpPr>
              <a:stCxn id="79" idx="6"/>
              <a:endCxn id="89" idx="2"/>
            </p:cNvCxnSpPr>
            <p:nvPr/>
          </p:nvCxnSpPr>
          <p:spPr>
            <a:xfrm>
              <a:off x="6636894" y="2322914"/>
              <a:ext cx="0" cy="609601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/>
            <p:cNvCxnSpPr>
              <a:stCxn id="90" idx="2"/>
              <a:endCxn id="80" idx="6"/>
            </p:cNvCxnSpPr>
            <p:nvPr/>
          </p:nvCxnSpPr>
          <p:spPr>
            <a:xfrm flipV="1">
              <a:off x="7398894" y="2322915"/>
              <a:ext cx="0" cy="609600"/>
            </a:xfrm>
            <a:prstGeom prst="straightConnector1">
              <a:avLst/>
            </a:prstGeom>
            <a:ln>
              <a:solidFill>
                <a:srgbClr val="92D05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Oval 78"/>
            <p:cNvSpPr/>
            <p:nvPr/>
          </p:nvSpPr>
          <p:spPr>
            <a:xfrm rot="16200000">
              <a:off x="6560694" y="2330407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/>
            <p:cNvSpPr/>
            <p:nvPr/>
          </p:nvSpPr>
          <p:spPr>
            <a:xfrm rot="16200000">
              <a:off x="7322694" y="23304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Oval 80"/>
            <p:cNvSpPr/>
            <p:nvPr/>
          </p:nvSpPr>
          <p:spPr>
            <a:xfrm rot="16200000">
              <a:off x="6941694" y="2025607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2" name="Straight Arrow Connector 81"/>
            <p:cNvCxnSpPr>
              <a:stCxn id="88" idx="4"/>
              <a:endCxn id="87" idx="0"/>
            </p:cNvCxnSpPr>
            <p:nvPr/>
          </p:nvCxnSpPr>
          <p:spPr>
            <a:xfrm>
              <a:off x="6705600" y="3237315"/>
              <a:ext cx="624588" cy="0"/>
            </a:xfrm>
            <a:prstGeom prst="straightConnector1">
              <a:avLst/>
            </a:prstGeom>
            <a:ln>
              <a:solidFill>
                <a:srgbClr val="FFC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>
              <a:stCxn id="89" idx="2"/>
              <a:endCxn id="88" idx="2"/>
            </p:cNvCxnSpPr>
            <p:nvPr/>
          </p:nvCxnSpPr>
          <p:spPr>
            <a:xfrm>
              <a:off x="6636894" y="2932515"/>
              <a:ext cx="0" cy="381000"/>
            </a:xfrm>
            <a:prstGeom prst="straightConnector1">
              <a:avLst/>
            </a:prstGeom>
            <a:ln>
              <a:solidFill>
                <a:srgbClr val="FFC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>
              <a:stCxn id="87" idx="6"/>
              <a:endCxn id="90" idx="2"/>
            </p:cNvCxnSpPr>
            <p:nvPr/>
          </p:nvCxnSpPr>
          <p:spPr>
            <a:xfrm flipV="1">
              <a:off x="7398894" y="2932515"/>
              <a:ext cx="0" cy="228600"/>
            </a:xfrm>
            <a:prstGeom prst="straightConnector1">
              <a:avLst/>
            </a:prstGeom>
            <a:ln>
              <a:solidFill>
                <a:srgbClr val="FFC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>
              <a:stCxn id="88" idx="6"/>
              <a:endCxn id="90" idx="1"/>
            </p:cNvCxnSpPr>
            <p:nvPr/>
          </p:nvCxnSpPr>
          <p:spPr>
            <a:xfrm flipV="1">
              <a:off x="6636894" y="2910197"/>
              <a:ext cx="713418" cy="250919"/>
            </a:xfrm>
            <a:prstGeom prst="straightConnector1">
              <a:avLst/>
            </a:prstGeom>
            <a:ln>
              <a:solidFill>
                <a:srgbClr val="FFC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>
              <a:stCxn id="89" idx="3"/>
              <a:endCxn id="87" idx="7"/>
            </p:cNvCxnSpPr>
            <p:nvPr/>
          </p:nvCxnSpPr>
          <p:spPr>
            <a:xfrm>
              <a:off x="6685476" y="2910197"/>
              <a:ext cx="664836" cy="273236"/>
            </a:xfrm>
            <a:prstGeom prst="straightConnector1">
              <a:avLst/>
            </a:prstGeom>
            <a:ln>
              <a:solidFill>
                <a:srgbClr val="FFC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Oval 86"/>
            <p:cNvSpPr/>
            <p:nvPr/>
          </p:nvSpPr>
          <p:spPr>
            <a:xfrm rot="16200000">
              <a:off x="7322694" y="31686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/>
            <p:cNvSpPr/>
            <p:nvPr/>
          </p:nvSpPr>
          <p:spPr>
            <a:xfrm rot="16200000">
              <a:off x="6560694" y="31686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/>
            <p:cNvSpPr/>
            <p:nvPr/>
          </p:nvSpPr>
          <p:spPr>
            <a:xfrm rot="16200000">
              <a:off x="6560694" y="27876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/>
            <p:cNvSpPr/>
            <p:nvPr/>
          </p:nvSpPr>
          <p:spPr>
            <a:xfrm rot="16200000">
              <a:off x="7322694" y="27876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Oval 115"/>
            <p:cNvSpPr/>
            <p:nvPr/>
          </p:nvSpPr>
          <p:spPr>
            <a:xfrm rot="16200000">
              <a:off x="6027294" y="278760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Oval 116"/>
            <p:cNvSpPr/>
            <p:nvPr/>
          </p:nvSpPr>
          <p:spPr>
            <a:xfrm rot="16200000">
              <a:off x="4808094" y="2787610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5" name="Picture 7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14562" y="3161113"/>
              <a:ext cx="300038" cy="2495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6" name="Picture 8"/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8539" y="3124826"/>
              <a:ext cx="347663" cy="264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7" name="Picture 9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5362" y="3162316"/>
              <a:ext cx="300038" cy="2273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8" name="Picture 10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86462" y="3150061"/>
              <a:ext cx="338138" cy="2396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9" name="Picture 11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3800" y="3181378"/>
              <a:ext cx="271992" cy="208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0" name="Rectangle 149"/>
            <p:cNvSpPr/>
            <p:nvPr/>
          </p:nvSpPr>
          <p:spPr>
            <a:xfrm>
              <a:off x="1295400" y="1949227"/>
              <a:ext cx="6629400" cy="1524000"/>
            </a:xfrm>
            <a:prstGeom prst="rect">
              <a:avLst/>
            </a:prstGeom>
            <a:solidFill>
              <a:schemeClr val="accent1">
                <a:alpha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8" name="Group 157"/>
          <p:cNvGrpSpPr/>
          <p:nvPr/>
        </p:nvGrpSpPr>
        <p:grpSpPr>
          <a:xfrm>
            <a:off x="762000" y="2348576"/>
            <a:ext cx="2143760" cy="863600"/>
            <a:chOff x="121920" y="4013200"/>
            <a:chExt cx="2143760" cy="863600"/>
          </a:xfrm>
          <a:solidFill>
            <a:srgbClr val="FEC85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1" name="Rounded Rectangle 150"/>
            <p:cNvSpPr/>
            <p:nvPr/>
          </p:nvSpPr>
          <p:spPr>
            <a:xfrm>
              <a:off x="121920" y="4013200"/>
              <a:ext cx="2143760" cy="863600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err="1" smtClean="0">
                  <a:solidFill>
                    <a:srgbClr val="000000"/>
                  </a:solidFill>
                </a:rPr>
                <a:t>Coverage</a:t>
              </a:r>
              <a:endParaRPr lang="it-IT" dirty="0" smtClean="0">
                <a:solidFill>
                  <a:srgbClr val="000000"/>
                </a:solidFill>
              </a:endParaRPr>
            </a:p>
            <a:p>
              <a:pPr algn="ctr"/>
              <a:endParaRPr lang="it-IT" dirty="0" smtClean="0">
                <a:solidFill>
                  <a:srgbClr val="000000"/>
                </a:solidFill>
              </a:endParaRPr>
            </a:p>
            <a:p>
              <a:pPr algn="ctr"/>
              <a:endParaRPr lang="it-IT" dirty="0"/>
            </a:p>
          </p:txBody>
        </p:sp>
        <p:pic>
          <p:nvPicPr>
            <p:cNvPr id="167" name="Picture 166"/>
            <p:cNvPicPr>
              <a:picLocks noChangeAspect="1"/>
            </p:cNvPicPr>
            <p:nvPr/>
          </p:nvPicPr>
          <p:blipFill rotWithShape="1"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555" r="53445" b="82454"/>
            <a:stretch/>
          </p:blipFill>
          <p:spPr>
            <a:xfrm>
              <a:off x="179588" y="4399280"/>
              <a:ext cx="2045451" cy="384199"/>
            </a:xfrm>
            <a:prstGeom prst="rect">
              <a:avLst/>
            </a:prstGeom>
            <a:grpFill/>
          </p:spPr>
        </p:pic>
      </p:grpSp>
      <p:sp>
        <p:nvSpPr>
          <p:cNvPr id="164" name="Rounded Rectangle 163"/>
          <p:cNvSpPr/>
          <p:nvPr/>
        </p:nvSpPr>
        <p:spPr>
          <a:xfrm>
            <a:off x="1438800" y="2000525"/>
            <a:ext cx="6056311" cy="1864933"/>
          </a:xfrm>
          <a:prstGeom prst="roundRect">
            <a:avLst/>
          </a:prstGeom>
          <a:solidFill>
            <a:srgbClr val="D5D5D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it-IT" sz="2400" dirty="0" err="1" smtClean="0">
                <a:solidFill>
                  <a:srgbClr val="000000"/>
                </a:solidFill>
              </a:rPr>
              <a:t>Find</a:t>
            </a:r>
            <a:r>
              <a:rPr lang="it-IT" sz="2400" dirty="0" smtClean="0">
                <a:solidFill>
                  <a:srgbClr val="000000"/>
                </a:solidFill>
              </a:rPr>
              <a:t> </a:t>
            </a:r>
            <a:r>
              <a:rPr lang="it-IT" sz="2400" b="1" dirty="0" smtClean="0">
                <a:solidFill>
                  <a:srgbClr val="000000"/>
                </a:solidFill>
              </a:rPr>
              <a:t>k </a:t>
            </a:r>
            <a:r>
              <a:rPr lang="it-IT" sz="2400" b="1" dirty="0" err="1" smtClean="0">
                <a:solidFill>
                  <a:srgbClr val="000000"/>
                </a:solidFill>
              </a:rPr>
              <a:t>meaningful</a:t>
            </a:r>
            <a:r>
              <a:rPr lang="it-IT" sz="2400" dirty="0" smtClean="0">
                <a:solidFill>
                  <a:srgbClr val="000000"/>
                </a:solidFill>
              </a:rPr>
              <a:t> </a:t>
            </a:r>
            <a:r>
              <a:rPr lang="it-IT" sz="2400" dirty="0" err="1" smtClean="0">
                <a:solidFill>
                  <a:srgbClr val="000000"/>
                </a:solidFill>
              </a:rPr>
              <a:t>reformulations</a:t>
            </a:r>
            <a:r>
              <a:rPr lang="it-IT" sz="2400" dirty="0" smtClean="0">
                <a:solidFill>
                  <a:srgbClr val="000000"/>
                </a:solidFill>
              </a:rPr>
              <a:t>:</a:t>
            </a:r>
          </a:p>
          <a:p>
            <a:pPr marL="342900" indent="-342900" algn="ctr">
              <a:lnSpc>
                <a:spcPct val="110000"/>
              </a:lnSpc>
              <a:buFont typeface="+mj-lt"/>
              <a:buAutoNum type="arabicPeriod"/>
            </a:pPr>
            <a:r>
              <a:rPr lang="it-IT" sz="2400" dirty="0" err="1" smtClean="0">
                <a:solidFill>
                  <a:srgbClr val="000000"/>
                </a:solidFill>
              </a:rPr>
              <a:t>Span</a:t>
            </a:r>
            <a:r>
              <a:rPr lang="it-IT" sz="2400" dirty="0" smtClean="0">
                <a:solidFill>
                  <a:srgbClr val="000000"/>
                </a:solidFill>
              </a:rPr>
              <a:t> </a:t>
            </a:r>
            <a:r>
              <a:rPr lang="it-IT" sz="2400" b="1" dirty="0" err="1" smtClean="0">
                <a:solidFill>
                  <a:srgbClr val="000000"/>
                </a:solidFill>
              </a:rPr>
              <a:t>all</a:t>
            </a:r>
            <a:r>
              <a:rPr lang="it-IT" sz="2400" dirty="0" smtClean="0">
                <a:solidFill>
                  <a:srgbClr val="000000"/>
                </a:solidFill>
              </a:rPr>
              <a:t> the </a:t>
            </a:r>
            <a:r>
              <a:rPr lang="it-IT" sz="2400" dirty="0" err="1" smtClean="0">
                <a:solidFill>
                  <a:srgbClr val="000000"/>
                </a:solidFill>
              </a:rPr>
              <a:t>results</a:t>
            </a:r>
            <a:r>
              <a:rPr lang="it-IT" sz="2400" dirty="0" smtClean="0">
                <a:solidFill>
                  <a:srgbClr val="000000"/>
                </a:solidFill>
              </a:rPr>
              <a:t> </a:t>
            </a:r>
          </a:p>
          <a:p>
            <a:pPr marL="342900" indent="-342900" algn="ctr">
              <a:lnSpc>
                <a:spcPct val="110000"/>
              </a:lnSpc>
              <a:buFont typeface="+mj-lt"/>
              <a:buAutoNum type="arabicPeriod"/>
            </a:pPr>
            <a:r>
              <a:rPr lang="it-IT" sz="2400" dirty="0" err="1" smtClean="0">
                <a:solidFill>
                  <a:srgbClr val="000000"/>
                </a:solidFill>
              </a:rPr>
              <a:t>Present</a:t>
            </a:r>
            <a:r>
              <a:rPr lang="it-IT" sz="2400" b="1" dirty="0" smtClean="0">
                <a:solidFill>
                  <a:srgbClr val="000000"/>
                </a:solidFill>
              </a:rPr>
              <a:t> </a:t>
            </a:r>
            <a:r>
              <a:rPr lang="it-IT" sz="2400" b="1" dirty="0" err="1" smtClean="0">
                <a:solidFill>
                  <a:srgbClr val="000000"/>
                </a:solidFill>
              </a:rPr>
              <a:t>different</a:t>
            </a:r>
            <a:r>
              <a:rPr lang="it-IT" sz="2400" dirty="0" smtClean="0">
                <a:solidFill>
                  <a:srgbClr val="000000"/>
                </a:solidFill>
              </a:rPr>
              <a:t> </a:t>
            </a:r>
            <a:r>
              <a:rPr lang="it-IT" sz="2400" dirty="0" err="1" smtClean="0">
                <a:solidFill>
                  <a:srgbClr val="000000"/>
                </a:solidFill>
              </a:rPr>
              <a:t>aspects</a:t>
            </a:r>
            <a:r>
              <a:rPr lang="it-IT" sz="2400" dirty="0" smtClean="0">
                <a:solidFill>
                  <a:srgbClr val="000000"/>
                </a:solidFill>
              </a:rPr>
              <a:t> of the </a:t>
            </a:r>
            <a:r>
              <a:rPr lang="it-IT" sz="2400" dirty="0" err="1" smtClean="0">
                <a:solidFill>
                  <a:srgbClr val="000000"/>
                </a:solidFill>
              </a:rPr>
              <a:t>results</a:t>
            </a:r>
            <a:endParaRPr lang="it-IT" sz="2400" dirty="0" smtClean="0">
              <a:solidFill>
                <a:srgbClr val="000000"/>
              </a:solidFill>
            </a:endParaRPr>
          </a:p>
          <a:p>
            <a:pPr algn="ctr">
              <a:lnSpc>
                <a:spcPct val="110000"/>
              </a:lnSpc>
            </a:pPr>
            <a:r>
              <a:rPr lang="it-IT" sz="4000" dirty="0" smtClean="0">
                <a:solidFill>
                  <a:srgbClr val="000000"/>
                </a:solidFill>
              </a:rPr>
              <a:t>?</a:t>
            </a:r>
          </a:p>
        </p:txBody>
      </p:sp>
      <p:sp>
        <p:nvSpPr>
          <p:cNvPr id="163" name="Footer Placeholder 16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166" name="Slide Number Placeholder 16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60</a:t>
            </a:fld>
            <a:endParaRPr lang="en-US" dirty="0"/>
          </a:p>
        </p:txBody>
      </p:sp>
      <p:grpSp>
        <p:nvGrpSpPr>
          <p:cNvPr id="177" name="Group 176"/>
          <p:cNvGrpSpPr/>
          <p:nvPr/>
        </p:nvGrpSpPr>
        <p:grpSpPr>
          <a:xfrm>
            <a:off x="3288575" y="2344758"/>
            <a:ext cx="4907280" cy="863600"/>
            <a:chOff x="3942080" y="2458720"/>
            <a:chExt cx="4907280" cy="863600"/>
          </a:xfrm>
          <a:solidFill>
            <a:srgbClr val="FEC856"/>
          </a:solidFill>
        </p:grpSpPr>
        <p:sp>
          <p:nvSpPr>
            <p:cNvPr id="178" name="Rounded Rectangle 177"/>
            <p:cNvSpPr/>
            <p:nvPr/>
          </p:nvSpPr>
          <p:spPr>
            <a:xfrm>
              <a:off x="3942080" y="2458720"/>
              <a:ext cx="4907280" cy="863600"/>
            </a:xfrm>
            <a:prstGeom prst="round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dirty="0" err="1" smtClean="0">
                  <a:solidFill>
                    <a:srgbClr val="000000"/>
                  </a:solidFill>
                </a:rPr>
                <a:t>Diversity</a:t>
              </a:r>
              <a:endParaRPr lang="it-IT" dirty="0" smtClean="0">
                <a:solidFill>
                  <a:srgbClr val="000000"/>
                </a:solidFill>
              </a:endParaRPr>
            </a:p>
            <a:p>
              <a:pPr algn="ctr"/>
              <a:endParaRPr lang="it-IT" dirty="0" smtClean="0">
                <a:solidFill>
                  <a:srgbClr val="000000"/>
                </a:solidFill>
              </a:endParaRPr>
            </a:p>
            <a:p>
              <a:pPr algn="ctr"/>
              <a:endParaRPr lang="it-IT" dirty="0"/>
            </a:p>
          </p:txBody>
        </p:sp>
        <p:pic>
          <p:nvPicPr>
            <p:cNvPr id="179" name="Picture 178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111" t="17052" r="18666" b="72569"/>
            <a:stretch/>
          </p:blipFill>
          <p:spPr>
            <a:xfrm>
              <a:off x="3952240" y="2936241"/>
              <a:ext cx="4836160" cy="296092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668748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7037E-6 L 0.33524 -0.2622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53" y="-1312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16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1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5940"/>
                                      </p:to>
                                    </p:animClr>
                                    <p:set>
                                      <p:cBhvr>
                                        <p:cTn id="40" dur="1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1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1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5940"/>
                                      </p:to>
                                    </p:animClr>
                                    <p:set>
                                      <p:cBhvr>
                                        <p:cTn id="44" dur="1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1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1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8040"/>
                                      </p:to>
                                    </p:animClr>
                                    <p:set>
                                      <p:cBhvr>
                                        <p:cTn id="48" dur="1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1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8040"/>
                                      </p:to>
                                    </p:animClr>
                                    <p:set>
                                      <p:cBhvr>
                                        <p:cTn id="51" dur="1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3" dur="indefinite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4" dur="indefinite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6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7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9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0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2" dur="indefinite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3" dur="indefinite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5" dur="indefinite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6" dur="indefinite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8" dur="indefinite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9" dur="indefinite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1" dur="indefinite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2" dur="indefinite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4" dur="indefinite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5" dur="indefinite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9" dur="indefinite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0" dur="indefinite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2" dur="indefinite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3" dur="indefinite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5" dur="indefinite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6" dur="indefinite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8" dur="indefinite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9" dur="indefinite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" grpId="0" animBg="1"/>
      <p:bldP spid="152" grpId="1" animBg="1"/>
      <p:bldP spid="153" grpId="0" animBg="1"/>
      <p:bldP spid="153" grpId="1" animBg="1"/>
      <p:bldP spid="153" grpId="2" animBg="1"/>
      <p:bldP spid="154" grpId="0" animBg="1"/>
      <p:bldP spid="154" grpId="1" animBg="1"/>
      <p:bldP spid="155" grpId="0" animBg="1"/>
      <p:bldP spid="155" grpId="1" animBg="1"/>
      <p:bldP spid="155" grpId="2" animBg="1"/>
      <p:bldP spid="3" grpId="0"/>
      <p:bldP spid="3" grpId="1"/>
      <p:bldP spid="162" grpId="0"/>
      <p:bldP spid="162" grpId="1"/>
      <p:bldP spid="119" grpId="0" animBg="1"/>
      <p:bldP spid="164" grpId="0" animBg="1"/>
      <p:bldP spid="164" grpId="1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899" y="1"/>
            <a:ext cx="8322470" cy="100263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Why empty, Why so-many answers in graphs </a:t>
            </a:r>
            <a:endParaRPr lang="en-US" sz="32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61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sz="1200" dirty="0" err="1"/>
              <a:t>Vasilyeva</a:t>
            </a:r>
            <a:r>
              <a:rPr lang="en-US" sz="1200" dirty="0"/>
              <a:t>, E., Thiele, M., </a:t>
            </a:r>
            <a:r>
              <a:rPr lang="en-US" sz="1200" dirty="0" err="1"/>
              <a:t>Bornhövd</a:t>
            </a:r>
            <a:r>
              <a:rPr lang="en-US" sz="1200" dirty="0"/>
              <a:t>, C. and </a:t>
            </a:r>
            <a:r>
              <a:rPr lang="en-US" sz="1200" dirty="0" err="1"/>
              <a:t>Lehner</a:t>
            </a:r>
            <a:r>
              <a:rPr lang="en-US" sz="1200" dirty="0"/>
              <a:t>, W</a:t>
            </a:r>
            <a:r>
              <a:rPr lang="en-US" sz="1200" dirty="0" smtClean="0"/>
              <a:t>.. </a:t>
            </a:r>
            <a:r>
              <a:rPr lang="en-US" sz="1200" dirty="0"/>
              <a:t>Answering “Why Empty?” and “Why So Many?” queries in graph databases. </a:t>
            </a:r>
            <a:r>
              <a:rPr lang="en-US" sz="1200" i="1" dirty="0" smtClean="0"/>
              <a:t>JCSS, 2016</a:t>
            </a:r>
            <a:endParaRPr lang="en-US" sz="1200" dirty="0"/>
          </a:p>
        </p:txBody>
      </p:sp>
      <p:sp>
        <p:nvSpPr>
          <p:cNvPr id="7" name="Oval 6"/>
          <p:cNvSpPr/>
          <p:nvPr/>
        </p:nvSpPr>
        <p:spPr>
          <a:xfrm>
            <a:off x="763615" y="2232788"/>
            <a:ext cx="332509" cy="33250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1827922" y="1384106"/>
            <a:ext cx="332509" cy="3325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1827922" y="2231752"/>
            <a:ext cx="332509" cy="332509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2856936" y="2239953"/>
            <a:ext cx="332509" cy="332509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2856936" y="3219507"/>
            <a:ext cx="332509" cy="332509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Arrow Connector 11"/>
          <p:cNvCxnSpPr>
            <a:stCxn id="8" idx="3"/>
            <a:endCxn id="7" idx="7"/>
          </p:cNvCxnSpPr>
          <p:nvPr/>
        </p:nvCxnSpPr>
        <p:spPr>
          <a:xfrm flipH="1">
            <a:off x="1047429" y="1667920"/>
            <a:ext cx="829188" cy="613563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1994177" y="1716615"/>
            <a:ext cx="0" cy="515137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8" idx="5"/>
            <a:endCxn id="10" idx="1"/>
          </p:cNvCxnSpPr>
          <p:nvPr/>
        </p:nvCxnSpPr>
        <p:spPr>
          <a:xfrm>
            <a:off x="2111736" y="1667920"/>
            <a:ext cx="793895" cy="620728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3023191" y="2564260"/>
            <a:ext cx="0" cy="643607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1833840" y="3215421"/>
            <a:ext cx="332509" cy="332509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1" name="Straight Arrow Connector 20"/>
          <p:cNvCxnSpPr>
            <a:stCxn id="17" idx="6"/>
            <a:endCxn id="11" idx="2"/>
          </p:cNvCxnSpPr>
          <p:nvPr/>
        </p:nvCxnSpPr>
        <p:spPr>
          <a:xfrm>
            <a:off x="2166349" y="3381676"/>
            <a:ext cx="690587" cy="4086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9" idx="4"/>
            <a:endCxn id="17" idx="0"/>
          </p:cNvCxnSpPr>
          <p:nvPr/>
        </p:nvCxnSpPr>
        <p:spPr>
          <a:xfrm>
            <a:off x="1994177" y="2564261"/>
            <a:ext cx="5918" cy="65116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750213" y="3215421"/>
            <a:ext cx="332509" cy="332509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1827921" y="4127858"/>
            <a:ext cx="332509" cy="332509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0" name="Straight Arrow Connector 29"/>
          <p:cNvCxnSpPr>
            <a:stCxn id="17" idx="4"/>
            <a:endCxn id="29" idx="0"/>
          </p:cNvCxnSpPr>
          <p:nvPr/>
        </p:nvCxnSpPr>
        <p:spPr>
          <a:xfrm flipH="1">
            <a:off x="1994176" y="3547930"/>
            <a:ext cx="5919" cy="579928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8" idx="6"/>
            <a:endCxn id="17" idx="2"/>
          </p:cNvCxnSpPr>
          <p:nvPr/>
        </p:nvCxnSpPr>
        <p:spPr>
          <a:xfrm>
            <a:off x="1082722" y="3381676"/>
            <a:ext cx="751118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17" idx="7"/>
            <a:endCxn id="10" idx="3"/>
          </p:cNvCxnSpPr>
          <p:nvPr/>
        </p:nvCxnSpPr>
        <p:spPr>
          <a:xfrm flipV="1">
            <a:off x="2117654" y="2523767"/>
            <a:ext cx="787977" cy="740349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endCxn id="7" idx="1"/>
          </p:cNvCxnSpPr>
          <p:nvPr/>
        </p:nvCxnSpPr>
        <p:spPr>
          <a:xfrm>
            <a:off x="428625" y="1824905"/>
            <a:ext cx="383685" cy="456578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351948" y="4781391"/>
            <a:ext cx="1284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Large graph</a:t>
            </a:r>
            <a:endParaRPr lang="en-US" dirty="0"/>
          </a:p>
        </p:txBody>
      </p:sp>
      <p:cxnSp>
        <p:nvCxnSpPr>
          <p:cNvPr id="34" name="Straight Arrow Connector 33"/>
          <p:cNvCxnSpPr>
            <a:stCxn id="28" idx="2"/>
          </p:cNvCxnSpPr>
          <p:nvPr/>
        </p:nvCxnSpPr>
        <p:spPr>
          <a:xfrm flipH="1" flipV="1">
            <a:off x="290468" y="3381675"/>
            <a:ext cx="459745" cy="1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10" idx="7"/>
          </p:cNvCxnSpPr>
          <p:nvPr/>
        </p:nvCxnSpPr>
        <p:spPr>
          <a:xfrm flipV="1">
            <a:off x="3140750" y="1884720"/>
            <a:ext cx="358846" cy="403928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29" idx="6"/>
          </p:cNvCxnSpPr>
          <p:nvPr/>
        </p:nvCxnSpPr>
        <p:spPr>
          <a:xfrm flipV="1">
            <a:off x="2160430" y="4294112"/>
            <a:ext cx="565545" cy="1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val 42"/>
          <p:cNvSpPr/>
          <p:nvPr/>
        </p:nvSpPr>
        <p:spPr>
          <a:xfrm>
            <a:off x="7637019" y="1309459"/>
            <a:ext cx="332509" cy="332509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Oval 43"/>
          <p:cNvSpPr/>
          <p:nvPr/>
        </p:nvSpPr>
        <p:spPr>
          <a:xfrm>
            <a:off x="6841044" y="1309460"/>
            <a:ext cx="332509" cy="332509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5" name="Straight Arrow Connector 44"/>
          <p:cNvCxnSpPr>
            <a:stCxn id="43" idx="2"/>
            <a:endCxn id="44" idx="6"/>
          </p:cNvCxnSpPr>
          <p:nvPr/>
        </p:nvCxnSpPr>
        <p:spPr>
          <a:xfrm flipH="1">
            <a:off x="7173553" y="1475714"/>
            <a:ext cx="463466" cy="1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/>
          <p:cNvSpPr/>
          <p:nvPr/>
        </p:nvSpPr>
        <p:spPr>
          <a:xfrm>
            <a:off x="5970881" y="1312542"/>
            <a:ext cx="332509" cy="329428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7" name="Straight Arrow Connector 46"/>
          <p:cNvCxnSpPr>
            <a:stCxn id="46" idx="6"/>
            <a:endCxn id="44" idx="2"/>
          </p:cNvCxnSpPr>
          <p:nvPr/>
        </p:nvCxnSpPr>
        <p:spPr>
          <a:xfrm flipV="1">
            <a:off x="6303390" y="1475715"/>
            <a:ext cx="537654" cy="1541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4958077" y="1298588"/>
            <a:ext cx="762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Query</a:t>
            </a:r>
            <a:endParaRPr lang="en-US" dirty="0"/>
          </a:p>
        </p:txBody>
      </p:sp>
      <p:sp>
        <p:nvSpPr>
          <p:cNvPr id="59" name="Freeform 58"/>
          <p:cNvSpPr/>
          <p:nvPr/>
        </p:nvSpPr>
        <p:spPr>
          <a:xfrm>
            <a:off x="699642" y="2071242"/>
            <a:ext cx="2709862" cy="1626042"/>
          </a:xfrm>
          <a:custGeom>
            <a:avLst/>
            <a:gdLst>
              <a:gd name="connsiteX0" fmla="*/ 7143 w 2778918"/>
              <a:gd name="connsiteY0" fmla="*/ 1042987 h 1650206"/>
              <a:gd name="connsiteX1" fmla="*/ 7143 w 2778918"/>
              <a:gd name="connsiteY1" fmla="*/ 1650206 h 1650206"/>
              <a:gd name="connsiteX2" fmla="*/ 1621631 w 2778918"/>
              <a:gd name="connsiteY2" fmla="*/ 1650206 h 1650206"/>
              <a:gd name="connsiteX3" fmla="*/ 2778918 w 2778918"/>
              <a:gd name="connsiteY3" fmla="*/ 492919 h 1650206"/>
              <a:gd name="connsiteX4" fmla="*/ 2778918 w 2778918"/>
              <a:gd name="connsiteY4" fmla="*/ 278606 h 1650206"/>
              <a:gd name="connsiteX5" fmla="*/ 2500312 w 2778918"/>
              <a:gd name="connsiteY5" fmla="*/ 0 h 1650206"/>
              <a:gd name="connsiteX6" fmla="*/ 2264568 w 2778918"/>
              <a:gd name="connsiteY6" fmla="*/ 0 h 1650206"/>
              <a:gd name="connsiteX7" fmla="*/ 1271587 w 2778918"/>
              <a:gd name="connsiteY7" fmla="*/ 992981 h 1650206"/>
              <a:gd name="connsiteX8" fmla="*/ 0 w 2778918"/>
              <a:gd name="connsiteY8" fmla="*/ 992981 h 1650206"/>
              <a:gd name="connsiteX9" fmla="*/ 7143 w 2778918"/>
              <a:gd name="connsiteY9" fmla="*/ 1042987 h 1650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78918" h="1650206">
                <a:moveTo>
                  <a:pt x="7143" y="1042987"/>
                </a:moveTo>
                <a:lnTo>
                  <a:pt x="7143" y="1650206"/>
                </a:lnTo>
                <a:lnTo>
                  <a:pt x="1621631" y="1650206"/>
                </a:lnTo>
                <a:lnTo>
                  <a:pt x="2778918" y="492919"/>
                </a:lnTo>
                <a:lnTo>
                  <a:pt x="2778918" y="278606"/>
                </a:lnTo>
                <a:lnTo>
                  <a:pt x="2500312" y="0"/>
                </a:lnTo>
                <a:lnTo>
                  <a:pt x="2264568" y="0"/>
                </a:lnTo>
                <a:lnTo>
                  <a:pt x="1271587" y="992981"/>
                </a:lnTo>
                <a:lnTo>
                  <a:pt x="0" y="992981"/>
                </a:lnTo>
                <a:lnTo>
                  <a:pt x="7143" y="1042987"/>
                </a:lnTo>
                <a:close/>
              </a:path>
            </a:pathLst>
          </a:custGeom>
          <a:noFill/>
          <a:ln>
            <a:solidFill>
              <a:srgbClr val="FFC000"/>
            </a:solidFill>
            <a:prstDash val="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reeform 59"/>
          <p:cNvSpPr/>
          <p:nvPr/>
        </p:nvSpPr>
        <p:spPr>
          <a:xfrm>
            <a:off x="1685925" y="2021681"/>
            <a:ext cx="1743075" cy="1643063"/>
          </a:xfrm>
          <a:custGeom>
            <a:avLst/>
            <a:gdLst>
              <a:gd name="connsiteX0" fmla="*/ 0 w 1743075"/>
              <a:gd name="connsiteY0" fmla="*/ 178594 h 1643063"/>
              <a:gd name="connsiteX1" fmla="*/ 0 w 1743075"/>
              <a:gd name="connsiteY1" fmla="*/ 1643063 h 1643063"/>
              <a:gd name="connsiteX2" fmla="*/ 578644 w 1743075"/>
              <a:gd name="connsiteY2" fmla="*/ 1643063 h 1643063"/>
              <a:gd name="connsiteX3" fmla="*/ 1743075 w 1743075"/>
              <a:gd name="connsiteY3" fmla="*/ 478632 h 1643063"/>
              <a:gd name="connsiteX4" fmla="*/ 1743075 w 1743075"/>
              <a:gd name="connsiteY4" fmla="*/ 385763 h 1643063"/>
              <a:gd name="connsiteX5" fmla="*/ 1357312 w 1743075"/>
              <a:gd name="connsiteY5" fmla="*/ 0 h 1643063"/>
              <a:gd name="connsiteX6" fmla="*/ 1228725 w 1743075"/>
              <a:gd name="connsiteY6" fmla="*/ 0 h 1643063"/>
              <a:gd name="connsiteX7" fmla="*/ 585787 w 1743075"/>
              <a:gd name="connsiteY7" fmla="*/ 642938 h 1643063"/>
              <a:gd name="connsiteX8" fmla="*/ 585787 w 1743075"/>
              <a:gd name="connsiteY8" fmla="*/ 150019 h 1643063"/>
              <a:gd name="connsiteX9" fmla="*/ 521494 w 1743075"/>
              <a:gd name="connsiteY9" fmla="*/ 150019 h 1643063"/>
              <a:gd name="connsiteX10" fmla="*/ 0 w 1743075"/>
              <a:gd name="connsiteY10" fmla="*/ 178594 h 1643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43075" h="1643063">
                <a:moveTo>
                  <a:pt x="0" y="178594"/>
                </a:moveTo>
                <a:lnTo>
                  <a:pt x="0" y="1643063"/>
                </a:lnTo>
                <a:lnTo>
                  <a:pt x="578644" y="1643063"/>
                </a:lnTo>
                <a:lnTo>
                  <a:pt x="1743075" y="478632"/>
                </a:lnTo>
                <a:lnTo>
                  <a:pt x="1743075" y="385763"/>
                </a:lnTo>
                <a:lnTo>
                  <a:pt x="1357312" y="0"/>
                </a:lnTo>
                <a:lnTo>
                  <a:pt x="1228725" y="0"/>
                </a:lnTo>
                <a:lnTo>
                  <a:pt x="585787" y="642938"/>
                </a:lnTo>
                <a:lnTo>
                  <a:pt x="585787" y="150019"/>
                </a:lnTo>
                <a:lnTo>
                  <a:pt x="521494" y="150019"/>
                </a:lnTo>
                <a:lnTo>
                  <a:pt x="0" y="178594"/>
                </a:lnTo>
                <a:close/>
              </a:path>
            </a:pathLst>
          </a:custGeom>
          <a:noFill/>
          <a:ln>
            <a:prstDash val="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61" name="Freeform 60"/>
          <p:cNvSpPr/>
          <p:nvPr/>
        </p:nvSpPr>
        <p:spPr>
          <a:xfrm>
            <a:off x="685800" y="2993231"/>
            <a:ext cx="1628775" cy="1571625"/>
          </a:xfrm>
          <a:custGeom>
            <a:avLst/>
            <a:gdLst>
              <a:gd name="connsiteX0" fmla="*/ 0 w 1628775"/>
              <a:gd name="connsiteY0" fmla="*/ 21432 h 1571625"/>
              <a:gd name="connsiteX1" fmla="*/ 0 w 1628775"/>
              <a:gd name="connsiteY1" fmla="*/ 678657 h 1571625"/>
              <a:gd name="connsiteX2" fmla="*/ 1057275 w 1628775"/>
              <a:gd name="connsiteY2" fmla="*/ 678657 h 1571625"/>
              <a:gd name="connsiteX3" fmla="*/ 1057275 w 1628775"/>
              <a:gd name="connsiteY3" fmla="*/ 1571625 h 1571625"/>
              <a:gd name="connsiteX4" fmla="*/ 1628775 w 1628775"/>
              <a:gd name="connsiteY4" fmla="*/ 1571625 h 1571625"/>
              <a:gd name="connsiteX5" fmla="*/ 1628775 w 1628775"/>
              <a:gd name="connsiteY5" fmla="*/ 0 h 1571625"/>
              <a:gd name="connsiteX6" fmla="*/ 1564481 w 1628775"/>
              <a:gd name="connsiteY6" fmla="*/ 0 h 1571625"/>
              <a:gd name="connsiteX7" fmla="*/ 0 w 1628775"/>
              <a:gd name="connsiteY7" fmla="*/ 21432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28775" h="1571625">
                <a:moveTo>
                  <a:pt x="0" y="21432"/>
                </a:moveTo>
                <a:lnTo>
                  <a:pt x="0" y="678657"/>
                </a:lnTo>
                <a:lnTo>
                  <a:pt x="1057275" y="678657"/>
                </a:lnTo>
                <a:lnTo>
                  <a:pt x="1057275" y="1571625"/>
                </a:lnTo>
                <a:lnTo>
                  <a:pt x="1628775" y="1571625"/>
                </a:lnTo>
                <a:lnTo>
                  <a:pt x="1628775" y="0"/>
                </a:lnTo>
                <a:lnTo>
                  <a:pt x="1564481" y="0"/>
                </a:lnTo>
                <a:lnTo>
                  <a:pt x="0" y="21432"/>
                </a:lnTo>
                <a:close/>
              </a:path>
            </a:pathLst>
          </a:cu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dk1"/>
              </a:solidFill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5883813" y="1858768"/>
            <a:ext cx="2246969" cy="44864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Too Many answers</a:t>
            </a:r>
            <a:endParaRPr lang="en-US" dirty="0"/>
          </a:p>
        </p:txBody>
      </p:sp>
      <p:sp>
        <p:nvSpPr>
          <p:cNvPr id="64" name="Oval 63"/>
          <p:cNvSpPr/>
          <p:nvPr/>
        </p:nvSpPr>
        <p:spPr>
          <a:xfrm>
            <a:off x="7642262" y="3001735"/>
            <a:ext cx="332509" cy="332509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Oval 64"/>
          <p:cNvSpPr/>
          <p:nvPr/>
        </p:nvSpPr>
        <p:spPr>
          <a:xfrm>
            <a:off x="6846287" y="3001736"/>
            <a:ext cx="332509" cy="332509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6" name="Straight Arrow Connector 65"/>
          <p:cNvCxnSpPr/>
          <p:nvPr/>
        </p:nvCxnSpPr>
        <p:spPr>
          <a:xfrm flipH="1">
            <a:off x="7178796" y="3167990"/>
            <a:ext cx="463466" cy="1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Oval 66"/>
          <p:cNvSpPr/>
          <p:nvPr/>
        </p:nvSpPr>
        <p:spPr>
          <a:xfrm>
            <a:off x="5976124" y="3004818"/>
            <a:ext cx="332509" cy="329428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8" name="Straight Arrow Connector 67"/>
          <p:cNvCxnSpPr/>
          <p:nvPr/>
        </p:nvCxnSpPr>
        <p:spPr>
          <a:xfrm flipV="1">
            <a:off x="6308633" y="3167991"/>
            <a:ext cx="537654" cy="1541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4963475" y="2993487"/>
            <a:ext cx="762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Query</a:t>
            </a:r>
            <a:endParaRPr lang="en-US"/>
          </a:p>
        </p:txBody>
      </p:sp>
      <p:sp>
        <p:nvSpPr>
          <p:cNvPr id="70" name="Rounded Rectangle 69"/>
          <p:cNvSpPr/>
          <p:nvPr/>
        </p:nvSpPr>
        <p:spPr>
          <a:xfrm>
            <a:off x="5889056" y="3551044"/>
            <a:ext cx="2246969" cy="44864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Empty-answer</a:t>
            </a:r>
            <a:endParaRPr lang="en-US" dirty="0"/>
          </a:p>
        </p:txBody>
      </p:sp>
      <p:sp>
        <p:nvSpPr>
          <p:cNvPr id="72" name="Rounded Rectangle 71"/>
          <p:cNvSpPr/>
          <p:nvPr/>
        </p:nvSpPr>
        <p:spPr>
          <a:xfrm>
            <a:off x="3735572" y="4606451"/>
            <a:ext cx="4929797" cy="1193326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Problem</a:t>
            </a:r>
          </a:p>
          <a:p>
            <a:r>
              <a:rPr lang="en-US" dirty="0" smtClean="0"/>
              <a:t>Given a query Q and a graph G, restrict/enlarge the result set with minimal changes in the query.</a:t>
            </a:r>
            <a:endParaRPr lang="en-US" dirty="0"/>
          </a:p>
        </p:txBody>
      </p:sp>
      <p:cxnSp>
        <p:nvCxnSpPr>
          <p:cNvPr id="142" name="Straight Arrow Connector 141"/>
          <p:cNvCxnSpPr>
            <a:stCxn id="9" idx="2"/>
            <a:endCxn id="7" idx="6"/>
          </p:cNvCxnSpPr>
          <p:nvPr/>
        </p:nvCxnSpPr>
        <p:spPr>
          <a:xfrm flipH="1">
            <a:off x="1096124" y="2398007"/>
            <a:ext cx="731798" cy="1036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201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6" grpId="0" animBg="1"/>
      <p:bldP spid="58" grpId="0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3" grpId="0" animBg="1"/>
      <p:bldP spid="64" grpId="0" animBg="1"/>
      <p:bldP spid="65" grpId="0" animBg="1"/>
      <p:bldP spid="67" grpId="0" animBg="1"/>
      <p:bldP spid="69" grpId="0"/>
      <p:bldP spid="70" grpId="0" animBg="1"/>
      <p:bldP spid="72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899" y="1"/>
            <a:ext cx="8322470" cy="100263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Why empty, Why so-many answers in graphs </a:t>
            </a:r>
            <a:endParaRPr lang="en-US" sz="32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62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sz="1200" dirty="0" err="1"/>
              <a:t>Vasilyeva</a:t>
            </a:r>
            <a:r>
              <a:rPr lang="en-US" sz="1200" dirty="0"/>
              <a:t>, E., Thiele, M., </a:t>
            </a:r>
            <a:r>
              <a:rPr lang="en-US" sz="1200" dirty="0" err="1"/>
              <a:t>Bornhövd</a:t>
            </a:r>
            <a:r>
              <a:rPr lang="en-US" sz="1200" dirty="0"/>
              <a:t>, C. and </a:t>
            </a:r>
            <a:r>
              <a:rPr lang="en-US" sz="1200" dirty="0" err="1"/>
              <a:t>Lehner</a:t>
            </a:r>
            <a:r>
              <a:rPr lang="en-US" sz="1200" dirty="0"/>
              <a:t>, W</a:t>
            </a:r>
            <a:r>
              <a:rPr lang="en-US" sz="1200" dirty="0" smtClean="0"/>
              <a:t>.. </a:t>
            </a:r>
            <a:r>
              <a:rPr lang="en-US" sz="1200" dirty="0"/>
              <a:t>Answering “Why Empty?” and “Why So Many?” queries in graph databases. </a:t>
            </a:r>
            <a:r>
              <a:rPr lang="en-US" sz="1200" i="1" dirty="0" smtClean="0"/>
              <a:t>JCSS, 2016</a:t>
            </a:r>
            <a:endParaRPr lang="en-US" sz="1200" dirty="0"/>
          </a:p>
        </p:txBody>
      </p:sp>
      <p:sp>
        <p:nvSpPr>
          <p:cNvPr id="84" name="Rectangle 83"/>
          <p:cNvSpPr/>
          <p:nvPr/>
        </p:nvSpPr>
        <p:spPr>
          <a:xfrm>
            <a:off x="174446" y="1250298"/>
            <a:ext cx="19639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+mj-lt"/>
              </a:rPr>
              <a:t>Why? </a:t>
            </a:r>
          </a:p>
          <a:p>
            <a:pPr algn="ctr"/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+mj-lt"/>
              </a:rPr>
              <a:t>Empty/Too Many </a:t>
            </a:r>
            <a:endParaRPr lang="en-US" dirty="0">
              <a:solidFill>
                <a:schemeClr val="accent4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214621" y="3344870"/>
            <a:ext cx="1780533" cy="569221"/>
          </a:xfrm>
          <a:prstGeom prst="rect">
            <a:avLst/>
          </a:prstGeom>
          <a:ln>
            <a:tailEnd type="stealt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Exponential</a:t>
            </a:r>
          </a:p>
          <a:p>
            <a:pPr algn="ctr"/>
            <a:r>
              <a:rPr lang="en-US" dirty="0" smtClean="0"/>
              <a:t>variations</a:t>
            </a:r>
            <a:r>
              <a:rPr lang="en-US" dirty="0"/>
              <a:t>!</a:t>
            </a:r>
          </a:p>
        </p:txBody>
      </p:sp>
      <p:sp>
        <p:nvSpPr>
          <p:cNvPr id="145" name="Oval 144"/>
          <p:cNvSpPr/>
          <p:nvPr/>
        </p:nvSpPr>
        <p:spPr>
          <a:xfrm>
            <a:off x="1012609" y="2480863"/>
            <a:ext cx="184558" cy="184558"/>
          </a:xfrm>
          <a:prstGeom prst="ellipse">
            <a:avLst/>
          </a:prstGeom>
          <a:ln>
            <a:tailEnd type="stealth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6" name="Oval 145"/>
          <p:cNvSpPr/>
          <p:nvPr/>
        </p:nvSpPr>
        <p:spPr>
          <a:xfrm>
            <a:off x="495985" y="2817433"/>
            <a:ext cx="184558" cy="18455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lt1"/>
              </a:solidFill>
            </a:endParaRPr>
          </a:p>
        </p:txBody>
      </p:sp>
      <p:sp>
        <p:nvSpPr>
          <p:cNvPr id="147" name="Oval 146"/>
          <p:cNvSpPr/>
          <p:nvPr/>
        </p:nvSpPr>
        <p:spPr>
          <a:xfrm>
            <a:off x="1533579" y="2175604"/>
            <a:ext cx="184558" cy="184558"/>
          </a:xfrm>
          <a:prstGeom prst="ellipse">
            <a:avLst/>
          </a:prstGeom>
          <a:ln>
            <a:tailEnd type="stealt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8" name="Oval 147"/>
          <p:cNvSpPr/>
          <p:nvPr/>
        </p:nvSpPr>
        <p:spPr>
          <a:xfrm>
            <a:off x="1533579" y="2806852"/>
            <a:ext cx="184558" cy="184558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42" name="Straight Arrow Connector 141"/>
          <p:cNvCxnSpPr>
            <a:stCxn id="145" idx="7"/>
            <a:endCxn id="147" idx="2"/>
          </p:cNvCxnSpPr>
          <p:nvPr/>
        </p:nvCxnSpPr>
        <p:spPr>
          <a:xfrm flipV="1">
            <a:off x="1170139" y="2267883"/>
            <a:ext cx="363440" cy="240008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/>
          <p:cNvCxnSpPr>
            <a:stCxn id="145" idx="5"/>
            <a:endCxn id="148" idx="1"/>
          </p:cNvCxnSpPr>
          <p:nvPr/>
        </p:nvCxnSpPr>
        <p:spPr>
          <a:xfrm>
            <a:off x="1170139" y="2638393"/>
            <a:ext cx="390468" cy="195487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Arrow Connector 160"/>
          <p:cNvCxnSpPr>
            <a:stCxn id="146" idx="7"/>
            <a:endCxn id="145" idx="3"/>
          </p:cNvCxnSpPr>
          <p:nvPr/>
        </p:nvCxnSpPr>
        <p:spPr>
          <a:xfrm flipV="1">
            <a:off x="653515" y="2638393"/>
            <a:ext cx="386122" cy="206068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Arrow Connector 161"/>
          <p:cNvCxnSpPr>
            <a:stCxn id="146" idx="6"/>
            <a:endCxn id="148" idx="2"/>
          </p:cNvCxnSpPr>
          <p:nvPr/>
        </p:nvCxnSpPr>
        <p:spPr>
          <a:xfrm flipV="1">
            <a:off x="680543" y="2899131"/>
            <a:ext cx="853036" cy="10581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125563" y="2021442"/>
            <a:ext cx="951530" cy="4164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Change the query</a:t>
            </a:r>
            <a:endParaRPr lang="en-US" sz="1200" dirty="0"/>
          </a:p>
        </p:txBody>
      </p:sp>
      <p:grpSp>
        <p:nvGrpSpPr>
          <p:cNvPr id="33" name="Group 32"/>
          <p:cNvGrpSpPr/>
          <p:nvPr/>
        </p:nvGrpSpPr>
        <p:grpSpPr>
          <a:xfrm>
            <a:off x="2937674" y="1748077"/>
            <a:ext cx="1222152" cy="521128"/>
            <a:chOff x="2937674" y="1695453"/>
            <a:chExt cx="1222152" cy="521128"/>
          </a:xfrm>
        </p:grpSpPr>
        <p:sp>
          <p:nvSpPr>
            <p:cNvPr id="163" name="Oval 162"/>
            <p:cNvSpPr/>
            <p:nvPr/>
          </p:nvSpPr>
          <p:spPr>
            <a:xfrm>
              <a:off x="3454298" y="1695453"/>
              <a:ext cx="184558" cy="184558"/>
            </a:xfrm>
            <a:prstGeom prst="ellipse">
              <a:avLst/>
            </a:prstGeom>
            <a:ln>
              <a:tailEnd type="stealth"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4" name="Oval 163"/>
            <p:cNvSpPr/>
            <p:nvPr/>
          </p:nvSpPr>
          <p:spPr>
            <a:xfrm>
              <a:off x="2937674" y="2032023"/>
              <a:ext cx="184558" cy="184558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lt1"/>
                </a:solidFill>
              </a:endParaRPr>
            </a:p>
          </p:txBody>
        </p:sp>
        <p:sp>
          <p:nvSpPr>
            <p:cNvPr id="166" name="Oval 165"/>
            <p:cNvSpPr/>
            <p:nvPr/>
          </p:nvSpPr>
          <p:spPr>
            <a:xfrm>
              <a:off x="3975268" y="2021442"/>
              <a:ext cx="184558" cy="184558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68" name="Straight Arrow Connector 167"/>
            <p:cNvCxnSpPr/>
            <p:nvPr/>
          </p:nvCxnSpPr>
          <p:spPr>
            <a:xfrm>
              <a:off x="3611828" y="1852983"/>
              <a:ext cx="390468" cy="195487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Arrow Connector 168"/>
            <p:cNvCxnSpPr/>
            <p:nvPr/>
          </p:nvCxnSpPr>
          <p:spPr>
            <a:xfrm flipV="1">
              <a:off x="3095204" y="1852983"/>
              <a:ext cx="386122" cy="206068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Arrow Connector 169"/>
            <p:cNvCxnSpPr/>
            <p:nvPr/>
          </p:nvCxnSpPr>
          <p:spPr>
            <a:xfrm flipV="1">
              <a:off x="3122232" y="2113721"/>
              <a:ext cx="853036" cy="10581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/>
          <p:cNvSpPr txBox="1"/>
          <p:nvPr/>
        </p:nvSpPr>
        <p:spPr>
          <a:xfrm>
            <a:off x="2552426" y="2385273"/>
            <a:ext cx="2019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Maximum </a:t>
            </a:r>
            <a:r>
              <a:rPr lang="en-US" smtClean="0"/>
              <a:t>Common Subgraph</a:t>
            </a:r>
            <a:endParaRPr lang="en-US"/>
          </a:p>
        </p:txBody>
      </p:sp>
      <p:grpSp>
        <p:nvGrpSpPr>
          <p:cNvPr id="32" name="Group 31"/>
          <p:cNvGrpSpPr/>
          <p:nvPr/>
        </p:nvGrpSpPr>
        <p:grpSpPr>
          <a:xfrm>
            <a:off x="5427912" y="1682826"/>
            <a:ext cx="705528" cy="489817"/>
            <a:chOff x="5427912" y="1630202"/>
            <a:chExt cx="705528" cy="489817"/>
          </a:xfrm>
        </p:grpSpPr>
        <p:sp>
          <p:nvSpPr>
            <p:cNvPr id="171" name="Oval 170"/>
            <p:cNvSpPr/>
            <p:nvPr/>
          </p:nvSpPr>
          <p:spPr>
            <a:xfrm>
              <a:off x="5427912" y="1935461"/>
              <a:ext cx="184558" cy="184558"/>
            </a:xfrm>
            <a:prstGeom prst="ellipse">
              <a:avLst/>
            </a:prstGeom>
            <a:ln>
              <a:tailEnd type="stealth"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2" name="Oval 171"/>
            <p:cNvSpPr/>
            <p:nvPr/>
          </p:nvSpPr>
          <p:spPr>
            <a:xfrm>
              <a:off x="5948882" y="1630202"/>
              <a:ext cx="184558" cy="184558"/>
            </a:xfrm>
            <a:prstGeom prst="ellipse">
              <a:avLst/>
            </a:prstGeom>
            <a:ln>
              <a:tailEnd type="stealth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73" name="Straight Arrow Connector 172"/>
            <p:cNvCxnSpPr>
              <a:endCxn id="172" idx="2"/>
            </p:cNvCxnSpPr>
            <p:nvPr/>
          </p:nvCxnSpPr>
          <p:spPr>
            <a:xfrm flipV="1">
              <a:off x="5585442" y="1722481"/>
              <a:ext cx="363440" cy="240008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4559177" y="1653706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+</a:t>
            </a:r>
            <a:endParaRPr lang="en-US" sz="2800" dirty="0"/>
          </a:p>
        </p:txBody>
      </p:sp>
      <p:sp>
        <p:nvSpPr>
          <p:cNvPr id="31" name="TextBox 30"/>
          <p:cNvSpPr txBox="1"/>
          <p:nvPr/>
        </p:nvSpPr>
        <p:spPr>
          <a:xfrm>
            <a:off x="5229842" y="2385623"/>
            <a:ext cx="12348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Differential</a:t>
            </a:r>
          </a:p>
          <a:p>
            <a:pPr algn="ctr"/>
            <a:r>
              <a:rPr lang="en-US" dirty="0" smtClean="0"/>
              <a:t>graph</a:t>
            </a:r>
          </a:p>
        </p:txBody>
      </p:sp>
      <p:sp>
        <p:nvSpPr>
          <p:cNvPr id="174" name="Rounded Rectangle 173"/>
          <p:cNvSpPr/>
          <p:nvPr/>
        </p:nvSpPr>
        <p:spPr>
          <a:xfrm>
            <a:off x="3562213" y="1172522"/>
            <a:ext cx="2072392" cy="4164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Explanations</a:t>
            </a:r>
            <a:endParaRPr lang="en-US" dirty="0"/>
          </a:p>
        </p:txBody>
      </p:sp>
      <p:sp>
        <p:nvSpPr>
          <p:cNvPr id="175" name="Rounded Rectangle 174"/>
          <p:cNvSpPr/>
          <p:nvPr/>
        </p:nvSpPr>
        <p:spPr>
          <a:xfrm>
            <a:off x="3562213" y="3306956"/>
            <a:ext cx="2072392" cy="4164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Modifications</a:t>
            </a:r>
            <a:endParaRPr lang="en-US" dirty="0"/>
          </a:p>
        </p:txBody>
      </p:sp>
      <p:grpSp>
        <p:nvGrpSpPr>
          <p:cNvPr id="39" name="Group 38"/>
          <p:cNvGrpSpPr/>
          <p:nvPr/>
        </p:nvGrpSpPr>
        <p:grpSpPr>
          <a:xfrm>
            <a:off x="2935501" y="4107104"/>
            <a:ext cx="1222152" cy="826387"/>
            <a:chOff x="2687694" y="4038349"/>
            <a:chExt cx="1222152" cy="826387"/>
          </a:xfrm>
        </p:grpSpPr>
        <p:sp>
          <p:nvSpPr>
            <p:cNvPr id="176" name="Oval 175"/>
            <p:cNvSpPr/>
            <p:nvPr/>
          </p:nvSpPr>
          <p:spPr>
            <a:xfrm>
              <a:off x="3204318" y="4343608"/>
              <a:ext cx="184558" cy="184558"/>
            </a:xfrm>
            <a:prstGeom prst="ellipse">
              <a:avLst/>
            </a:prstGeom>
            <a:ln>
              <a:tailEnd type="stealth"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7" name="Oval 176"/>
            <p:cNvSpPr/>
            <p:nvPr/>
          </p:nvSpPr>
          <p:spPr>
            <a:xfrm>
              <a:off x="2687694" y="4680178"/>
              <a:ext cx="184558" cy="184558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lt1"/>
                </a:solidFill>
              </a:endParaRPr>
            </a:p>
          </p:txBody>
        </p:sp>
        <p:sp>
          <p:nvSpPr>
            <p:cNvPr id="178" name="Oval 177"/>
            <p:cNvSpPr/>
            <p:nvPr/>
          </p:nvSpPr>
          <p:spPr>
            <a:xfrm>
              <a:off x="3725288" y="4038349"/>
              <a:ext cx="184558" cy="184558"/>
            </a:xfrm>
            <a:prstGeom prst="ellipse">
              <a:avLst/>
            </a:prstGeom>
            <a:ln>
              <a:tailEnd type="stealth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9" name="Oval 178"/>
            <p:cNvSpPr/>
            <p:nvPr/>
          </p:nvSpPr>
          <p:spPr>
            <a:xfrm>
              <a:off x="3725288" y="4669597"/>
              <a:ext cx="184558" cy="184558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80" name="Straight Arrow Connector 179"/>
            <p:cNvCxnSpPr/>
            <p:nvPr/>
          </p:nvCxnSpPr>
          <p:spPr>
            <a:xfrm flipV="1">
              <a:off x="3361848" y="4130628"/>
              <a:ext cx="363440" cy="240008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Arrow Connector 180"/>
            <p:cNvCxnSpPr/>
            <p:nvPr/>
          </p:nvCxnSpPr>
          <p:spPr>
            <a:xfrm>
              <a:off x="3361848" y="4501138"/>
              <a:ext cx="390468" cy="195487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Arrow Connector 181"/>
            <p:cNvCxnSpPr/>
            <p:nvPr/>
          </p:nvCxnSpPr>
          <p:spPr>
            <a:xfrm flipV="1">
              <a:off x="2845224" y="4501138"/>
              <a:ext cx="386122" cy="206068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Arrow Connector 182"/>
            <p:cNvCxnSpPr/>
            <p:nvPr/>
          </p:nvCxnSpPr>
          <p:spPr>
            <a:xfrm flipV="1">
              <a:off x="2872252" y="4761876"/>
              <a:ext cx="853036" cy="10581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4" name="Group 183"/>
          <p:cNvGrpSpPr/>
          <p:nvPr/>
        </p:nvGrpSpPr>
        <p:grpSpPr>
          <a:xfrm>
            <a:off x="4741278" y="3780993"/>
            <a:ext cx="931661" cy="397262"/>
            <a:chOff x="2687694" y="4343608"/>
            <a:chExt cx="1222152" cy="521128"/>
          </a:xfrm>
        </p:grpSpPr>
        <p:sp>
          <p:nvSpPr>
            <p:cNvPr id="185" name="Oval 184"/>
            <p:cNvSpPr/>
            <p:nvPr/>
          </p:nvSpPr>
          <p:spPr>
            <a:xfrm>
              <a:off x="3204318" y="4343608"/>
              <a:ext cx="184558" cy="184558"/>
            </a:xfrm>
            <a:prstGeom prst="ellipse">
              <a:avLst/>
            </a:prstGeom>
            <a:ln>
              <a:tailEnd type="stealth"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6" name="Oval 185"/>
            <p:cNvSpPr/>
            <p:nvPr/>
          </p:nvSpPr>
          <p:spPr>
            <a:xfrm>
              <a:off x="2687694" y="4680178"/>
              <a:ext cx="184558" cy="184558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lt1"/>
                </a:solidFill>
              </a:endParaRPr>
            </a:p>
          </p:txBody>
        </p:sp>
        <p:sp>
          <p:nvSpPr>
            <p:cNvPr id="188" name="Oval 187"/>
            <p:cNvSpPr/>
            <p:nvPr/>
          </p:nvSpPr>
          <p:spPr>
            <a:xfrm>
              <a:off x="3725288" y="4669597"/>
              <a:ext cx="184558" cy="184558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90" name="Straight Arrow Connector 189"/>
            <p:cNvCxnSpPr/>
            <p:nvPr/>
          </p:nvCxnSpPr>
          <p:spPr>
            <a:xfrm>
              <a:off x="3361848" y="4501138"/>
              <a:ext cx="390468" cy="195487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Arrow Connector 190"/>
            <p:cNvCxnSpPr/>
            <p:nvPr/>
          </p:nvCxnSpPr>
          <p:spPr>
            <a:xfrm flipV="1">
              <a:off x="2845224" y="4501138"/>
              <a:ext cx="386122" cy="206068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Arrow Connector 191"/>
            <p:cNvCxnSpPr/>
            <p:nvPr/>
          </p:nvCxnSpPr>
          <p:spPr>
            <a:xfrm flipV="1">
              <a:off x="2872252" y="4761876"/>
              <a:ext cx="853036" cy="10581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0" name="Group 199"/>
          <p:cNvGrpSpPr/>
          <p:nvPr/>
        </p:nvGrpSpPr>
        <p:grpSpPr>
          <a:xfrm>
            <a:off x="4724557" y="4319686"/>
            <a:ext cx="887913" cy="600383"/>
            <a:chOff x="2687694" y="4038349"/>
            <a:chExt cx="1222152" cy="826387"/>
          </a:xfrm>
        </p:grpSpPr>
        <p:sp>
          <p:nvSpPr>
            <p:cNvPr id="201" name="Oval 200"/>
            <p:cNvSpPr/>
            <p:nvPr/>
          </p:nvSpPr>
          <p:spPr>
            <a:xfrm>
              <a:off x="3204318" y="4343608"/>
              <a:ext cx="184558" cy="184558"/>
            </a:xfrm>
            <a:prstGeom prst="ellipse">
              <a:avLst/>
            </a:prstGeom>
            <a:ln>
              <a:tailEnd type="stealth"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2" name="Oval 201"/>
            <p:cNvSpPr/>
            <p:nvPr/>
          </p:nvSpPr>
          <p:spPr>
            <a:xfrm>
              <a:off x="2687694" y="4680178"/>
              <a:ext cx="184558" cy="184558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lt1"/>
                </a:solidFill>
              </a:endParaRPr>
            </a:p>
          </p:txBody>
        </p:sp>
        <p:sp>
          <p:nvSpPr>
            <p:cNvPr id="203" name="Oval 202"/>
            <p:cNvSpPr/>
            <p:nvPr/>
          </p:nvSpPr>
          <p:spPr>
            <a:xfrm>
              <a:off x="3725288" y="4038349"/>
              <a:ext cx="184558" cy="184558"/>
            </a:xfrm>
            <a:prstGeom prst="ellipse">
              <a:avLst/>
            </a:prstGeom>
            <a:ln>
              <a:tailEnd type="stealth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4" name="Oval 203"/>
            <p:cNvSpPr/>
            <p:nvPr/>
          </p:nvSpPr>
          <p:spPr>
            <a:xfrm>
              <a:off x="3725288" y="4669597"/>
              <a:ext cx="184558" cy="184558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205" name="Straight Arrow Connector 204"/>
            <p:cNvCxnSpPr/>
            <p:nvPr/>
          </p:nvCxnSpPr>
          <p:spPr>
            <a:xfrm flipV="1">
              <a:off x="3361848" y="4130628"/>
              <a:ext cx="363440" cy="240008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Arrow Connector 205"/>
            <p:cNvCxnSpPr/>
            <p:nvPr/>
          </p:nvCxnSpPr>
          <p:spPr>
            <a:xfrm>
              <a:off x="3361848" y="4501138"/>
              <a:ext cx="390468" cy="195487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Arrow Connector 207"/>
            <p:cNvCxnSpPr/>
            <p:nvPr/>
          </p:nvCxnSpPr>
          <p:spPr>
            <a:xfrm flipV="1">
              <a:off x="2872252" y="4761876"/>
              <a:ext cx="853036" cy="10581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9" name="Group 208"/>
          <p:cNvGrpSpPr/>
          <p:nvPr/>
        </p:nvGrpSpPr>
        <p:grpSpPr>
          <a:xfrm>
            <a:off x="4776300" y="5138814"/>
            <a:ext cx="809142" cy="547121"/>
            <a:chOff x="2687694" y="4038349"/>
            <a:chExt cx="1222152" cy="826387"/>
          </a:xfrm>
        </p:grpSpPr>
        <p:sp>
          <p:nvSpPr>
            <p:cNvPr id="210" name="Oval 209"/>
            <p:cNvSpPr/>
            <p:nvPr/>
          </p:nvSpPr>
          <p:spPr>
            <a:xfrm>
              <a:off x="3204318" y="4343608"/>
              <a:ext cx="184558" cy="184558"/>
            </a:xfrm>
            <a:prstGeom prst="ellipse">
              <a:avLst/>
            </a:prstGeom>
            <a:ln>
              <a:tailEnd type="stealth"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1" name="Oval 210"/>
            <p:cNvSpPr/>
            <p:nvPr/>
          </p:nvSpPr>
          <p:spPr>
            <a:xfrm>
              <a:off x="2687694" y="4680178"/>
              <a:ext cx="184558" cy="184558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lt1"/>
                </a:solidFill>
              </a:endParaRPr>
            </a:p>
          </p:txBody>
        </p:sp>
        <p:sp>
          <p:nvSpPr>
            <p:cNvPr id="212" name="Oval 211"/>
            <p:cNvSpPr/>
            <p:nvPr/>
          </p:nvSpPr>
          <p:spPr>
            <a:xfrm>
              <a:off x="3725288" y="4038349"/>
              <a:ext cx="184558" cy="184558"/>
            </a:xfrm>
            <a:prstGeom prst="ellipse">
              <a:avLst/>
            </a:prstGeom>
            <a:ln>
              <a:tailEnd type="stealth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3" name="Oval 212"/>
            <p:cNvSpPr/>
            <p:nvPr/>
          </p:nvSpPr>
          <p:spPr>
            <a:xfrm>
              <a:off x="3725288" y="4669597"/>
              <a:ext cx="184558" cy="184558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214" name="Straight Arrow Connector 213"/>
            <p:cNvCxnSpPr/>
            <p:nvPr/>
          </p:nvCxnSpPr>
          <p:spPr>
            <a:xfrm flipV="1">
              <a:off x="3361848" y="4130628"/>
              <a:ext cx="363440" cy="240008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Arrow Connector 214"/>
            <p:cNvCxnSpPr/>
            <p:nvPr/>
          </p:nvCxnSpPr>
          <p:spPr>
            <a:xfrm>
              <a:off x="3361848" y="4501138"/>
              <a:ext cx="390468" cy="195487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Arrow Connector 215"/>
            <p:cNvCxnSpPr/>
            <p:nvPr/>
          </p:nvCxnSpPr>
          <p:spPr>
            <a:xfrm flipV="1">
              <a:off x="2845224" y="4501138"/>
              <a:ext cx="386122" cy="206068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Rounded Rectangle 39"/>
          <p:cNvSpPr/>
          <p:nvPr/>
        </p:nvSpPr>
        <p:spPr>
          <a:xfrm>
            <a:off x="6881024" y="1519614"/>
            <a:ext cx="1784345" cy="988277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Graphs and </a:t>
            </a:r>
            <a:r>
              <a:rPr lang="en-US" smtClean="0"/>
              <a:t>unexpected subgraphs</a:t>
            </a:r>
            <a:endParaRPr lang="en-US"/>
          </a:p>
        </p:txBody>
      </p:sp>
      <p:sp>
        <p:nvSpPr>
          <p:cNvPr id="218" name="Rounded Rectangle 217"/>
          <p:cNvSpPr/>
          <p:nvPr/>
        </p:nvSpPr>
        <p:spPr>
          <a:xfrm>
            <a:off x="6856007" y="3852935"/>
            <a:ext cx="1784345" cy="988277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Answers to the new queries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301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4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145" grpId="0" animBg="1"/>
      <p:bldP spid="146" grpId="0" animBg="1"/>
      <p:bldP spid="146" grpId="1" animBg="1"/>
      <p:bldP spid="146" grpId="2" animBg="1"/>
      <p:bldP spid="147" grpId="0" animBg="1"/>
      <p:bldP spid="148" grpId="0" animBg="1"/>
      <p:bldP spid="148" grpId="1" animBg="1"/>
      <p:bldP spid="148" grpId="2" animBg="1"/>
      <p:bldP spid="28" grpId="0"/>
      <p:bldP spid="30" grpId="0"/>
      <p:bldP spid="31" grpId="0"/>
      <p:bldP spid="174" grpId="0" animBg="1"/>
      <p:bldP spid="175" grpId="0" animBg="1"/>
      <p:bldP spid="40" grpId="0" animBg="1"/>
      <p:bldP spid="218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Top-k representative queries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63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/>
              <a:t>Ranu</a:t>
            </a:r>
            <a:r>
              <a:rPr lang="en-US" dirty="0"/>
              <a:t>, S., Hoang, M. and Singh, A. Answering top-k representative queries on graph databases. SIGMOD, 2014</a:t>
            </a:r>
          </a:p>
        </p:txBody>
      </p:sp>
      <p:sp>
        <p:nvSpPr>
          <p:cNvPr id="8" name="Rectangle 7"/>
          <p:cNvSpPr/>
          <p:nvPr/>
        </p:nvSpPr>
        <p:spPr>
          <a:xfrm>
            <a:off x="715170" y="2152364"/>
            <a:ext cx="3025059" cy="224122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9" name="Oval 8"/>
          <p:cNvSpPr/>
          <p:nvPr/>
        </p:nvSpPr>
        <p:spPr>
          <a:xfrm>
            <a:off x="1010190" y="3906216"/>
            <a:ext cx="114300" cy="1143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0" name="Oval 9"/>
          <p:cNvSpPr/>
          <p:nvPr/>
        </p:nvSpPr>
        <p:spPr>
          <a:xfrm>
            <a:off x="953040" y="4134816"/>
            <a:ext cx="114300" cy="1143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1" name="Oval 10"/>
          <p:cNvSpPr/>
          <p:nvPr/>
        </p:nvSpPr>
        <p:spPr>
          <a:xfrm>
            <a:off x="2382672" y="2619917"/>
            <a:ext cx="114300" cy="1143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" name="Oval 11"/>
          <p:cNvSpPr/>
          <p:nvPr/>
        </p:nvSpPr>
        <p:spPr>
          <a:xfrm>
            <a:off x="1287891" y="4025346"/>
            <a:ext cx="114300" cy="1143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3" name="Oval 12"/>
          <p:cNvSpPr/>
          <p:nvPr/>
        </p:nvSpPr>
        <p:spPr>
          <a:xfrm>
            <a:off x="3232515" y="3746229"/>
            <a:ext cx="114300" cy="1143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4" name="Oval 13"/>
          <p:cNvSpPr/>
          <p:nvPr/>
        </p:nvSpPr>
        <p:spPr>
          <a:xfrm>
            <a:off x="3462725" y="3764937"/>
            <a:ext cx="114300" cy="1143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5" name="Oval 14"/>
          <p:cNvSpPr/>
          <p:nvPr/>
        </p:nvSpPr>
        <p:spPr>
          <a:xfrm>
            <a:off x="2554122" y="2677067"/>
            <a:ext cx="114300" cy="1143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6" name="Oval 15"/>
          <p:cNvSpPr/>
          <p:nvPr/>
        </p:nvSpPr>
        <p:spPr>
          <a:xfrm>
            <a:off x="2192842" y="2866157"/>
            <a:ext cx="114300" cy="1143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7" name="Oval 16"/>
          <p:cNvSpPr/>
          <p:nvPr/>
        </p:nvSpPr>
        <p:spPr>
          <a:xfrm>
            <a:off x="2425803" y="2812541"/>
            <a:ext cx="114300" cy="1143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8" name="Oval 17"/>
          <p:cNvSpPr/>
          <p:nvPr/>
        </p:nvSpPr>
        <p:spPr>
          <a:xfrm>
            <a:off x="2243822" y="2708057"/>
            <a:ext cx="114300" cy="1143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1399488" y="3947172"/>
            <a:ext cx="518531" cy="40011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/>
              <a:t>g</a:t>
            </a:r>
            <a:r>
              <a:rPr lang="en-US" sz="2000" baseline="-25000" dirty="0"/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7671" y="3523215"/>
            <a:ext cx="408099" cy="40011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/>
              <a:t>g</a:t>
            </a:r>
            <a:r>
              <a:rPr lang="en-US" sz="2000" baseline="-25000" dirty="0"/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985279" y="3322487"/>
            <a:ext cx="408099" cy="40011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/>
              <a:t>g</a:t>
            </a:r>
            <a:r>
              <a:rPr lang="en-US" sz="2000" baseline="-25000" dirty="0"/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918019" y="2477883"/>
            <a:ext cx="408099" cy="40011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/>
              <a:t>g</a:t>
            </a:r>
            <a:r>
              <a:rPr lang="en-US" sz="2000" baseline="-25000" dirty="0"/>
              <a:t>4</a:t>
            </a:r>
          </a:p>
        </p:txBody>
      </p:sp>
      <p:sp>
        <p:nvSpPr>
          <p:cNvPr id="23" name="Oval 22"/>
          <p:cNvSpPr/>
          <p:nvPr/>
        </p:nvSpPr>
        <p:spPr>
          <a:xfrm>
            <a:off x="1189690" y="4156572"/>
            <a:ext cx="114300" cy="1143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4" name="Oval 23"/>
          <p:cNvSpPr/>
          <p:nvPr/>
        </p:nvSpPr>
        <p:spPr>
          <a:xfrm>
            <a:off x="3529938" y="3552644"/>
            <a:ext cx="114300" cy="1143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5" name="Oval 24"/>
          <p:cNvSpPr/>
          <p:nvPr/>
        </p:nvSpPr>
        <p:spPr>
          <a:xfrm>
            <a:off x="1268171" y="3800058"/>
            <a:ext cx="114300" cy="1143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6" name="Oval 25"/>
          <p:cNvSpPr/>
          <p:nvPr/>
        </p:nvSpPr>
        <p:spPr>
          <a:xfrm>
            <a:off x="3332194" y="3600602"/>
            <a:ext cx="114300" cy="1143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7" name="Oval 26"/>
          <p:cNvSpPr/>
          <p:nvPr/>
        </p:nvSpPr>
        <p:spPr>
          <a:xfrm>
            <a:off x="776637" y="4959285"/>
            <a:ext cx="114300" cy="1143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776637" y="4699259"/>
            <a:ext cx="114300" cy="1143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952181" y="4566475"/>
            <a:ext cx="1817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Object is </a:t>
            </a:r>
            <a:r>
              <a:rPr lang="en-US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relevant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34921" y="4831769"/>
            <a:ext cx="22556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Object is non-relevant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813626" y="1196579"/>
            <a:ext cx="378030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smtClean="0"/>
              <a:t> Select </a:t>
            </a:r>
            <a:r>
              <a:rPr lang="en-US" sz="2100" dirty="0">
                <a:solidFill>
                  <a:srgbClr val="FF0000"/>
                </a:solidFill>
              </a:rPr>
              <a:t>k=2</a:t>
            </a:r>
            <a:r>
              <a:rPr lang="en-US" sz="2100" dirty="0" smtClean="0"/>
              <a:t> relevant objects</a:t>
            </a:r>
            <a:endParaRPr lang="en-US" sz="2100" dirty="0"/>
          </a:p>
          <a:p>
            <a:endParaRPr lang="en-US" sz="2100" dirty="0"/>
          </a:p>
          <a:p>
            <a:endParaRPr lang="en-US" sz="2100" dirty="0"/>
          </a:p>
        </p:txBody>
      </p:sp>
      <p:sp>
        <p:nvSpPr>
          <p:cNvPr id="32" name="TextBox 31"/>
          <p:cNvSpPr txBox="1"/>
          <p:nvPr/>
        </p:nvSpPr>
        <p:spPr>
          <a:xfrm>
            <a:off x="707080" y="5266314"/>
            <a:ext cx="3868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Two objects are close if they are similar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9718" y="2409967"/>
            <a:ext cx="2986088" cy="1035844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6892407" y="3915675"/>
            <a:ext cx="1215846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</a:lstStyle>
          <a:p>
            <a:r>
              <a:rPr lang="en-US" dirty="0"/>
              <a:t>Redundant</a:t>
            </a:r>
          </a:p>
        </p:txBody>
      </p:sp>
      <p:cxnSp>
        <p:nvCxnSpPr>
          <p:cNvPr id="35" name="Straight Arrow Connector 34"/>
          <p:cNvCxnSpPr>
            <a:stCxn id="34" idx="0"/>
          </p:cNvCxnSpPr>
          <p:nvPr/>
        </p:nvCxnSpPr>
        <p:spPr>
          <a:xfrm flipH="1" flipV="1">
            <a:off x="7179474" y="3047068"/>
            <a:ext cx="320856" cy="8686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4893854" y="1820263"/>
            <a:ext cx="22413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/>
              <a:t>Top-</a:t>
            </a:r>
            <a:r>
              <a:rPr lang="en-US" sz="2000" i="1" dirty="0"/>
              <a:t>2</a:t>
            </a:r>
            <a:r>
              <a:rPr lang="en-US" sz="2000" i="1" dirty="0" smtClean="0"/>
              <a:t> </a:t>
            </a:r>
            <a:r>
              <a:rPr lang="en-US" sz="2000" dirty="0"/>
              <a:t>answer: g</a:t>
            </a:r>
            <a:r>
              <a:rPr lang="en-US" sz="2000" baseline="-25000" dirty="0"/>
              <a:t>1</a:t>
            </a:r>
            <a:r>
              <a:rPr lang="en-US" sz="2000" dirty="0"/>
              <a:t>, g</a:t>
            </a:r>
            <a:r>
              <a:rPr lang="en-US" sz="2000" baseline="-25000" dirty="0"/>
              <a:t>2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73757" y="1325408"/>
            <a:ext cx="3533467" cy="5238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Graphs are points in a metric </a:t>
            </a:r>
            <a:r>
              <a:rPr lang="en-US" smtClean="0"/>
              <a:t>space with d as a distance function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156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6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Top-k representative queries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64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/>
              <a:t>Ranu</a:t>
            </a:r>
            <a:r>
              <a:rPr lang="en-US" dirty="0"/>
              <a:t>, S., Hoang, M. and Singh, </a:t>
            </a:r>
            <a:r>
              <a:rPr lang="en-US" dirty="0" smtClean="0"/>
              <a:t>A. </a:t>
            </a:r>
            <a:r>
              <a:rPr lang="en-US" dirty="0"/>
              <a:t>Answering top-k representative queries on graph databases. </a:t>
            </a:r>
            <a:r>
              <a:rPr lang="en-US" dirty="0" smtClean="0"/>
              <a:t>SIGMOD, 2014</a:t>
            </a:r>
            <a:endParaRPr lang="en-US" dirty="0"/>
          </a:p>
        </p:txBody>
      </p:sp>
      <p:sp>
        <p:nvSpPr>
          <p:cNvPr id="117" name="TextBox 116"/>
          <p:cNvSpPr txBox="1"/>
          <p:nvPr/>
        </p:nvSpPr>
        <p:spPr>
          <a:xfrm>
            <a:off x="149223" y="1005845"/>
            <a:ext cx="1274708" cy="759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defTabSz="430213">
              <a:spcAft>
                <a:spcPts val="400"/>
              </a:spcAft>
              <a:buSzPct val="100000"/>
            </a:pPr>
            <a:r>
              <a:rPr lang="it-IT" sz="2000" dirty="0" err="1" smtClean="0">
                <a:solidFill>
                  <a:srgbClr val="000000"/>
                </a:solidFill>
                <a:latin typeface="+mj-lt"/>
                <a:cs typeface="HP Simplified" pitchFamily="34" charset="0"/>
              </a:rPr>
              <a:t>Result</a:t>
            </a:r>
            <a:r>
              <a:rPr lang="it-IT" sz="2000" dirty="0" smtClean="0">
                <a:solidFill>
                  <a:srgbClr val="000000"/>
                </a:solidFill>
                <a:latin typeface="+mj-lt"/>
                <a:cs typeface="HP Simplified" pitchFamily="34" charset="0"/>
              </a:rPr>
              <a:t> of </a:t>
            </a:r>
          </a:p>
          <a:p>
            <a:pPr marL="0" defTabSz="430213">
              <a:spcAft>
                <a:spcPts val="400"/>
              </a:spcAft>
              <a:buSzPct val="100000"/>
            </a:pPr>
            <a:r>
              <a:rPr lang="it-IT" sz="2000" dirty="0" smtClean="0">
                <a:solidFill>
                  <a:srgbClr val="000000"/>
                </a:solidFill>
                <a:latin typeface="+mj-lt"/>
                <a:cs typeface="HP Simplified" pitchFamily="34" charset="0"/>
              </a:rPr>
              <a:t>a </a:t>
            </a:r>
            <a:r>
              <a:rPr lang="it-IT" sz="2000" dirty="0" err="1" smtClean="0">
                <a:solidFill>
                  <a:srgbClr val="000000"/>
                </a:solidFill>
                <a:latin typeface="+mj-lt"/>
                <a:cs typeface="HP Simplified" pitchFamily="34" charset="0"/>
              </a:rPr>
              <a:t>query</a:t>
            </a:r>
            <a:endParaRPr lang="it-IT" sz="2000" dirty="0" smtClean="0">
              <a:solidFill>
                <a:srgbClr val="000000"/>
              </a:solidFill>
              <a:latin typeface="+mj-lt"/>
              <a:cs typeface="HP Simplified" pitchFamily="34" charset="0"/>
            </a:endParaRPr>
          </a:p>
        </p:txBody>
      </p:sp>
      <p:grpSp>
        <p:nvGrpSpPr>
          <p:cNvPr id="131" name="Group 130"/>
          <p:cNvGrpSpPr/>
          <p:nvPr/>
        </p:nvGrpSpPr>
        <p:grpSpPr>
          <a:xfrm>
            <a:off x="1542330" y="1071258"/>
            <a:ext cx="6629400" cy="1524000"/>
            <a:chOff x="1285080" y="1726210"/>
            <a:chExt cx="6629400" cy="1524000"/>
          </a:xfrm>
        </p:grpSpPr>
        <p:cxnSp>
          <p:nvCxnSpPr>
            <p:cNvPr id="132" name="Straight Arrow Connector 131"/>
            <p:cNvCxnSpPr>
              <a:stCxn id="168" idx="4"/>
              <a:endCxn id="169" idx="0"/>
            </p:cNvCxnSpPr>
            <p:nvPr/>
          </p:nvCxnSpPr>
          <p:spPr>
            <a:xfrm>
              <a:off x="1615188" y="2137109"/>
              <a:ext cx="624588" cy="1"/>
            </a:xfrm>
            <a:prstGeom prst="straightConnector1">
              <a:avLst/>
            </a:prstGeom>
            <a:ln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Arrow Connector 132"/>
            <p:cNvCxnSpPr>
              <a:stCxn id="168" idx="5"/>
              <a:endCxn id="170" idx="0"/>
            </p:cNvCxnSpPr>
            <p:nvPr/>
          </p:nvCxnSpPr>
          <p:spPr>
            <a:xfrm flipV="1">
              <a:off x="1595064" y="1832309"/>
              <a:ext cx="263712" cy="250919"/>
            </a:xfrm>
            <a:prstGeom prst="straightConnector1">
              <a:avLst/>
            </a:prstGeom>
            <a:ln>
              <a:solidFill>
                <a:srgbClr val="FF000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Arrow Connector 133"/>
            <p:cNvCxnSpPr>
              <a:stCxn id="170" idx="4"/>
              <a:endCxn id="169" idx="7"/>
            </p:cNvCxnSpPr>
            <p:nvPr/>
          </p:nvCxnSpPr>
          <p:spPr>
            <a:xfrm>
              <a:off x="1996188" y="1832310"/>
              <a:ext cx="263712" cy="250919"/>
            </a:xfrm>
            <a:prstGeom prst="straightConnector1">
              <a:avLst/>
            </a:prstGeom>
            <a:ln>
              <a:solidFill>
                <a:srgbClr val="92D05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Arrow Connector 134"/>
            <p:cNvCxnSpPr>
              <a:stCxn id="183" idx="4"/>
              <a:endCxn id="172" idx="0"/>
            </p:cNvCxnSpPr>
            <p:nvPr/>
          </p:nvCxnSpPr>
          <p:spPr>
            <a:xfrm>
              <a:off x="1615188" y="2746711"/>
              <a:ext cx="624588" cy="0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Arrow Connector 135"/>
            <p:cNvCxnSpPr>
              <a:stCxn id="170" idx="2"/>
              <a:endCxn id="171" idx="2"/>
            </p:cNvCxnSpPr>
            <p:nvPr/>
          </p:nvCxnSpPr>
          <p:spPr>
            <a:xfrm>
              <a:off x="1927482" y="1908508"/>
              <a:ext cx="0" cy="609603"/>
            </a:xfrm>
            <a:prstGeom prst="straightConnector1">
              <a:avLst/>
            </a:prstGeom>
            <a:ln>
              <a:solidFill>
                <a:srgbClr val="0070C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Arrow Connector 136"/>
            <p:cNvCxnSpPr>
              <a:stCxn id="168" idx="6"/>
              <a:endCxn id="183" idx="2"/>
            </p:cNvCxnSpPr>
            <p:nvPr/>
          </p:nvCxnSpPr>
          <p:spPr>
            <a:xfrm>
              <a:off x="1546482" y="2060908"/>
              <a:ext cx="0" cy="762003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Arrow Connector 137"/>
            <p:cNvCxnSpPr>
              <a:stCxn id="172" idx="2"/>
              <a:endCxn id="169" idx="6"/>
            </p:cNvCxnSpPr>
            <p:nvPr/>
          </p:nvCxnSpPr>
          <p:spPr>
            <a:xfrm flipV="1">
              <a:off x="2308482" y="2060910"/>
              <a:ext cx="0" cy="762001"/>
            </a:xfrm>
            <a:prstGeom prst="straightConnector1">
              <a:avLst/>
            </a:prstGeom>
            <a:ln>
              <a:solidFill>
                <a:srgbClr val="92D05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Arrow Connector 138"/>
            <p:cNvCxnSpPr>
              <a:stCxn id="183" idx="6"/>
            </p:cNvCxnSpPr>
            <p:nvPr/>
          </p:nvCxnSpPr>
          <p:spPr>
            <a:xfrm flipV="1">
              <a:off x="1546482" y="2495793"/>
              <a:ext cx="332418" cy="174719"/>
            </a:xfrm>
            <a:prstGeom prst="straightConnector1">
              <a:avLst/>
            </a:prstGeom>
            <a:ln>
              <a:solidFill>
                <a:srgbClr val="FFC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Arrow Connector 139"/>
            <p:cNvCxnSpPr>
              <a:stCxn id="171" idx="3"/>
              <a:endCxn id="172" idx="7"/>
            </p:cNvCxnSpPr>
            <p:nvPr/>
          </p:nvCxnSpPr>
          <p:spPr>
            <a:xfrm>
              <a:off x="1976064" y="2495793"/>
              <a:ext cx="283836" cy="197036"/>
            </a:xfrm>
            <a:prstGeom prst="straightConnector1">
              <a:avLst/>
            </a:prstGeom>
            <a:ln>
              <a:solidFill>
                <a:srgbClr val="8E369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Oval 140"/>
            <p:cNvSpPr/>
            <p:nvPr/>
          </p:nvSpPr>
          <p:spPr>
            <a:xfrm rot="16200000">
              <a:off x="1470282" y="2068402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Oval 141"/>
            <p:cNvSpPr/>
            <p:nvPr/>
          </p:nvSpPr>
          <p:spPr>
            <a:xfrm rot="16200000">
              <a:off x="2232282" y="2068403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Oval 142"/>
            <p:cNvSpPr/>
            <p:nvPr/>
          </p:nvSpPr>
          <p:spPr>
            <a:xfrm rot="16200000">
              <a:off x="1851282" y="1763602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Oval 143"/>
            <p:cNvSpPr/>
            <p:nvPr/>
          </p:nvSpPr>
          <p:spPr>
            <a:xfrm rot="16200000">
              <a:off x="1851282" y="2373205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Oval 144"/>
            <p:cNvSpPr/>
            <p:nvPr/>
          </p:nvSpPr>
          <p:spPr>
            <a:xfrm rot="16200000">
              <a:off x="2232282" y="2678005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Oval 145"/>
            <p:cNvSpPr/>
            <p:nvPr/>
          </p:nvSpPr>
          <p:spPr>
            <a:xfrm rot="16200000">
              <a:off x="1470282" y="2678005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7" name="Straight Arrow Connector 146"/>
            <p:cNvCxnSpPr>
              <a:stCxn id="199" idx="4"/>
              <a:endCxn id="200" idx="0"/>
            </p:cNvCxnSpPr>
            <p:nvPr/>
          </p:nvCxnSpPr>
          <p:spPr>
            <a:xfrm>
              <a:off x="2910588" y="2137112"/>
              <a:ext cx="624588" cy="1"/>
            </a:xfrm>
            <a:prstGeom prst="straightConnector1">
              <a:avLst/>
            </a:prstGeom>
            <a:ln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Arrow Connector 147"/>
            <p:cNvCxnSpPr>
              <a:stCxn id="199" idx="5"/>
              <a:endCxn id="201" idx="0"/>
            </p:cNvCxnSpPr>
            <p:nvPr/>
          </p:nvCxnSpPr>
          <p:spPr>
            <a:xfrm flipV="1">
              <a:off x="2890464" y="1832311"/>
              <a:ext cx="263712" cy="250919"/>
            </a:xfrm>
            <a:prstGeom prst="straightConnector1">
              <a:avLst/>
            </a:prstGeom>
            <a:ln>
              <a:solidFill>
                <a:srgbClr val="FF000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Arrow Connector 148"/>
            <p:cNvCxnSpPr>
              <a:stCxn id="201" idx="4"/>
              <a:endCxn id="200" idx="7"/>
            </p:cNvCxnSpPr>
            <p:nvPr/>
          </p:nvCxnSpPr>
          <p:spPr>
            <a:xfrm>
              <a:off x="3291588" y="1832313"/>
              <a:ext cx="263712" cy="250919"/>
            </a:xfrm>
            <a:prstGeom prst="straightConnector1">
              <a:avLst/>
            </a:prstGeom>
            <a:ln>
              <a:solidFill>
                <a:srgbClr val="92D05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Arrow Connector 149"/>
            <p:cNvCxnSpPr>
              <a:stCxn id="206" idx="4"/>
              <a:endCxn id="203" idx="0"/>
            </p:cNvCxnSpPr>
            <p:nvPr/>
          </p:nvCxnSpPr>
          <p:spPr>
            <a:xfrm>
              <a:off x="2910588" y="2594311"/>
              <a:ext cx="624588" cy="0"/>
            </a:xfrm>
            <a:prstGeom prst="straightConnector1">
              <a:avLst/>
            </a:prstGeom>
            <a:ln>
              <a:solidFill>
                <a:srgbClr val="0070C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Arrow Connector 150"/>
            <p:cNvCxnSpPr>
              <a:stCxn id="201" idx="6"/>
              <a:endCxn id="202" idx="2"/>
            </p:cNvCxnSpPr>
            <p:nvPr/>
          </p:nvCxnSpPr>
          <p:spPr>
            <a:xfrm>
              <a:off x="3222882" y="1756111"/>
              <a:ext cx="0" cy="685800"/>
            </a:xfrm>
            <a:prstGeom prst="straightConnector1">
              <a:avLst/>
            </a:prstGeom>
            <a:ln>
              <a:solidFill>
                <a:srgbClr val="0070C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Arrow Connector 151"/>
            <p:cNvCxnSpPr>
              <a:stCxn id="199" idx="6"/>
              <a:endCxn id="206" idx="2"/>
            </p:cNvCxnSpPr>
            <p:nvPr/>
          </p:nvCxnSpPr>
          <p:spPr>
            <a:xfrm>
              <a:off x="2841882" y="2060911"/>
              <a:ext cx="0" cy="609600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Arrow Connector 152"/>
            <p:cNvCxnSpPr>
              <a:stCxn id="203" idx="2"/>
              <a:endCxn id="200" idx="6"/>
            </p:cNvCxnSpPr>
            <p:nvPr/>
          </p:nvCxnSpPr>
          <p:spPr>
            <a:xfrm flipV="1">
              <a:off x="3603882" y="2060914"/>
              <a:ext cx="0" cy="609599"/>
            </a:xfrm>
            <a:prstGeom prst="straightConnector1">
              <a:avLst/>
            </a:prstGeom>
            <a:ln>
              <a:solidFill>
                <a:srgbClr val="92D05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Arrow Connector 153"/>
            <p:cNvCxnSpPr>
              <a:stCxn id="206" idx="6"/>
              <a:endCxn id="202" idx="1"/>
            </p:cNvCxnSpPr>
            <p:nvPr/>
          </p:nvCxnSpPr>
          <p:spPr>
            <a:xfrm flipV="1">
              <a:off x="2841882" y="2419594"/>
              <a:ext cx="332418" cy="98519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Arrow Connector 154"/>
            <p:cNvCxnSpPr>
              <a:stCxn id="202" idx="3"/>
              <a:endCxn id="203" idx="7"/>
            </p:cNvCxnSpPr>
            <p:nvPr/>
          </p:nvCxnSpPr>
          <p:spPr>
            <a:xfrm>
              <a:off x="3271464" y="2419594"/>
              <a:ext cx="283836" cy="120836"/>
            </a:xfrm>
            <a:prstGeom prst="straightConnector1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Oval 155"/>
            <p:cNvSpPr/>
            <p:nvPr/>
          </p:nvSpPr>
          <p:spPr>
            <a:xfrm rot="16200000">
              <a:off x="2765682" y="2068405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Oval 156"/>
            <p:cNvSpPr/>
            <p:nvPr/>
          </p:nvSpPr>
          <p:spPr>
            <a:xfrm rot="16200000">
              <a:off x="3527682" y="2068406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Oval 157"/>
            <p:cNvSpPr/>
            <p:nvPr/>
          </p:nvSpPr>
          <p:spPr>
            <a:xfrm rot="16200000">
              <a:off x="3146682" y="1763605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Oval 158"/>
            <p:cNvSpPr/>
            <p:nvPr/>
          </p:nvSpPr>
          <p:spPr>
            <a:xfrm rot="16200000">
              <a:off x="3146682" y="2297005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59"/>
            <p:cNvSpPr/>
            <p:nvPr/>
          </p:nvSpPr>
          <p:spPr>
            <a:xfrm rot="16200000">
              <a:off x="3527682" y="2525605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1" name="Straight Arrow Connector 160"/>
            <p:cNvCxnSpPr>
              <a:stCxn id="206" idx="7"/>
              <a:endCxn id="205" idx="3"/>
            </p:cNvCxnSpPr>
            <p:nvPr/>
          </p:nvCxnSpPr>
          <p:spPr>
            <a:xfrm>
              <a:off x="2793300" y="2540429"/>
              <a:ext cx="463176" cy="488763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Oval 161"/>
            <p:cNvSpPr/>
            <p:nvPr/>
          </p:nvSpPr>
          <p:spPr>
            <a:xfrm rot="16200000">
              <a:off x="3131694" y="2906605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Oval 162"/>
            <p:cNvSpPr/>
            <p:nvPr/>
          </p:nvSpPr>
          <p:spPr>
            <a:xfrm rot="16200000">
              <a:off x="2765682" y="2525605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4" name="Straight Arrow Connector 163"/>
            <p:cNvCxnSpPr>
              <a:stCxn id="215" idx="4"/>
              <a:endCxn id="216" idx="0"/>
            </p:cNvCxnSpPr>
            <p:nvPr/>
          </p:nvCxnSpPr>
          <p:spPr>
            <a:xfrm>
              <a:off x="4191000" y="2137112"/>
              <a:ext cx="624588" cy="1"/>
            </a:xfrm>
            <a:prstGeom prst="straightConnector1">
              <a:avLst/>
            </a:prstGeom>
            <a:ln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Arrow Connector 164"/>
            <p:cNvCxnSpPr>
              <a:stCxn id="215" idx="5"/>
              <a:endCxn id="217" idx="0"/>
            </p:cNvCxnSpPr>
            <p:nvPr/>
          </p:nvCxnSpPr>
          <p:spPr>
            <a:xfrm flipV="1">
              <a:off x="4170876" y="1832311"/>
              <a:ext cx="263712" cy="250919"/>
            </a:xfrm>
            <a:prstGeom prst="straightConnector1">
              <a:avLst/>
            </a:prstGeom>
            <a:ln>
              <a:solidFill>
                <a:srgbClr val="FF000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Arrow Connector 165"/>
            <p:cNvCxnSpPr>
              <a:stCxn id="217" idx="4"/>
              <a:endCxn id="216" idx="7"/>
            </p:cNvCxnSpPr>
            <p:nvPr/>
          </p:nvCxnSpPr>
          <p:spPr>
            <a:xfrm>
              <a:off x="4572000" y="1832313"/>
              <a:ext cx="263712" cy="250919"/>
            </a:xfrm>
            <a:prstGeom prst="straightConnector1">
              <a:avLst/>
            </a:prstGeom>
            <a:ln>
              <a:solidFill>
                <a:srgbClr val="92D05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Arrow Connector 166"/>
            <p:cNvCxnSpPr>
              <a:stCxn id="219" idx="4"/>
            </p:cNvCxnSpPr>
            <p:nvPr/>
          </p:nvCxnSpPr>
          <p:spPr>
            <a:xfrm>
              <a:off x="4191000" y="2594312"/>
              <a:ext cx="624588" cy="0"/>
            </a:xfrm>
            <a:prstGeom prst="straightConnector1">
              <a:avLst/>
            </a:prstGeom>
            <a:ln>
              <a:solidFill>
                <a:srgbClr val="0070C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Arrow Connector 167"/>
            <p:cNvCxnSpPr>
              <a:stCxn id="215" idx="6"/>
              <a:endCxn id="219" idx="2"/>
            </p:cNvCxnSpPr>
            <p:nvPr/>
          </p:nvCxnSpPr>
          <p:spPr>
            <a:xfrm>
              <a:off x="4122294" y="2060913"/>
              <a:ext cx="0" cy="609601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Arrow Connector 168"/>
            <p:cNvCxnSpPr>
              <a:endCxn id="216" idx="6"/>
            </p:cNvCxnSpPr>
            <p:nvPr/>
          </p:nvCxnSpPr>
          <p:spPr>
            <a:xfrm flipV="1">
              <a:off x="4884294" y="2060912"/>
              <a:ext cx="0" cy="609600"/>
            </a:xfrm>
            <a:prstGeom prst="straightConnector1">
              <a:avLst/>
            </a:prstGeom>
            <a:ln>
              <a:solidFill>
                <a:srgbClr val="92D05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Arrow Connector 169"/>
            <p:cNvCxnSpPr>
              <a:stCxn id="219" idx="6"/>
              <a:endCxn id="216" idx="1"/>
            </p:cNvCxnSpPr>
            <p:nvPr/>
          </p:nvCxnSpPr>
          <p:spPr>
            <a:xfrm flipV="1">
              <a:off x="4122294" y="2190994"/>
              <a:ext cx="713418" cy="327119"/>
            </a:xfrm>
            <a:prstGeom prst="straightConnector1">
              <a:avLst/>
            </a:prstGeom>
            <a:ln>
              <a:solidFill>
                <a:srgbClr val="FFC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Arrow Connector 170"/>
            <p:cNvCxnSpPr>
              <a:stCxn id="215" idx="3"/>
            </p:cNvCxnSpPr>
            <p:nvPr/>
          </p:nvCxnSpPr>
          <p:spPr>
            <a:xfrm>
              <a:off x="4170876" y="2190994"/>
              <a:ext cx="664836" cy="349437"/>
            </a:xfrm>
            <a:prstGeom prst="straightConnector1">
              <a:avLst/>
            </a:prstGeom>
            <a:ln>
              <a:solidFill>
                <a:srgbClr val="8E369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2" name="Oval 171"/>
            <p:cNvSpPr/>
            <p:nvPr/>
          </p:nvSpPr>
          <p:spPr>
            <a:xfrm rot="16200000">
              <a:off x="4046094" y="2068405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Oval 182"/>
            <p:cNvSpPr/>
            <p:nvPr/>
          </p:nvSpPr>
          <p:spPr>
            <a:xfrm rot="16200000">
              <a:off x="4808094" y="2068406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Oval 185"/>
            <p:cNvSpPr/>
            <p:nvPr/>
          </p:nvSpPr>
          <p:spPr>
            <a:xfrm rot="16200000">
              <a:off x="4427094" y="1763605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7" name="Straight Arrow Connector 186"/>
            <p:cNvCxnSpPr>
              <a:stCxn id="219" idx="3"/>
              <a:endCxn id="221" idx="7"/>
            </p:cNvCxnSpPr>
            <p:nvPr/>
          </p:nvCxnSpPr>
          <p:spPr>
            <a:xfrm>
              <a:off x="4170876" y="2648193"/>
              <a:ext cx="283836" cy="273235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Oval 188"/>
            <p:cNvSpPr/>
            <p:nvPr/>
          </p:nvSpPr>
          <p:spPr>
            <a:xfrm rot="16200000">
              <a:off x="4046094" y="2525606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0" name="Straight Arrow Connector 189"/>
            <p:cNvCxnSpPr>
              <a:stCxn id="221" idx="5"/>
            </p:cNvCxnSpPr>
            <p:nvPr/>
          </p:nvCxnSpPr>
          <p:spPr>
            <a:xfrm flipV="1">
              <a:off x="4551876" y="2648193"/>
              <a:ext cx="283836" cy="273235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2" name="Oval 191"/>
            <p:cNvSpPr/>
            <p:nvPr/>
          </p:nvSpPr>
          <p:spPr>
            <a:xfrm rot="16200000">
              <a:off x="4427094" y="2906605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3" name="Straight Arrow Connector 192"/>
            <p:cNvCxnSpPr>
              <a:stCxn id="230" idx="4"/>
              <a:endCxn id="231" idx="0"/>
            </p:cNvCxnSpPr>
            <p:nvPr/>
          </p:nvCxnSpPr>
          <p:spPr>
            <a:xfrm>
              <a:off x="5410200" y="2137112"/>
              <a:ext cx="624588" cy="1"/>
            </a:xfrm>
            <a:prstGeom prst="straightConnector1">
              <a:avLst/>
            </a:prstGeom>
            <a:ln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Arrow Connector 193"/>
            <p:cNvCxnSpPr>
              <a:stCxn id="230" idx="5"/>
              <a:endCxn id="232" idx="0"/>
            </p:cNvCxnSpPr>
            <p:nvPr/>
          </p:nvCxnSpPr>
          <p:spPr>
            <a:xfrm flipV="1">
              <a:off x="5390076" y="1832310"/>
              <a:ext cx="263712" cy="250919"/>
            </a:xfrm>
            <a:prstGeom prst="straightConnector1">
              <a:avLst/>
            </a:prstGeom>
            <a:ln>
              <a:solidFill>
                <a:srgbClr val="FF000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Arrow Connector 195"/>
            <p:cNvCxnSpPr>
              <a:stCxn id="232" idx="4"/>
              <a:endCxn id="231" idx="7"/>
            </p:cNvCxnSpPr>
            <p:nvPr/>
          </p:nvCxnSpPr>
          <p:spPr>
            <a:xfrm>
              <a:off x="5791200" y="1832311"/>
              <a:ext cx="263712" cy="250919"/>
            </a:xfrm>
            <a:prstGeom prst="straightConnector1">
              <a:avLst/>
            </a:prstGeom>
            <a:ln>
              <a:solidFill>
                <a:srgbClr val="92D05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Arrow Connector 196"/>
            <p:cNvCxnSpPr>
              <a:stCxn id="234" idx="4"/>
            </p:cNvCxnSpPr>
            <p:nvPr/>
          </p:nvCxnSpPr>
          <p:spPr>
            <a:xfrm>
              <a:off x="5410200" y="2594311"/>
              <a:ext cx="624588" cy="0"/>
            </a:xfrm>
            <a:prstGeom prst="straightConnector1">
              <a:avLst/>
            </a:prstGeom>
            <a:ln>
              <a:solidFill>
                <a:srgbClr val="0070C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Arrow Connector 198"/>
            <p:cNvCxnSpPr>
              <a:stCxn id="230" idx="6"/>
              <a:endCxn id="234" idx="2"/>
            </p:cNvCxnSpPr>
            <p:nvPr/>
          </p:nvCxnSpPr>
          <p:spPr>
            <a:xfrm>
              <a:off x="5341494" y="2060912"/>
              <a:ext cx="0" cy="609601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Arrow Connector 199"/>
            <p:cNvCxnSpPr>
              <a:endCxn id="231" idx="6"/>
            </p:cNvCxnSpPr>
            <p:nvPr/>
          </p:nvCxnSpPr>
          <p:spPr>
            <a:xfrm flipV="1">
              <a:off x="6103494" y="2060911"/>
              <a:ext cx="0" cy="609600"/>
            </a:xfrm>
            <a:prstGeom prst="straightConnector1">
              <a:avLst/>
            </a:prstGeom>
            <a:ln>
              <a:solidFill>
                <a:srgbClr val="92D05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Arrow Connector 200"/>
            <p:cNvCxnSpPr>
              <a:stCxn id="234" idx="6"/>
              <a:endCxn id="231" idx="1"/>
            </p:cNvCxnSpPr>
            <p:nvPr/>
          </p:nvCxnSpPr>
          <p:spPr>
            <a:xfrm flipV="1">
              <a:off x="5341494" y="2190994"/>
              <a:ext cx="713418" cy="327119"/>
            </a:xfrm>
            <a:prstGeom prst="straightConnector1">
              <a:avLst/>
            </a:prstGeom>
            <a:ln>
              <a:solidFill>
                <a:srgbClr val="997C67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Arrow Connector 201"/>
            <p:cNvCxnSpPr>
              <a:stCxn id="230" idx="3"/>
            </p:cNvCxnSpPr>
            <p:nvPr/>
          </p:nvCxnSpPr>
          <p:spPr>
            <a:xfrm>
              <a:off x="5390076" y="2190992"/>
              <a:ext cx="664836" cy="349437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Oval 202"/>
            <p:cNvSpPr/>
            <p:nvPr/>
          </p:nvSpPr>
          <p:spPr>
            <a:xfrm rot="16200000">
              <a:off x="5265294" y="2068405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" name="Oval 203"/>
            <p:cNvSpPr/>
            <p:nvPr/>
          </p:nvSpPr>
          <p:spPr>
            <a:xfrm rot="16200000">
              <a:off x="6027294" y="2068405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" name="Oval 204"/>
            <p:cNvSpPr/>
            <p:nvPr/>
          </p:nvSpPr>
          <p:spPr>
            <a:xfrm rot="16200000">
              <a:off x="5646294" y="1763605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6" name="Straight Arrow Connector 205"/>
            <p:cNvCxnSpPr>
              <a:stCxn id="234" idx="3"/>
            </p:cNvCxnSpPr>
            <p:nvPr/>
          </p:nvCxnSpPr>
          <p:spPr>
            <a:xfrm>
              <a:off x="5390076" y="2648193"/>
              <a:ext cx="283836" cy="273235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7" name="Oval 206"/>
            <p:cNvSpPr/>
            <p:nvPr/>
          </p:nvSpPr>
          <p:spPr>
            <a:xfrm rot="16200000">
              <a:off x="5265294" y="2525605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8" name="Straight Arrow Connector 207"/>
            <p:cNvCxnSpPr/>
            <p:nvPr/>
          </p:nvCxnSpPr>
          <p:spPr>
            <a:xfrm flipV="1">
              <a:off x="5771076" y="2648193"/>
              <a:ext cx="283836" cy="273235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9" name="Oval 208"/>
            <p:cNvSpPr/>
            <p:nvPr/>
          </p:nvSpPr>
          <p:spPr>
            <a:xfrm rot="16200000">
              <a:off x="5646294" y="2906605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0" name="Straight Arrow Connector 209"/>
            <p:cNvCxnSpPr/>
            <p:nvPr/>
          </p:nvCxnSpPr>
          <p:spPr>
            <a:xfrm>
              <a:off x="6705600" y="2137110"/>
              <a:ext cx="624588" cy="1"/>
            </a:xfrm>
            <a:prstGeom prst="straightConnector1">
              <a:avLst/>
            </a:prstGeom>
            <a:ln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Arrow Connector 210"/>
            <p:cNvCxnSpPr/>
            <p:nvPr/>
          </p:nvCxnSpPr>
          <p:spPr>
            <a:xfrm flipV="1">
              <a:off x="6685476" y="1832310"/>
              <a:ext cx="263712" cy="250919"/>
            </a:xfrm>
            <a:prstGeom prst="straightConnector1">
              <a:avLst/>
            </a:prstGeom>
            <a:ln>
              <a:solidFill>
                <a:srgbClr val="FF000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Arrow Connector 211"/>
            <p:cNvCxnSpPr/>
            <p:nvPr/>
          </p:nvCxnSpPr>
          <p:spPr>
            <a:xfrm>
              <a:off x="7086600" y="1832310"/>
              <a:ext cx="263712" cy="250919"/>
            </a:xfrm>
            <a:prstGeom prst="straightConnector1">
              <a:avLst/>
            </a:prstGeom>
            <a:ln>
              <a:solidFill>
                <a:srgbClr val="92D05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Arrow Connector 212"/>
            <p:cNvCxnSpPr/>
            <p:nvPr/>
          </p:nvCxnSpPr>
          <p:spPr>
            <a:xfrm>
              <a:off x="6705600" y="2594311"/>
              <a:ext cx="624588" cy="0"/>
            </a:xfrm>
            <a:prstGeom prst="straightConnector1">
              <a:avLst/>
            </a:prstGeom>
            <a:ln>
              <a:solidFill>
                <a:srgbClr val="0070C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Arrow Connector 213"/>
            <p:cNvCxnSpPr/>
            <p:nvPr/>
          </p:nvCxnSpPr>
          <p:spPr>
            <a:xfrm>
              <a:off x="6636894" y="2060910"/>
              <a:ext cx="0" cy="609601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Arrow Connector 214"/>
            <p:cNvCxnSpPr/>
            <p:nvPr/>
          </p:nvCxnSpPr>
          <p:spPr>
            <a:xfrm flipV="1">
              <a:off x="7398894" y="2060911"/>
              <a:ext cx="0" cy="609600"/>
            </a:xfrm>
            <a:prstGeom prst="straightConnector1">
              <a:avLst/>
            </a:prstGeom>
            <a:ln>
              <a:solidFill>
                <a:srgbClr val="92D05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6" name="Oval 215"/>
            <p:cNvSpPr/>
            <p:nvPr/>
          </p:nvSpPr>
          <p:spPr>
            <a:xfrm rot="16200000">
              <a:off x="6560694" y="2068403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" name="Oval 216"/>
            <p:cNvSpPr/>
            <p:nvPr/>
          </p:nvSpPr>
          <p:spPr>
            <a:xfrm rot="16200000">
              <a:off x="7322694" y="2068405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" name="Oval 217"/>
            <p:cNvSpPr/>
            <p:nvPr/>
          </p:nvSpPr>
          <p:spPr>
            <a:xfrm rot="16200000">
              <a:off x="6941694" y="1763603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9" name="Straight Arrow Connector 218"/>
            <p:cNvCxnSpPr/>
            <p:nvPr/>
          </p:nvCxnSpPr>
          <p:spPr>
            <a:xfrm>
              <a:off x="6705600" y="2975311"/>
              <a:ext cx="624588" cy="0"/>
            </a:xfrm>
            <a:prstGeom prst="straightConnector1">
              <a:avLst/>
            </a:prstGeom>
            <a:ln>
              <a:solidFill>
                <a:srgbClr val="FFC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Arrow Connector 219"/>
            <p:cNvCxnSpPr/>
            <p:nvPr/>
          </p:nvCxnSpPr>
          <p:spPr>
            <a:xfrm>
              <a:off x="6636894" y="2670511"/>
              <a:ext cx="0" cy="381000"/>
            </a:xfrm>
            <a:prstGeom prst="straightConnector1">
              <a:avLst/>
            </a:prstGeom>
            <a:ln>
              <a:solidFill>
                <a:srgbClr val="FFC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Arrow Connector 220"/>
            <p:cNvCxnSpPr/>
            <p:nvPr/>
          </p:nvCxnSpPr>
          <p:spPr>
            <a:xfrm flipV="1">
              <a:off x="7398894" y="2670511"/>
              <a:ext cx="0" cy="228600"/>
            </a:xfrm>
            <a:prstGeom prst="straightConnector1">
              <a:avLst/>
            </a:prstGeom>
            <a:ln>
              <a:solidFill>
                <a:srgbClr val="FFC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Arrow Connector 221"/>
            <p:cNvCxnSpPr/>
            <p:nvPr/>
          </p:nvCxnSpPr>
          <p:spPr>
            <a:xfrm flipV="1">
              <a:off x="6636894" y="2648193"/>
              <a:ext cx="713418" cy="250919"/>
            </a:xfrm>
            <a:prstGeom prst="straightConnector1">
              <a:avLst/>
            </a:prstGeom>
            <a:ln>
              <a:solidFill>
                <a:srgbClr val="FFC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Arrow Connector 222"/>
            <p:cNvCxnSpPr/>
            <p:nvPr/>
          </p:nvCxnSpPr>
          <p:spPr>
            <a:xfrm>
              <a:off x="6685476" y="2648193"/>
              <a:ext cx="664836" cy="273236"/>
            </a:xfrm>
            <a:prstGeom prst="straightConnector1">
              <a:avLst/>
            </a:prstGeom>
            <a:ln>
              <a:solidFill>
                <a:srgbClr val="FFC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Oval 223"/>
            <p:cNvSpPr/>
            <p:nvPr/>
          </p:nvSpPr>
          <p:spPr>
            <a:xfrm rot="16200000">
              <a:off x="7322694" y="2906605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" name="Oval 224"/>
            <p:cNvSpPr/>
            <p:nvPr/>
          </p:nvSpPr>
          <p:spPr>
            <a:xfrm rot="16200000">
              <a:off x="6560694" y="2906605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" name="Oval 225"/>
            <p:cNvSpPr/>
            <p:nvPr/>
          </p:nvSpPr>
          <p:spPr>
            <a:xfrm rot="16200000">
              <a:off x="6560694" y="2525605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7" name="Oval 226"/>
            <p:cNvSpPr/>
            <p:nvPr/>
          </p:nvSpPr>
          <p:spPr>
            <a:xfrm rot="16200000">
              <a:off x="7322694" y="2525605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8" name="Oval 227"/>
            <p:cNvSpPr/>
            <p:nvPr/>
          </p:nvSpPr>
          <p:spPr>
            <a:xfrm rot="16200000">
              <a:off x="6027294" y="2525605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9" name="Oval 228"/>
            <p:cNvSpPr/>
            <p:nvPr/>
          </p:nvSpPr>
          <p:spPr>
            <a:xfrm rot="16200000">
              <a:off x="4808094" y="2525606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1285080" y="1726210"/>
              <a:ext cx="6629400" cy="1524000"/>
            </a:xfrm>
            <a:prstGeom prst="rect">
              <a:avLst/>
            </a:prstGeom>
            <a:solidFill>
              <a:schemeClr val="accent1">
                <a:alpha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1" name="TextBox 230"/>
                <p:cNvSpPr txBox="1"/>
                <p:nvPr/>
              </p:nvSpPr>
              <p:spPr>
                <a:xfrm>
                  <a:off x="2047879" y="2847112"/>
                  <a:ext cx="47872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31" name="TextBox 2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47879" y="2847112"/>
                  <a:ext cx="478721" cy="369332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2" name="TextBox 231"/>
                <p:cNvSpPr txBox="1"/>
                <p:nvPr/>
              </p:nvSpPr>
              <p:spPr>
                <a:xfrm>
                  <a:off x="3364521" y="2876795"/>
                  <a:ext cx="48404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32" name="TextBox 2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64521" y="2876795"/>
                  <a:ext cx="484042" cy="36933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3" name="TextBox 232"/>
                <p:cNvSpPr txBox="1"/>
                <p:nvPr/>
              </p:nvSpPr>
              <p:spPr>
                <a:xfrm>
                  <a:off x="4663646" y="2846256"/>
                  <a:ext cx="48404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33" name="TextBox 2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63646" y="2846256"/>
                  <a:ext cx="484042" cy="36933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4" name="TextBox 233"/>
                <p:cNvSpPr txBox="1"/>
                <p:nvPr/>
              </p:nvSpPr>
              <p:spPr>
                <a:xfrm>
                  <a:off x="5829077" y="2869786"/>
                  <a:ext cx="47724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34" name="TextBox 2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29077" y="2869786"/>
                  <a:ext cx="477247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5" name="TextBox 234"/>
                <p:cNvSpPr txBox="1"/>
                <p:nvPr/>
              </p:nvSpPr>
              <p:spPr>
                <a:xfrm>
                  <a:off x="7387671" y="2859872"/>
                  <a:ext cx="48404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charset="0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35" name="TextBox 2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87671" y="2859872"/>
                  <a:ext cx="484042" cy="36933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46090" y="3908039"/>
                <a:ext cx="4674806" cy="36933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Query: function from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charset="0"/>
                          </a:rPr>
                          <m:t>𝑔</m:t>
                        </m:r>
                      </m:e>
                    </m:acc>
                  </m:oMath>
                </a14:m>
                <a:r>
                  <a:rPr lang="en-US" dirty="0" smtClean="0"/>
                  <a:t> to [-1,1],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𝑞</m:t>
                    </m:r>
                    <m:r>
                      <a:rPr lang="en-US" b="0" i="1" smtClean="0">
                        <a:latin typeface="Cambria Math" charset="0"/>
                      </a:rPr>
                      <m:t>: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charset="0"/>
                          </a:rPr>
                          <m:t>𝑔</m:t>
                        </m:r>
                      </m:e>
                    </m:acc>
                    <m:r>
                      <a:rPr lang="en-US" b="0" i="1" smtClean="0">
                        <a:latin typeface="Cambria Math" charset="0"/>
                      </a:rPr>
                      <m:t>→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−1,1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090" y="3908039"/>
                <a:ext cx="4674806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909" t="-14063" b="-203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58894" y="2836533"/>
                <a:ext cx="4674036" cy="36933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Vector graph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charset="0"/>
                              </a:rPr>
                              <m:t>𝑔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: </a:t>
                </a:r>
                <a:r>
                  <a:rPr lang="en-US" dirty="0" err="1" smtClean="0"/>
                  <a:t>vectorial</a:t>
                </a:r>
                <a:r>
                  <a:rPr lang="en-US" dirty="0" smtClean="0"/>
                  <a:t> representation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894" y="2836533"/>
                <a:ext cx="4674036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909" t="-14063" b="-203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42900" y="3341426"/>
            <a:ext cx="8813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Example</a:t>
            </a:r>
            <a:r>
              <a:rPr lang="en-US" dirty="0" smtClean="0"/>
              <a:t>: Binding compatibility with m proteins, frequent subgraphs, belonged communities </a:t>
            </a:r>
            <a:endParaRPr lang="en-US" dirty="0"/>
          </a:p>
        </p:txBody>
      </p:sp>
      <p:sp>
        <p:nvSpPr>
          <p:cNvPr id="236" name="TextBox 235"/>
          <p:cNvSpPr txBox="1"/>
          <p:nvPr/>
        </p:nvSpPr>
        <p:spPr>
          <a:xfrm>
            <a:off x="342900" y="4387171"/>
            <a:ext cx="8555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Example</a:t>
            </a:r>
            <a:r>
              <a:rPr lang="en-US" dirty="0" smtClean="0"/>
              <a:t>: Molecules with some properties, graphs with </a:t>
            </a:r>
            <a:r>
              <a:rPr lang="en-US" smtClean="0"/>
              <a:t>some structure, some community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ounded Rectangle 14"/>
              <p:cNvSpPr/>
              <p:nvPr/>
            </p:nvSpPr>
            <p:spPr>
              <a:xfrm>
                <a:off x="973221" y="4825128"/>
                <a:ext cx="7705558" cy="1028642"/>
              </a:xfrm>
              <a:prstGeom prst="roundRect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US" dirty="0" smtClean="0"/>
                  <a:t>Top-k Representative queries: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𝐴</m:t>
                      </m:r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b="0" i="0" smtClean="0">
                          <a:latin typeface="Cambria Math" charset="0"/>
                        </a:rPr>
                        <m:t>arg</m:t>
                      </m:r>
                      <m:r>
                        <m:rPr>
                          <m:nor/>
                        </m:rPr>
                        <a:rPr lang="en-US" b="0" i="0" smtClean="0">
                          <a:latin typeface="Cambria Math" charset="0"/>
                        </a:rPr>
                        <m:t> </m:t>
                      </m:r>
                      <m:func>
                        <m:func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charset="0"/>
                                </a:rPr>
                                <m:t>𝑆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{"/>
                              <m:endChr m:val="|"/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𝑆</m:t>
                                  </m:r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latin typeface="Cambria Math" charset="0"/>
                            </a:rPr>
                            <m:t>𝑆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⊆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𝑞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charset="0"/>
                            </a:rPr>
                            <m:t>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𝑆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}</m:t>
                          </m:r>
                        </m:e>
                      </m:func>
                    </m:oMath>
                  </m:oMathPara>
                </a14:m>
                <a:endParaRPr lang="en-US" b="0" dirty="0" smtClean="0"/>
              </a:p>
              <a:p>
                <a:r>
                  <a:rPr lang="en-US" dirty="0"/>
                  <a:t>w</a:t>
                </a:r>
                <a:r>
                  <a:rPr lang="en-US" dirty="0" smtClean="0"/>
                  <a:t>here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𝑅</m:t>
                    </m:r>
                    <m:d>
                      <m:dPr>
                        <m:ctrlPr>
                          <a:rPr lang="en-US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charset="0"/>
                          </a:rPr>
                          <m:t>𝑞</m:t>
                        </m:r>
                      </m:e>
                    </m:d>
                  </m:oMath>
                </a14:m>
                <a:r>
                  <a:rPr lang="en-US" dirty="0" smtClean="0"/>
                  <a:t> = results of q,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𝜋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charset="0"/>
                          </a:rPr>
                          <m:t>𝑆</m:t>
                        </m:r>
                      </m:e>
                    </m:d>
                  </m:oMath>
                </a14:m>
                <a:r>
                  <a:rPr lang="en-US" dirty="0" smtClean="0"/>
                  <a:t>=</a:t>
                </a:r>
                <a:r>
                  <a:rPr lang="en-US" b="1" dirty="0" smtClean="0"/>
                  <a:t>representative power </a:t>
                </a:r>
                <a:r>
                  <a:rPr lang="en-US" dirty="0" smtClean="0"/>
                  <a:t>of S, given threshold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𝜃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5" name="Rounded 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3221" y="4825128"/>
                <a:ext cx="7705558" cy="1028642"/>
              </a:xfrm>
              <a:prstGeom prst="roundRect">
                <a:avLst/>
              </a:prstGeom>
              <a:blipFill rotWithShape="0">
                <a:blip r:embed="rId10"/>
                <a:stretch>
                  <a:fillRect t="-2339"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ounded Rectangle 2"/>
          <p:cNvSpPr/>
          <p:nvPr/>
        </p:nvSpPr>
        <p:spPr>
          <a:xfrm>
            <a:off x="1578050" y="1085546"/>
            <a:ext cx="1241520" cy="1489378"/>
          </a:xfrm>
          <a:prstGeom prst="roundRect">
            <a:avLst>
              <a:gd name="adj" fmla="val 12064"/>
            </a:avLst>
          </a:prstGeom>
          <a:solidFill>
            <a:schemeClr val="accent2">
              <a:alpha val="27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ounded Rectangle 101"/>
          <p:cNvSpPr/>
          <p:nvPr/>
        </p:nvSpPr>
        <p:spPr>
          <a:xfrm>
            <a:off x="4109636" y="1088569"/>
            <a:ext cx="1241520" cy="1489378"/>
          </a:xfrm>
          <a:prstGeom prst="roundRect">
            <a:avLst>
              <a:gd name="adj" fmla="val 12064"/>
            </a:avLst>
          </a:prstGeom>
          <a:solidFill>
            <a:schemeClr val="accent2">
              <a:alpha val="27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084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2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Representative power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65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/>
              <a:t>Ranu</a:t>
            </a:r>
            <a:r>
              <a:rPr lang="en-US" dirty="0"/>
              <a:t>, S., Hoang, M. and Singh, A. Answering top-k representative queries on graph databases. SIGMOD, </a:t>
            </a:r>
            <a:r>
              <a:rPr lang="en-US" dirty="0" smtClean="0"/>
              <a:t>2014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42900" y="1326995"/>
                <a:ext cx="8458200" cy="4746997"/>
              </a:xfrm>
            </p:spPr>
            <p:txBody>
              <a:bodyPr/>
              <a:lstStyle/>
              <a:p>
                <a:r>
                  <a:rPr lang="en-US" dirty="0" smtClean="0"/>
                  <a:t>R(q) = answers to the query </a:t>
                </a:r>
              </a:p>
              <a:p>
                <a:pPr lvl="1"/>
                <a:r>
                  <a:rPr lang="en-US" dirty="0" smtClean="0"/>
                  <a:t>q : query</a:t>
                </a:r>
              </a:p>
              <a:p>
                <a:pPr lvl="1"/>
                <a:endParaRPr lang="en-US" dirty="0" smtClean="0"/>
              </a:p>
              <a:p>
                <a14:m>
                  <m:oMath xmlns:m="http://schemas.openxmlformats.org/officeDocument/2006/math">
                    <m:r>
                      <a:rPr lang="en-US" smtClean="0">
                        <a:latin typeface="Cambria Math" charset="0"/>
                      </a:rPr>
                      <m:t>𝜃</m:t>
                    </m:r>
                  </m:oMath>
                </a14:m>
                <a:r>
                  <a:rPr lang="en-US" dirty="0" smtClean="0"/>
                  <a:t>-neighborhood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mtClean="0">
                            <a:latin typeface="Cambria Math" charset="0"/>
                          </a:rPr>
                          <m:t>𝑁</m:t>
                        </m:r>
                      </m:e>
                      <m:sub>
                        <m:r>
                          <a:rPr lang="en-US" smtClean="0">
                            <a:latin typeface="Cambria Math" charset="0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lang="en-US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smtClean="0">
                            <a:latin typeface="Cambria Math" charset="0"/>
                          </a:rPr>
                          <m:t>𝐺</m:t>
                        </m:r>
                      </m:e>
                    </m:d>
                    <m:r>
                      <a:rPr lang="en-US" smtClean="0">
                        <a:latin typeface="Cambria Math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i="1" smtClean="0">
                            <a:latin typeface="Cambria Math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n-US" smtClean="0">
                                <a:latin typeface="Cambria Math" charset="0"/>
                              </a:rPr>
                              <m:t>𝐺</m:t>
                            </m:r>
                          </m:e>
                          <m:sup>
                            <m:r>
                              <a:rPr lang="en-US" smtClean="0">
                                <a:latin typeface="Cambria Math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mtClean="0">
                            <a:latin typeface="Cambria Math" charset="0"/>
                          </a:rPr>
                          <m:t>∈</m:t>
                        </m:r>
                        <m:r>
                          <a:rPr lang="en-US" smtClean="0">
                            <a:latin typeface="Cambria Math" charset="0"/>
                          </a:rPr>
                          <m:t>𝑅</m:t>
                        </m:r>
                        <m:d>
                          <m:dPr>
                            <m:ctrlPr>
                              <a:rPr lang="en-US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smtClean="0">
                                <a:latin typeface="Cambria Math" charset="0"/>
                              </a:rPr>
                              <m:t>𝑞</m:t>
                            </m:r>
                          </m:e>
                        </m:d>
                      </m:e>
                    </m:d>
                    <m:r>
                      <a:rPr lang="en-US" smtClean="0">
                        <a:latin typeface="Cambria Math" charset="0"/>
                      </a:rPr>
                      <m:t>𝑑</m:t>
                    </m:r>
                    <m:d>
                      <m:dPr>
                        <m:ctrlPr>
                          <a:rPr lang="en-US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smtClean="0">
                            <a:latin typeface="Cambria Math" charset="0"/>
                          </a:rPr>
                          <m:t>𝐺</m:t>
                        </m:r>
                        <m:r>
                          <a:rPr lang="en-US" smtClean="0">
                            <a:latin typeface="Cambria Math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n-US" smtClean="0">
                                <a:latin typeface="Cambria Math" charset="0"/>
                              </a:rPr>
                              <m:t>𝐺</m:t>
                            </m:r>
                          </m:e>
                          <m:sup>
                            <m:r>
                              <a:rPr lang="en-US" smtClean="0">
                                <a:latin typeface="Cambria Math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mtClean="0">
                        <a:latin typeface="Cambria Math" charset="0"/>
                      </a:rPr>
                      <m:t>≤</m:t>
                    </m:r>
                    <m:r>
                      <a:rPr lang="en-US" smtClean="0">
                        <a:latin typeface="Cambria Math" charset="0"/>
                      </a:rPr>
                      <m:t>𝜃</m:t>
                    </m:r>
                    <m:r>
                      <a:rPr lang="en-US" smtClean="0">
                        <a:latin typeface="Cambria Math" charset="0"/>
                      </a:rPr>
                      <m:t>}</m:t>
                    </m:r>
                  </m:oMath>
                </a14:m>
                <a:endParaRPr lang="en-US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smtClean="0">
                        <a:latin typeface="Cambria Math" charset="0"/>
                      </a:rPr>
                      <m:t>𝜃</m:t>
                    </m:r>
                    <m:r>
                      <a:rPr lang="en-US" smtClean="0">
                        <a:latin typeface="Cambria Math" charset="0"/>
                      </a:rPr>
                      <m:t>: </m:t>
                    </m:r>
                  </m:oMath>
                </a14:m>
                <a:r>
                  <a:rPr lang="en-US" dirty="0" smtClean="0"/>
                  <a:t>distance threshold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mtClean="0">
                        <a:latin typeface="Cambria Math" charset="0"/>
                      </a:rPr>
                      <m:t>𝑑</m:t>
                    </m:r>
                    <m:r>
                      <a:rPr lang="en-US" smtClean="0">
                        <a:latin typeface="Cambria Math" charset="0"/>
                      </a:rPr>
                      <m:t>(</m:t>
                    </m:r>
                    <m:r>
                      <a:rPr lang="en-US" smtClean="0">
                        <a:latin typeface="Cambria Math" charset="0"/>
                      </a:rPr>
                      <m:t>𝐺</m:t>
                    </m:r>
                    <m:r>
                      <a:rPr lang="en-US" smtClean="0">
                        <a:latin typeface="Cambria Math" charset="0"/>
                      </a:rPr>
                      <m:t>,</m:t>
                    </m:r>
                    <m:r>
                      <a:rPr lang="en-US" smtClean="0">
                        <a:latin typeface="Cambria Math" charset="0"/>
                      </a:rPr>
                      <m:t>𝐺</m:t>
                    </m:r>
                    <m:r>
                      <a:rPr lang="en-US" smtClean="0">
                        <a:latin typeface="Cambria Math" charset="0"/>
                      </a:rPr>
                      <m:t>′)</m:t>
                    </m:r>
                  </m:oMath>
                </a14:m>
                <a:r>
                  <a:rPr lang="en-US" dirty="0" smtClean="0"/>
                  <a:t>: graph edit distance</a:t>
                </a:r>
              </a:p>
              <a:p>
                <a:pPr lvl="1"/>
                <a:endParaRPr lang="en-US" dirty="0" smtClean="0"/>
              </a:p>
              <a:p>
                <a:r>
                  <a:rPr lang="en-US" dirty="0" smtClean="0"/>
                  <a:t>Given a set of graphs S</a:t>
                </a:r>
              </a:p>
              <a:p>
                <a:pPr lvl="1"/>
                <a:r>
                  <a:rPr lang="en-US" dirty="0" smtClean="0"/>
                  <a:t>Representative power of S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mtClean="0">
                            <a:latin typeface="Cambria Math" charset="0"/>
                          </a:rPr>
                          <m:t>𝜋</m:t>
                        </m:r>
                      </m:e>
                      <m:sub>
                        <m:r>
                          <a:rPr lang="en-US" smtClean="0">
                            <a:latin typeface="Cambria Math" charset="0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lang="en-US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smtClean="0">
                            <a:latin typeface="Cambria Math" charset="0"/>
                          </a:rPr>
                          <m:t>𝑆</m:t>
                        </m:r>
                      </m:e>
                    </m:d>
                    <m:r>
                      <a:rPr lang="en-US" smtClean="0">
                        <a:latin typeface="Cambria Math" charset="0"/>
                      </a:rPr>
                      <m:t>= </m:t>
                    </m:r>
                    <m:f>
                      <m:fPr>
                        <m:ctrlPr>
                          <a:rPr lang="bg-BG" i="1" smtClean="0">
                            <a:latin typeface="Cambria Math" charset="0"/>
                          </a:rPr>
                        </m:ctrlPr>
                      </m:fPr>
                      <m:num>
                        <m:d>
                          <m:dPr>
                            <m:begChr m:val="|"/>
                            <m:endChr m:val="|"/>
                            <m:ctrlPr>
                              <a:rPr lang="hr-HR" i="1" smtClean="0">
                                <a:latin typeface="Cambria Math" charset="0"/>
                              </a:rPr>
                            </m:ctrlPr>
                          </m:dPr>
                          <m:e>
                            <m:nary>
                              <m:naryPr>
                                <m:chr m:val="⋃"/>
                                <m:supHide m:val="on"/>
                                <m:ctrlPr>
                                  <a:rPr lang="en-US" i="1" smtClean="0">
                                    <a:latin typeface="Cambria Math" charset="0"/>
                                  </a:rPr>
                                </m:ctrlPr>
                              </m:naryPr>
                              <m:sub>
                                <m:r>
                                  <a:rPr lang="en-US" smtClean="0">
                                    <a:latin typeface="Cambria Math" charset="0"/>
                                  </a:rPr>
                                  <m:t>𝐺</m:t>
                                </m:r>
                                <m:r>
                                  <a:rPr lang="en-US" smtClean="0">
                                    <a:latin typeface="Cambria Math" charset="0"/>
                                  </a:rPr>
                                  <m:t>∈</m:t>
                                </m:r>
                                <m:r>
                                  <a:rPr lang="en-US" smtClean="0">
                                    <a:latin typeface="Cambria Math" charset="0"/>
                                  </a:rPr>
                                  <m:t>𝑆</m:t>
                                </m:r>
                              </m:sub>
                              <m:sup/>
                              <m:e>
                                <m:sSub>
                                  <m:sSubPr>
                                    <m:ctrlPr>
                                      <a:rPr lang="en-US" i="1" smtClean="0">
                                        <a:latin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mtClean="0">
                                        <a:latin typeface="Cambria Math" charset="0"/>
                                      </a:rPr>
                                      <m:t>𝑁</m:t>
                                    </m:r>
                                  </m:e>
                                  <m:sub>
                                    <m:r>
                                      <a:rPr lang="en-US" smtClean="0">
                                        <a:latin typeface="Cambria Math" charset="0"/>
                                      </a:rPr>
                                      <m:t>𝜃</m:t>
                                    </m:r>
                                  </m:sub>
                                </m:sSub>
                                <m:r>
                                  <a:rPr lang="en-US" smtClean="0">
                                    <a:latin typeface="Cambria Math" charset="0"/>
                                  </a:rPr>
                                  <m:t>(</m:t>
                                </m:r>
                                <m:r>
                                  <a:rPr lang="en-US" smtClean="0">
                                    <a:latin typeface="Cambria Math" charset="0"/>
                                  </a:rPr>
                                  <m:t>𝐺</m:t>
                                </m:r>
                                <m:r>
                                  <a:rPr lang="en-US" smtClean="0">
                                    <a:latin typeface="Cambria Math" charset="0"/>
                                  </a:rPr>
                                  <m:t>)</m:t>
                                </m:r>
                              </m:e>
                            </m:nary>
                          </m:e>
                        </m:d>
                      </m:num>
                      <m:den>
                        <m:r>
                          <a:rPr lang="en-US" smtClean="0">
                            <a:latin typeface="Cambria Math" charset="0"/>
                          </a:rPr>
                          <m:t>𝑅</m:t>
                        </m:r>
                        <m:r>
                          <a:rPr lang="en-US" smtClean="0">
                            <a:latin typeface="Cambria Math" charset="0"/>
                          </a:rPr>
                          <m:t>(</m:t>
                        </m:r>
                        <m:r>
                          <a:rPr lang="en-US" smtClean="0">
                            <a:latin typeface="Cambria Math" charset="0"/>
                          </a:rPr>
                          <m:t>𝑞</m:t>
                        </m:r>
                        <m:r>
                          <a:rPr lang="en-US" smtClean="0">
                            <a:latin typeface="Cambria Math" charset="0"/>
                          </a:rPr>
                          <m:t>)</m:t>
                        </m:r>
                      </m:den>
                    </m:f>
                  </m:oMath>
                </a14:m>
                <a:endParaRPr lang="en-US" dirty="0" smtClean="0"/>
              </a:p>
              <a:p>
                <a:pPr lvl="2"/>
                <a:endParaRPr lang="en-US" dirty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2900" y="1326995"/>
                <a:ext cx="8458200" cy="4746997"/>
              </a:xfrm>
              <a:blipFill rotWithShape="0">
                <a:blip r:embed="rId2"/>
                <a:stretch>
                  <a:fillRect t="-17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5213833" y="1326995"/>
            <a:ext cx="3587267" cy="273984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9" name="Oval 8"/>
          <p:cNvSpPr/>
          <p:nvPr/>
        </p:nvSpPr>
        <p:spPr>
          <a:xfrm>
            <a:off x="5567214" y="3045967"/>
            <a:ext cx="135543" cy="13972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0" name="Oval 9"/>
          <p:cNvSpPr/>
          <p:nvPr/>
        </p:nvSpPr>
        <p:spPr>
          <a:xfrm>
            <a:off x="5510064" y="3274567"/>
            <a:ext cx="135543" cy="13972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1" name="Oval 10"/>
          <p:cNvSpPr/>
          <p:nvPr/>
        </p:nvSpPr>
        <p:spPr>
          <a:xfrm>
            <a:off x="6967295" y="1617634"/>
            <a:ext cx="135543" cy="13972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2" name="Oval 11"/>
          <p:cNvSpPr/>
          <p:nvPr/>
        </p:nvSpPr>
        <p:spPr>
          <a:xfrm>
            <a:off x="5844915" y="3165096"/>
            <a:ext cx="135543" cy="13972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3" name="Oval 12"/>
          <p:cNvSpPr/>
          <p:nvPr/>
        </p:nvSpPr>
        <p:spPr>
          <a:xfrm>
            <a:off x="7700355" y="3022162"/>
            <a:ext cx="135543" cy="13972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4" name="Oval 13"/>
          <p:cNvSpPr/>
          <p:nvPr/>
        </p:nvSpPr>
        <p:spPr>
          <a:xfrm>
            <a:off x="8137969" y="2960365"/>
            <a:ext cx="135543" cy="13972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5" name="Oval 14"/>
          <p:cNvSpPr/>
          <p:nvPr/>
        </p:nvSpPr>
        <p:spPr>
          <a:xfrm>
            <a:off x="7111146" y="1816817"/>
            <a:ext cx="135543" cy="13972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6" name="Oval 15"/>
          <p:cNvSpPr/>
          <p:nvPr/>
        </p:nvSpPr>
        <p:spPr>
          <a:xfrm>
            <a:off x="6587277" y="2022155"/>
            <a:ext cx="135543" cy="13972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7" name="Oval 16"/>
          <p:cNvSpPr/>
          <p:nvPr/>
        </p:nvSpPr>
        <p:spPr>
          <a:xfrm>
            <a:off x="6982827" y="1952291"/>
            <a:ext cx="135543" cy="13972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8" name="Oval 17"/>
          <p:cNvSpPr/>
          <p:nvPr/>
        </p:nvSpPr>
        <p:spPr>
          <a:xfrm>
            <a:off x="6800846" y="1847807"/>
            <a:ext cx="135543" cy="13972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9" name="TextBox 18"/>
          <p:cNvSpPr txBox="1"/>
          <p:nvPr/>
        </p:nvSpPr>
        <p:spPr>
          <a:xfrm>
            <a:off x="5956513" y="3086923"/>
            <a:ext cx="483944" cy="40011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/>
              <a:t>G</a:t>
            </a:r>
            <a:r>
              <a:rPr lang="en-US" sz="2000" baseline="-25000" dirty="0" smtClean="0"/>
              <a:t>1</a:t>
            </a:r>
            <a:endParaRPr lang="en-US" sz="2000" baseline="-25000" dirty="0"/>
          </a:p>
        </p:txBody>
      </p:sp>
      <p:sp>
        <p:nvSpPr>
          <p:cNvPr id="20" name="TextBox 19"/>
          <p:cNvSpPr txBox="1"/>
          <p:nvPr/>
        </p:nvSpPr>
        <p:spPr>
          <a:xfrm>
            <a:off x="5314696" y="2662966"/>
            <a:ext cx="483944" cy="40011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/>
              <a:t>G</a:t>
            </a:r>
            <a:r>
              <a:rPr lang="en-US" sz="2000" baseline="-25000" dirty="0" smtClean="0"/>
              <a:t>2</a:t>
            </a:r>
            <a:endParaRPr lang="en-US" sz="20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7526155" y="2466758"/>
            <a:ext cx="483944" cy="40011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/>
              <a:t>G</a:t>
            </a:r>
            <a:r>
              <a:rPr lang="en-US" sz="2000" baseline="-25000" dirty="0" smtClean="0"/>
              <a:t>3</a:t>
            </a:r>
            <a:endParaRPr lang="en-US" sz="2000" baseline="-25000" dirty="0"/>
          </a:p>
        </p:txBody>
      </p:sp>
      <p:sp>
        <p:nvSpPr>
          <p:cNvPr id="22" name="TextBox 21"/>
          <p:cNvSpPr txBox="1"/>
          <p:nvPr/>
        </p:nvSpPr>
        <p:spPr>
          <a:xfrm>
            <a:off x="6533786" y="1484444"/>
            <a:ext cx="483944" cy="40011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dirty="0"/>
              <a:t>G</a:t>
            </a:r>
            <a:r>
              <a:rPr lang="en-US" sz="2000" baseline="-25000" dirty="0" smtClean="0"/>
              <a:t>4</a:t>
            </a:r>
            <a:endParaRPr lang="en-US" sz="2000" baseline="-25000" dirty="0"/>
          </a:p>
        </p:txBody>
      </p:sp>
      <p:sp>
        <p:nvSpPr>
          <p:cNvPr id="23" name="Oval 22"/>
          <p:cNvSpPr/>
          <p:nvPr/>
        </p:nvSpPr>
        <p:spPr>
          <a:xfrm>
            <a:off x="5798640" y="3506168"/>
            <a:ext cx="135543" cy="13972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4" name="Oval 23"/>
          <p:cNvSpPr/>
          <p:nvPr/>
        </p:nvSpPr>
        <p:spPr>
          <a:xfrm>
            <a:off x="8286968" y="2720966"/>
            <a:ext cx="135543" cy="13972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5" name="Oval 24"/>
          <p:cNvSpPr/>
          <p:nvPr/>
        </p:nvSpPr>
        <p:spPr>
          <a:xfrm>
            <a:off x="5825195" y="2939809"/>
            <a:ext cx="135543" cy="13972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6" name="Oval 25"/>
          <p:cNvSpPr/>
          <p:nvPr/>
        </p:nvSpPr>
        <p:spPr>
          <a:xfrm>
            <a:off x="7873069" y="2744873"/>
            <a:ext cx="135543" cy="13972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7" name="Oval 26"/>
          <p:cNvSpPr/>
          <p:nvPr/>
        </p:nvSpPr>
        <p:spPr>
          <a:xfrm>
            <a:off x="5403506" y="2704032"/>
            <a:ext cx="1006336" cy="1027988"/>
          </a:xfrm>
          <a:prstGeom prst="ellipse">
            <a:avLst/>
          </a:prstGeom>
          <a:noFill/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8" name="Oval 27"/>
          <p:cNvSpPr/>
          <p:nvPr/>
        </p:nvSpPr>
        <p:spPr>
          <a:xfrm>
            <a:off x="7456584" y="2298266"/>
            <a:ext cx="1006336" cy="1027988"/>
          </a:xfrm>
          <a:prstGeom prst="ellipse">
            <a:avLst/>
          </a:prstGeom>
          <a:noFill/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5956513" y="2909741"/>
            <a:ext cx="307593" cy="255356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819687" y="2709153"/>
                <a:ext cx="4870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000" i="1">
                          <a:latin typeface="Cambria Math" panose="02040503050406030204" pitchFamily="18" charset="0"/>
                        </a:rPr>
                        <m:t>Θ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9687" y="2709153"/>
                <a:ext cx="487016" cy="40011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760092" y="2304891"/>
                <a:ext cx="4870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000" i="1">
                          <a:latin typeface="Cambria Math" panose="02040503050406030204" pitchFamily="18" charset="0"/>
                        </a:rPr>
                        <m:t>Θ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0092" y="2304891"/>
                <a:ext cx="487016" cy="40011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>
          <a:xfrm flipV="1">
            <a:off x="7953888" y="2361772"/>
            <a:ext cx="262770" cy="465505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737333" y="4357474"/>
                <a:ext cx="1726948" cy="6108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𝜋</m:t>
                      </m:r>
                      <m:d>
                        <m:dPr>
                          <m:ctrlPr>
                            <a:rPr lang="en-US" i="1">
                              <a:latin typeface="Cambria Math" charset="0"/>
                            </a:rPr>
                          </m:ctrlPr>
                        </m:d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𝐺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charset="0"/>
                                </a:rPr>
                                <m:t>𝐺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d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333" y="4357474"/>
                <a:ext cx="1726948" cy="61087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737333" y="4909463"/>
                <a:ext cx="1726948" cy="6117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𝜋</m:t>
                      </m:r>
                      <m:d>
                        <m:dPr>
                          <m:ctrlPr>
                            <a:rPr lang="en-US" i="1">
                              <a:latin typeface="Cambria Math" charset="0"/>
                            </a:rPr>
                          </m:ctrlPr>
                        </m:d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𝐺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charset="0"/>
                                </a:rPr>
                                <m:t>𝐺</m:t>
                              </m:r>
                              <m:r>
                                <a:rPr lang="en-US" i="1" baseline="-250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333" y="4909463"/>
                <a:ext cx="1726948" cy="61170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Rounded Rectangle 62"/>
          <p:cNvSpPr/>
          <p:nvPr/>
        </p:nvSpPr>
        <p:spPr>
          <a:xfrm>
            <a:off x="2945457" y="4855453"/>
            <a:ext cx="2564607" cy="507207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Represent the coverage of a graph neighborhood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513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30" grpId="0"/>
      <p:bldP spid="31" grpId="0"/>
      <p:bldP spid="33" grpId="0"/>
      <p:bldP spid="34" grpId="0"/>
      <p:bldP spid="63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Summarizing graph results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66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Wu, Y., Yang, S., Srivatsa, M., </a:t>
            </a:r>
            <a:r>
              <a:rPr lang="en-US" dirty="0" err="1"/>
              <a:t>Iyengar</a:t>
            </a:r>
            <a:r>
              <a:rPr lang="en-US" dirty="0"/>
              <a:t>, A. and Yan, </a:t>
            </a:r>
            <a:r>
              <a:rPr lang="en-US" dirty="0" smtClean="0"/>
              <a:t>X. </a:t>
            </a:r>
            <a:r>
              <a:rPr lang="en-US" dirty="0"/>
              <a:t>Summarizing answer graphs induced by keyword queries. </a:t>
            </a:r>
            <a:r>
              <a:rPr lang="en-US" i="1" dirty="0" smtClean="0"/>
              <a:t>PVLDB, 2013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07817" y="1057974"/>
            <a:ext cx="3163110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Query: keyword query on graph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721769" y="1057974"/>
            <a:ext cx="2936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e.g., Jaguar, America, History </a:t>
            </a:r>
            <a:endParaRPr lang="en-US" dirty="0"/>
          </a:p>
        </p:txBody>
      </p:sp>
      <p:grpSp>
        <p:nvGrpSpPr>
          <p:cNvPr id="417" name="组合 92"/>
          <p:cNvGrpSpPr>
            <a:grpSpLocks/>
          </p:cNvGrpSpPr>
          <p:nvPr/>
        </p:nvGrpSpPr>
        <p:grpSpPr bwMode="auto">
          <a:xfrm>
            <a:off x="5338763" y="2050554"/>
            <a:ext cx="2936875" cy="1631950"/>
            <a:chOff x="778165" y="2265149"/>
            <a:chExt cx="4678524" cy="2515322"/>
          </a:xfrm>
        </p:grpSpPr>
        <p:grpSp>
          <p:nvGrpSpPr>
            <p:cNvPr id="418" name="组合 65"/>
            <p:cNvGrpSpPr>
              <a:grpSpLocks/>
            </p:cNvGrpSpPr>
            <p:nvPr/>
          </p:nvGrpSpPr>
          <p:grpSpPr bwMode="auto">
            <a:xfrm>
              <a:off x="778165" y="2924175"/>
              <a:ext cx="4568808" cy="1856296"/>
              <a:chOff x="75330" y="2475756"/>
              <a:chExt cx="5499267" cy="2324687"/>
            </a:xfrm>
          </p:grpSpPr>
          <p:sp>
            <p:nvSpPr>
              <p:cNvPr id="425" name="TextBox 66"/>
              <p:cNvSpPr txBox="1">
                <a:spLocks noChangeArrowheads="1"/>
              </p:cNvSpPr>
              <p:nvPr/>
            </p:nvSpPr>
            <p:spPr bwMode="auto">
              <a:xfrm>
                <a:off x="2699224" y="2851610"/>
                <a:ext cx="2876542" cy="4902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GB" altLang="zh-CN" sz="1050" b="1" dirty="0">
                    <a:latin typeface="Arial" panose="020B0604020202020204" pitchFamily="34" charset="0"/>
                    <a:ea typeface="宋体" panose="02010600030101010101" pitchFamily="2" charset="-122"/>
                  </a:rPr>
                  <a:t>… </a:t>
                </a:r>
                <a:r>
                  <a:rPr lang="en-GB" altLang="zh-CN" sz="1050" dirty="0">
                    <a:latin typeface="Arial" panose="020B0604020202020204" pitchFamily="34" charset="0"/>
                    <a:ea typeface="宋体" panose="02010600030101010101" pitchFamily="2" charset="-122"/>
                  </a:rPr>
                  <a:t>  Aspen, </a:t>
                </a:r>
                <a:r>
                  <a:rPr lang="en-GB" altLang="zh-CN" sz="1050" i="1" dirty="0">
                    <a:latin typeface="Arial" panose="020B0604020202020204" pitchFamily="34" charset="0"/>
                    <a:ea typeface="宋体" panose="02010600030101010101" pitchFamily="2" charset="-122"/>
                  </a:rPr>
                  <a:t>company</a:t>
                </a:r>
                <a:endParaRPr lang="zh-CN" altLang="en-US" sz="1050" i="1" baseline="-25000" dirty="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426" name="组合 82"/>
              <p:cNvGrpSpPr>
                <a:grpSpLocks/>
              </p:cNvGrpSpPr>
              <p:nvPr/>
            </p:nvGrpSpPr>
            <p:grpSpPr bwMode="auto">
              <a:xfrm>
                <a:off x="75330" y="2475756"/>
                <a:ext cx="5186985" cy="2324687"/>
                <a:chOff x="75330" y="2475756"/>
                <a:chExt cx="5186985" cy="2324687"/>
              </a:xfrm>
            </p:grpSpPr>
            <p:sp>
              <p:nvSpPr>
                <p:cNvPr id="427" name="TextBox 69"/>
                <p:cNvSpPr txBox="1">
                  <a:spLocks noChangeArrowheads="1"/>
                </p:cNvSpPr>
                <p:nvPr/>
              </p:nvSpPr>
              <p:spPr bwMode="auto">
                <a:xfrm>
                  <a:off x="468000" y="2851610"/>
                  <a:ext cx="1887256" cy="43511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GB" altLang="zh-CN" sz="1050" dirty="0">
                      <a:latin typeface="Arial" panose="020B0604020202020204" pitchFamily="34" charset="0"/>
                      <a:ea typeface="宋体" panose="02010600030101010101" pitchFamily="2" charset="-122"/>
                    </a:rPr>
                    <a:t>Ford, </a:t>
                  </a:r>
                  <a:r>
                    <a:rPr lang="en-GB" altLang="zh-CN" sz="1050" i="1" dirty="0">
                      <a:latin typeface="Arial" panose="020B0604020202020204" pitchFamily="34" charset="0"/>
                      <a:ea typeface="宋体" panose="02010600030101010101" pitchFamily="2" charset="-122"/>
                    </a:rPr>
                    <a:t>company</a:t>
                  </a:r>
                  <a:endParaRPr lang="zh-CN" altLang="en-US" sz="1050" i="1" baseline="-25000" dirty="0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28" name="TextBox 70"/>
                <p:cNvSpPr txBox="1">
                  <a:spLocks noChangeArrowheads="1"/>
                </p:cNvSpPr>
                <p:nvPr/>
              </p:nvSpPr>
              <p:spPr bwMode="auto">
                <a:xfrm>
                  <a:off x="75330" y="3645239"/>
                  <a:ext cx="1817244" cy="43511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GB" altLang="zh-CN" sz="1050" dirty="0">
                      <a:latin typeface="Arial" panose="020B0604020202020204" pitchFamily="34" charset="0"/>
                      <a:ea typeface="宋体" panose="02010600030101010101" pitchFamily="2" charset="-122"/>
                    </a:rPr>
                    <a:t>New York, </a:t>
                  </a:r>
                  <a:r>
                    <a:rPr lang="en-GB" altLang="zh-CN" sz="1050" i="1" dirty="0">
                      <a:latin typeface="Arial" panose="020B0604020202020204" pitchFamily="34" charset="0"/>
                      <a:ea typeface="宋体" panose="02010600030101010101" pitchFamily="2" charset="-122"/>
                    </a:rPr>
                    <a:t>city</a:t>
                  </a:r>
                  <a:endParaRPr lang="zh-CN" altLang="en-US" sz="1050" i="1" baseline="-25000" dirty="0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29" name="TextBox 71"/>
                <p:cNvSpPr txBox="1">
                  <a:spLocks noChangeArrowheads="1"/>
                </p:cNvSpPr>
                <p:nvPr/>
              </p:nvSpPr>
              <p:spPr bwMode="auto">
                <a:xfrm>
                  <a:off x="1977805" y="3645239"/>
                  <a:ext cx="1902477" cy="43511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GB" altLang="zh-CN" sz="1050" dirty="0">
                      <a:latin typeface="Arial" panose="020B0604020202020204" pitchFamily="34" charset="0"/>
                      <a:ea typeface="宋体" panose="02010600030101010101" pitchFamily="2" charset="-122"/>
                    </a:rPr>
                    <a:t>…Chicago, </a:t>
                  </a:r>
                  <a:r>
                    <a:rPr lang="en-GB" altLang="zh-CN" sz="1050" i="1" dirty="0">
                      <a:latin typeface="Arial" panose="020B0604020202020204" pitchFamily="34" charset="0"/>
                      <a:ea typeface="宋体" panose="02010600030101010101" pitchFamily="2" charset="-122"/>
                    </a:rPr>
                    <a:t>city</a:t>
                  </a:r>
                  <a:endParaRPr lang="zh-CN" altLang="en-US" sz="1050" i="1" baseline="-25000" dirty="0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30" name="TextBox 72"/>
                <p:cNvSpPr txBox="1">
                  <a:spLocks noChangeArrowheads="1"/>
                </p:cNvSpPr>
                <p:nvPr/>
              </p:nvSpPr>
              <p:spPr bwMode="auto">
                <a:xfrm>
                  <a:off x="1688630" y="4365326"/>
                  <a:ext cx="1710706" cy="43511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GB" altLang="zh-CN" sz="1050" dirty="0">
                      <a:solidFill>
                        <a:srgbClr val="FF0000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rPr>
                    <a:t>USA, </a:t>
                  </a:r>
                  <a:r>
                    <a:rPr lang="en-GB" altLang="zh-CN" sz="1050" i="1" dirty="0">
                      <a:solidFill>
                        <a:srgbClr val="FF0000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rPr>
                    <a:t>country</a:t>
                  </a:r>
                  <a:endParaRPr lang="zh-CN" altLang="en-US" sz="1050" i="1" baseline="-25000" dirty="0">
                    <a:solidFill>
                      <a:srgbClr val="FF0000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31" name="TextBox 73"/>
                <p:cNvSpPr txBox="1">
                  <a:spLocks noChangeArrowheads="1"/>
                </p:cNvSpPr>
                <p:nvPr/>
              </p:nvSpPr>
              <p:spPr bwMode="auto">
                <a:xfrm>
                  <a:off x="4236424" y="3645239"/>
                  <a:ext cx="1025816" cy="43511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GB" altLang="zh-CN" sz="1050" i="1" dirty="0">
                      <a:solidFill>
                        <a:srgbClr val="FF0000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rPr>
                    <a:t>history</a:t>
                  </a:r>
                  <a:endParaRPr lang="zh-CN" altLang="en-US" sz="1050" i="1" baseline="-25000" dirty="0">
                    <a:solidFill>
                      <a:srgbClr val="FF0000"/>
                    </a:solidFill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432" name="直接连接符 74"/>
                <p:cNvCxnSpPr>
                  <a:cxnSpLocks noChangeShapeType="1"/>
                </p:cNvCxnSpPr>
                <p:nvPr/>
              </p:nvCxnSpPr>
              <p:spPr bwMode="auto">
                <a:xfrm>
                  <a:off x="1753583" y="2475756"/>
                  <a:ext cx="2256721" cy="44421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433" name="直接连接符 75"/>
                <p:cNvCxnSpPr>
                  <a:cxnSpLocks noChangeShapeType="1"/>
                </p:cNvCxnSpPr>
                <p:nvPr/>
              </p:nvCxnSpPr>
              <p:spPr bwMode="auto">
                <a:xfrm flipV="1">
                  <a:off x="898317" y="3212901"/>
                  <a:ext cx="0" cy="42303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434" name="直接连接符 76"/>
                <p:cNvCxnSpPr>
                  <a:cxnSpLocks noChangeShapeType="1"/>
                </p:cNvCxnSpPr>
                <p:nvPr/>
              </p:nvCxnSpPr>
              <p:spPr bwMode="auto">
                <a:xfrm>
                  <a:off x="1042383" y="4005264"/>
                  <a:ext cx="1239128" cy="35536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435" name="直接连接符 77"/>
                <p:cNvCxnSpPr>
                  <a:cxnSpLocks noChangeShapeType="1"/>
                </p:cNvCxnSpPr>
                <p:nvPr/>
              </p:nvCxnSpPr>
              <p:spPr bwMode="auto">
                <a:xfrm flipV="1">
                  <a:off x="970350" y="2475756"/>
                  <a:ext cx="589019" cy="44421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436" name="直接连接符 78"/>
                <p:cNvCxnSpPr>
                  <a:cxnSpLocks noChangeShapeType="1"/>
                </p:cNvCxnSpPr>
                <p:nvPr/>
              </p:nvCxnSpPr>
              <p:spPr bwMode="auto">
                <a:xfrm flipV="1">
                  <a:off x="2627109" y="3212901"/>
                  <a:ext cx="1455227" cy="4273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437" name="直接连接符 79"/>
                <p:cNvCxnSpPr>
                  <a:cxnSpLocks noChangeShapeType="1"/>
                </p:cNvCxnSpPr>
                <p:nvPr/>
              </p:nvCxnSpPr>
              <p:spPr bwMode="auto">
                <a:xfrm>
                  <a:off x="1042383" y="3212901"/>
                  <a:ext cx="1455227" cy="4273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438" name="直接连接符 80"/>
                <p:cNvCxnSpPr>
                  <a:cxnSpLocks noChangeShapeType="1"/>
                </p:cNvCxnSpPr>
                <p:nvPr/>
              </p:nvCxnSpPr>
              <p:spPr bwMode="auto">
                <a:xfrm flipV="1">
                  <a:off x="2555076" y="3933231"/>
                  <a:ext cx="0" cy="42303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439" name="直接连接符 81"/>
                <p:cNvCxnSpPr>
                  <a:cxnSpLocks noChangeShapeType="1"/>
                </p:cNvCxnSpPr>
                <p:nvPr/>
              </p:nvCxnSpPr>
              <p:spPr bwMode="auto">
                <a:xfrm flipV="1">
                  <a:off x="4689982" y="3284933"/>
                  <a:ext cx="0" cy="42303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cxnSp>
          <p:nvCxnSpPr>
            <p:cNvPr id="419" name="直接连接符 100"/>
            <p:cNvCxnSpPr>
              <a:cxnSpLocks noChangeShapeType="1"/>
            </p:cNvCxnSpPr>
            <p:nvPr/>
          </p:nvCxnSpPr>
          <p:spPr bwMode="auto">
            <a:xfrm>
              <a:off x="3779838" y="2924175"/>
              <a:ext cx="503237" cy="360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0" name="直接连接符 105"/>
            <p:cNvCxnSpPr>
              <a:cxnSpLocks noChangeShapeType="1"/>
            </p:cNvCxnSpPr>
            <p:nvPr/>
          </p:nvCxnSpPr>
          <p:spPr bwMode="auto">
            <a:xfrm flipV="1">
              <a:off x="2051050" y="2924175"/>
              <a:ext cx="1673225" cy="35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421" name="图片 106" descr="Jaguar-XJ.png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7075" y="2428875"/>
              <a:ext cx="1016000" cy="711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2" name="图片 107" descr="MODEL_JAGUAR_S-TYPE_PNG.pn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250" y="2300289"/>
              <a:ext cx="1152525" cy="768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3" name="TextBox 109"/>
            <p:cNvSpPr txBox="1">
              <a:spLocks noChangeArrowheads="1"/>
            </p:cNvSpPr>
            <p:nvPr/>
          </p:nvSpPr>
          <p:spPr bwMode="auto">
            <a:xfrm>
              <a:off x="1185322" y="2265149"/>
              <a:ext cx="1135491" cy="3474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altLang="zh-CN" sz="1050" dirty="0">
                  <a:solidFill>
                    <a:srgbClr val="FF0000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Jaguar XJ</a:t>
              </a:r>
              <a:endParaRPr lang="zh-CN" altLang="en-US" sz="1050" baseline="-250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4" name="TextBox 110"/>
            <p:cNvSpPr txBox="1">
              <a:spLocks noChangeArrowheads="1"/>
            </p:cNvSpPr>
            <p:nvPr/>
          </p:nvSpPr>
          <p:spPr bwMode="auto">
            <a:xfrm>
              <a:off x="3994966" y="2492703"/>
              <a:ext cx="1461723" cy="3474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altLang="zh-CN" sz="1050" dirty="0">
                  <a:solidFill>
                    <a:srgbClr val="FF0000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Jaguar S type</a:t>
              </a:r>
              <a:endParaRPr lang="zh-CN" altLang="en-US" sz="1050" baseline="-250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40" name="组合 40"/>
          <p:cNvGrpSpPr>
            <a:grpSpLocks/>
          </p:cNvGrpSpPr>
          <p:nvPr/>
        </p:nvGrpSpPr>
        <p:grpSpPr bwMode="auto">
          <a:xfrm>
            <a:off x="4656138" y="3812679"/>
            <a:ext cx="2508250" cy="1922463"/>
            <a:chOff x="7578923" y="2401511"/>
            <a:chExt cx="2696739" cy="2511880"/>
          </a:xfrm>
        </p:grpSpPr>
        <p:pic>
          <p:nvPicPr>
            <p:cNvPr id="441" name="图片 83" descr="Black_Jaguar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6653" y="2401511"/>
              <a:ext cx="444721" cy="746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2" name="图片 84" descr="SnowLeopard_Full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5715" y="2685051"/>
              <a:ext cx="498571" cy="4469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3" name="TextBox 85"/>
            <p:cNvSpPr txBox="1">
              <a:spLocks noChangeArrowheads="1"/>
            </p:cNvSpPr>
            <p:nvPr/>
          </p:nvSpPr>
          <p:spPr bwMode="auto">
            <a:xfrm>
              <a:off x="7715536" y="2985728"/>
              <a:ext cx="1117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400">
                  <a:solidFill>
                    <a:srgbClr val="FF0000"/>
                  </a:solidFill>
                </a:rPr>
                <a:t>Black Jaguar 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400">
                  <a:solidFill>
                    <a:srgbClr val="FF0000"/>
                  </a:solidFill>
                </a:rPr>
                <a:t>      </a:t>
              </a:r>
              <a:r>
                <a:rPr lang="en-GB" altLang="zh-CN" sz="1400" i="1">
                  <a:solidFill>
                    <a:srgbClr val="FF0000"/>
                  </a:solidFill>
                </a:rPr>
                <a:t>animal</a:t>
              </a:r>
              <a:endParaRPr lang="zh-CN" altLang="en-US" sz="1400" i="1" baseline="-25000">
                <a:solidFill>
                  <a:srgbClr val="FF0000"/>
                </a:solidFill>
              </a:endParaRPr>
            </a:p>
          </p:txBody>
        </p:sp>
        <p:sp>
          <p:nvSpPr>
            <p:cNvPr id="444" name="TextBox 86"/>
            <p:cNvSpPr txBox="1">
              <a:spLocks noChangeArrowheads="1"/>
            </p:cNvSpPr>
            <p:nvPr/>
          </p:nvSpPr>
          <p:spPr bwMode="auto">
            <a:xfrm>
              <a:off x="8949811" y="3066294"/>
              <a:ext cx="117982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400">
                  <a:solidFill>
                    <a:srgbClr val="FF0000"/>
                  </a:solidFill>
                </a:rPr>
                <a:t>White Jaguar 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400">
                  <a:solidFill>
                    <a:srgbClr val="FF0000"/>
                  </a:solidFill>
                </a:rPr>
                <a:t>    </a:t>
              </a:r>
              <a:r>
                <a:rPr lang="en-GB" altLang="zh-CN" sz="1400" i="1">
                  <a:solidFill>
                    <a:srgbClr val="FF0000"/>
                  </a:solidFill>
                </a:rPr>
                <a:t>animal</a:t>
              </a:r>
              <a:endParaRPr lang="zh-CN" altLang="en-US" sz="1400" i="1" baseline="-25000">
                <a:solidFill>
                  <a:srgbClr val="FF0000"/>
                </a:solidFill>
              </a:endParaRPr>
            </a:p>
          </p:txBody>
        </p:sp>
        <p:sp>
          <p:nvSpPr>
            <p:cNvPr id="445" name="TextBox 87"/>
            <p:cNvSpPr txBox="1">
              <a:spLocks noChangeArrowheads="1"/>
            </p:cNvSpPr>
            <p:nvPr/>
          </p:nvSpPr>
          <p:spPr bwMode="auto">
            <a:xfrm>
              <a:off x="7578923" y="3758970"/>
              <a:ext cx="68653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400">
                  <a:solidFill>
                    <a:schemeClr val="tx1"/>
                  </a:solidFill>
                </a:rPr>
                <a:t>history</a:t>
              </a:r>
              <a:endParaRPr lang="zh-CN" altLang="en-US" sz="1400" baseline="-25000">
                <a:solidFill>
                  <a:schemeClr val="tx1"/>
                </a:solidFill>
              </a:endParaRPr>
            </a:p>
          </p:txBody>
        </p:sp>
        <p:sp>
          <p:nvSpPr>
            <p:cNvPr id="446" name="TextBox 88"/>
            <p:cNvSpPr txBox="1">
              <a:spLocks noChangeArrowheads="1"/>
            </p:cNvSpPr>
            <p:nvPr/>
          </p:nvSpPr>
          <p:spPr bwMode="auto">
            <a:xfrm>
              <a:off x="8632108" y="3758970"/>
              <a:ext cx="68653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400">
                  <a:solidFill>
                    <a:schemeClr val="tx1"/>
                  </a:solidFill>
                </a:rPr>
                <a:t>history</a:t>
              </a:r>
              <a:endParaRPr lang="zh-CN" altLang="en-US" sz="1400" baseline="-25000">
                <a:solidFill>
                  <a:schemeClr val="tx1"/>
                </a:solidFill>
              </a:endParaRPr>
            </a:p>
          </p:txBody>
        </p:sp>
        <p:sp>
          <p:nvSpPr>
            <p:cNvPr id="447" name="TextBox 89"/>
            <p:cNvSpPr txBox="1">
              <a:spLocks noChangeArrowheads="1"/>
            </p:cNvSpPr>
            <p:nvPr/>
          </p:nvSpPr>
          <p:spPr bwMode="auto">
            <a:xfrm>
              <a:off x="9570961" y="3782241"/>
              <a:ext cx="7047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400">
                  <a:solidFill>
                    <a:schemeClr val="tx1"/>
                  </a:solidFill>
                </a:rPr>
                <a:t>habitat</a:t>
              </a:r>
              <a:endParaRPr lang="zh-CN" altLang="en-US" sz="1400" baseline="-25000">
                <a:solidFill>
                  <a:schemeClr val="tx1"/>
                </a:solidFill>
              </a:endParaRPr>
            </a:p>
          </p:txBody>
        </p:sp>
        <p:sp>
          <p:nvSpPr>
            <p:cNvPr id="448" name="TextBox 90"/>
            <p:cNvSpPr txBox="1">
              <a:spLocks noChangeArrowheads="1"/>
            </p:cNvSpPr>
            <p:nvPr/>
          </p:nvSpPr>
          <p:spPr bwMode="auto">
            <a:xfrm>
              <a:off x="7628336" y="4420948"/>
              <a:ext cx="1137171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200">
                  <a:solidFill>
                    <a:srgbClr val="FF0000"/>
                  </a:solidFill>
                </a:rPr>
                <a:t>North America 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400">
                  <a:solidFill>
                    <a:schemeClr val="tx1"/>
                  </a:solidFill>
                </a:rPr>
                <a:t>  </a:t>
              </a:r>
              <a:r>
                <a:rPr lang="en-GB" altLang="zh-CN" sz="1400" i="1">
                  <a:solidFill>
                    <a:srgbClr val="FF0000"/>
                  </a:solidFill>
                </a:rPr>
                <a:t>continent</a:t>
              </a:r>
              <a:endParaRPr lang="zh-CN" altLang="en-US" sz="1400" i="1" baseline="-25000">
                <a:solidFill>
                  <a:srgbClr val="FF0000"/>
                </a:solidFill>
              </a:endParaRPr>
            </a:p>
          </p:txBody>
        </p:sp>
        <p:sp>
          <p:nvSpPr>
            <p:cNvPr id="449" name="TextBox 91"/>
            <p:cNvSpPr txBox="1">
              <a:spLocks noChangeArrowheads="1"/>
            </p:cNvSpPr>
            <p:nvPr/>
          </p:nvSpPr>
          <p:spPr bwMode="auto">
            <a:xfrm>
              <a:off x="9011912" y="4420948"/>
              <a:ext cx="113556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200">
                  <a:solidFill>
                    <a:srgbClr val="FF0000"/>
                  </a:solidFill>
                </a:rPr>
                <a:t>South America 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200" i="1">
                  <a:solidFill>
                    <a:srgbClr val="FF0000"/>
                  </a:solidFill>
                </a:rPr>
                <a:t>  continent</a:t>
              </a:r>
              <a:endParaRPr lang="zh-CN" altLang="en-US" sz="1200" i="1" baseline="-25000">
                <a:solidFill>
                  <a:srgbClr val="FF0000"/>
                </a:solidFill>
              </a:endParaRPr>
            </a:p>
          </p:txBody>
        </p:sp>
        <p:cxnSp>
          <p:nvCxnSpPr>
            <p:cNvPr id="450" name="直接连接符 92"/>
            <p:cNvCxnSpPr>
              <a:cxnSpLocks noChangeShapeType="1"/>
            </p:cNvCxnSpPr>
            <p:nvPr/>
          </p:nvCxnSpPr>
          <p:spPr bwMode="auto">
            <a:xfrm>
              <a:off x="8379014" y="3500019"/>
              <a:ext cx="1571752" cy="2822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1" name="直接连接符 95"/>
            <p:cNvCxnSpPr>
              <a:cxnSpLocks noChangeShapeType="1"/>
            </p:cNvCxnSpPr>
            <p:nvPr/>
          </p:nvCxnSpPr>
          <p:spPr bwMode="auto">
            <a:xfrm flipV="1">
              <a:off x="7753815" y="3500019"/>
              <a:ext cx="516896" cy="2658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2" name="直接连接符 96"/>
            <p:cNvCxnSpPr>
              <a:cxnSpLocks noChangeShapeType="1"/>
            </p:cNvCxnSpPr>
            <p:nvPr/>
          </p:nvCxnSpPr>
          <p:spPr bwMode="auto">
            <a:xfrm flipV="1">
              <a:off x="8270711" y="3983755"/>
              <a:ext cx="1564274" cy="4520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3" name="直接连接符 97"/>
            <p:cNvCxnSpPr>
              <a:cxnSpLocks noChangeShapeType="1"/>
            </p:cNvCxnSpPr>
            <p:nvPr/>
          </p:nvCxnSpPr>
          <p:spPr bwMode="auto">
            <a:xfrm flipV="1">
              <a:off x="9456632" y="4038218"/>
              <a:ext cx="448872" cy="43570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54" name="组合 71"/>
          <p:cNvGrpSpPr>
            <a:grpSpLocks/>
          </p:cNvGrpSpPr>
          <p:nvPr/>
        </p:nvGrpSpPr>
        <p:grpSpPr bwMode="auto">
          <a:xfrm>
            <a:off x="922338" y="2096592"/>
            <a:ext cx="2660650" cy="1738312"/>
            <a:chOff x="200025" y="1871952"/>
            <a:chExt cx="3305175" cy="2152360"/>
          </a:xfrm>
        </p:grpSpPr>
        <p:grpSp>
          <p:nvGrpSpPr>
            <p:cNvPr id="455" name="组合 92"/>
            <p:cNvGrpSpPr>
              <a:grpSpLocks/>
            </p:cNvGrpSpPr>
            <p:nvPr/>
          </p:nvGrpSpPr>
          <p:grpSpPr bwMode="auto">
            <a:xfrm>
              <a:off x="200025" y="1871952"/>
              <a:ext cx="3305175" cy="2152360"/>
              <a:chOff x="1042988" y="2265149"/>
              <a:chExt cx="4500157" cy="2515322"/>
            </a:xfrm>
          </p:grpSpPr>
          <p:grpSp>
            <p:nvGrpSpPr>
              <p:cNvPr id="460" name="组合 65"/>
              <p:cNvGrpSpPr>
                <a:grpSpLocks/>
              </p:cNvGrpSpPr>
              <p:nvPr/>
            </p:nvGrpSpPr>
            <p:grpSpPr bwMode="auto">
              <a:xfrm>
                <a:off x="1042988" y="2924175"/>
                <a:ext cx="4500157" cy="1856296"/>
                <a:chOff x="394086" y="2475756"/>
                <a:chExt cx="5416634" cy="2324687"/>
              </a:xfrm>
            </p:grpSpPr>
            <p:sp>
              <p:nvSpPr>
                <p:cNvPr id="465" name="TextBox 66"/>
                <p:cNvSpPr txBox="1">
                  <a:spLocks noChangeArrowheads="1"/>
                </p:cNvSpPr>
                <p:nvPr/>
              </p:nvSpPr>
              <p:spPr bwMode="auto">
                <a:xfrm>
                  <a:off x="3260764" y="2896057"/>
                  <a:ext cx="2549956" cy="50054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GB" altLang="zh-CN" sz="1200" b="1" dirty="0">
                      <a:latin typeface="Arial" panose="020B0604020202020204" pitchFamily="34" charset="0"/>
                      <a:ea typeface="宋体" panose="02010600030101010101" pitchFamily="2" charset="-122"/>
                    </a:rPr>
                    <a:t>…</a:t>
                  </a:r>
                  <a:r>
                    <a:rPr lang="en-GB" altLang="zh-CN" sz="1050" b="1" dirty="0">
                      <a:latin typeface="Arial" panose="020B0604020202020204" pitchFamily="34" charset="0"/>
                      <a:ea typeface="宋体" panose="02010600030101010101" pitchFamily="2" charset="-122"/>
                    </a:rPr>
                    <a:t> </a:t>
                  </a:r>
                  <a:r>
                    <a:rPr lang="en-GB" altLang="zh-CN" sz="1050" dirty="0">
                      <a:latin typeface="Arial" panose="020B0604020202020204" pitchFamily="34" charset="0"/>
                      <a:ea typeface="宋体" panose="02010600030101010101" pitchFamily="2" charset="-122"/>
                    </a:rPr>
                    <a:t>  </a:t>
                  </a:r>
                  <a:r>
                    <a:rPr lang="en-GB" altLang="zh-CN" sz="1200" i="1" dirty="0">
                      <a:latin typeface="Arial" panose="020B0604020202020204" pitchFamily="34" charset="0"/>
                      <a:ea typeface="宋体" panose="02010600030101010101" pitchFamily="2" charset="-122"/>
                    </a:rPr>
                    <a:t>Offer m</a:t>
                  </a:r>
                  <a:endParaRPr lang="zh-CN" altLang="en-US" sz="1200" i="1" baseline="-25000" dirty="0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466" name="组合 82"/>
                <p:cNvGrpSpPr>
                  <a:grpSpLocks/>
                </p:cNvGrpSpPr>
                <p:nvPr/>
              </p:nvGrpSpPr>
              <p:grpSpPr bwMode="auto">
                <a:xfrm>
                  <a:off x="394086" y="2475756"/>
                  <a:ext cx="5166009" cy="2324687"/>
                  <a:chOff x="394086" y="2475756"/>
                  <a:chExt cx="5166009" cy="2324687"/>
                </a:xfrm>
              </p:grpSpPr>
              <p:sp>
                <p:nvSpPr>
                  <p:cNvPr id="467" name="TextBox 6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94086" y="2748224"/>
                    <a:ext cx="1074992" cy="43541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ts val="1200"/>
                      </a:spcBef>
                      <a:spcAft>
                        <a:spcPts val="200"/>
                      </a:spcAft>
                      <a:buClr>
                        <a:schemeClr val="accent1"/>
                      </a:buClr>
                      <a:buSzPct val="100000"/>
                      <a:buFont typeface="Calibri" charset="0"/>
                      <a:buChar char=" "/>
                      <a:defRPr sz="2000">
                        <a:solidFill>
                          <a:srgbClr val="404040"/>
                        </a:solidFill>
                        <a:latin typeface="Calibri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200"/>
                      </a:spcBef>
                      <a:spcAft>
                        <a:spcPts val="400"/>
                      </a:spcAft>
                      <a:buClr>
                        <a:schemeClr val="accent1"/>
                      </a:buClr>
                      <a:buFont typeface="Calibri" charset="0"/>
                      <a:buChar char="◦"/>
                      <a:defRPr>
                        <a:solidFill>
                          <a:srgbClr val="404040"/>
                        </a:solidFill>
                        <a:latin typeface="Calibri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200"/>
                      </a:spcBef>
                      <a:spcAft>
                        <a:spcPts val="400"/>
                      </a:spcAft>
                      <a:buClr>
                        <a:schemeClr val="accent1"/>
                      </a:buClr>
                      <a:buFont typeface="Calibri" charset="0"/>
                      <a:buChar char="◦"/>
                      <a:defRPr sz="1400">
                        <a:solidFill>
                          <a:srgbClr val="404040"/>
                        </a:solidFill>
                        <a:latin typeface="Calibri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200"/>
                      </a:spcBef>
                      <a:spcAft>
                        <a:spcPts val="400"/>
                      </a:spcAft>
                      <a:buClr>
                        <a:schemeClr val="accent1"/>
                      </a:buClr>
                      <a:buFont typeface="Calibri" charset="0"/>
                      <a:buChar char="◦"/>
                      <a:defRPr sz="1400">
                        <a:solidFill>
                          <a:srgbClr val="404040"/>
                        </a:solidFill>
                        <a:latin typeface="Calibri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200"/>
                      </a:spcBef>
                      <a:spcAft>
                        <a:spcPts val="400"/>
                      </a:spcAft>
                      <a:buClr>
                        <a:schemeClr val="accent1"/>
                      </a:buClr>
                      <a:buFont typeface="Calibri" charset="0"/>
                      <a:buChar char="◦"/>
                      <a:defRPr sz="1400">
                        <a:solidFill>
                          <a:srgbClr val="404040"/>
                        </a:solidFill>
                        <a:latin typeface="Calibri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200"/>
                      </a:spcBef>
                      <a:spcAft>
                        <a:spcPts val="400"/>
                      </a:spcAft>
                      <a:buClr>
                        <a:schemeClr val="accent1"/>
                      </a:buClr>
                      <a:buFont typeface="Calibri" charset="0"/>
                      <a:buChar char="◦"/>
                      <a:defRPr sz="1400">
                        <a:solidFill>
                          <a:srgbClr val="404040"/>
                        </a:solidFill>
                        <a:latin typeface="Calibri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200"/>
                      </a:spcBef>
                      <a:spcAft>
                        <a:spcPts val="400"/>
                      </a:spcAft>
                      <a:buClr>
                        <a:schemeClr val="accent1"/>
                      </a:buClr>
                      <a:buFont typeface="Calibri" charset="0"/>
                      <a:buChar char="◦"/>
                      <a:defRPr sz="1400">
                        <a:solidFill>
                          <a:srgbClr val="404040"/>
                        </a:solidFill>
                        <a:latin typeface="Calibri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200"/>
                      </a:spcBef>
                      <a:spcAft>
                        <a:spcPts val="400"/>
                      </a:spcAft>
                      <a:buClr>
                        <a:schemeClr val="accent1"/>
                      </a:buClr>
                      <a:buFont typeface="Calibri" charset="0"/>
                      <a:buChar char="◦"/>
                      <a:defRPr sz="1400">
                        <a:solidFill>
                          <a:srgbClr val="404040"/>
                        </a:solidFill>
                        <a:latin typeface="Calibri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200"/>
                      </a:spcBef>
                      <a:spcAft>
                        <a:spcPts val="400"/>
                      </a:spcAft>
                      <a:buClr>
                        <a:schemeClr val="accent1"/>
                      </a:buClr>
                      <a:buFont typeface="Calibri" charset="0"/>
                      <a:buChar char="◦"/>
                      <a:defRPr sz="1400">
                        <a:solidFill>
                          <a:srgbClr val="404040"/>
                        </a:solidFill>
                        <a:latin typeface="Calibri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</a:pPr>
                    <a:r>
                      <a:rPr lang="en-GB" altLang="zh-CN" sz="1800" i="1" baseline="-25000">
                        <a:solidFill>
                          <a:schemeClr val="tx1"/>
                        </a:solidFill>
                        <a:latin typeface="Arial" charset="0"/>
                      </a:rPr>
                      <a:t>Offer 1</a:t>
                    </a:r>
                    <a:endParaRPr lang="zh-CN" altLang="en-US" i="1" baseline="-25000">
                      <a:solidFill>
                        <a:schemeClr val="tx1"/>
                      </a:solidFill>
                      <a:latin typeface="Arial" charset="0"/>
                    </a:endParaRPr>
                  </a:p>
                </p:txBody>
              </p:sp>
              <p:sp>
                <p:nvSpPr>
                  <p:cNvPr id="468" name="TextBox 7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94086" y="3644003"/>
                    <a:ext cx="1819548" cy="43438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GB" altLang="zh-CN" sz="1050" dirty="0">
                        <a:latin typeface="Arial" panose="020B0604020202020204" pitchFamily="34" charset="0"/>
                        <a:ea typeface="宋体" panose="02010600030101010101" pitchFamily="2" charset="-122"/>
                      </a:rPr>
                      <a:t>New York, </a:t>
                    </a:r>
                    <a:r>
                      <a:rPr lang="en-GB" altLang="zh-CN" sz="1050" i="1" dirty="0">
                        <a:latin typeface="Arial" panose="020B0604020202020204" pitchFamily="34" charset="0"/>
                        <a:ea typeface="宋体" panose="02010600030101010101" pitchFamily="2" charset="-122"/>
                      </a:rPr>
                      <a:t>city</a:t>
                    </a:r>
                    <a:endParaRPr lang="zh-CN" altLang="en-US" sz="1050" i="1" baseline="-25000" dirty="0">
                      <a:latin typeface="Arial" panose="020B0604020202020204" pitchFamily="34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69" name="TextBox 7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335099" y="3603729"/>
                    <a:ext cx="2223535" cy="46027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GB" altLang="zh-CN" sz="1050" b="1" dirty="0">
                        <a:latin typeface="Arial" panose="020B0604020202020204" pitchFamily="34" charset="0"/>
                        <a:ea typeface="宋体" panose="02010600030101010101" pitchFamily="2" charset="-122"/>
                      </a:rPr>
                      <a:t>…</a:t>
                    </a:r>
                    <a:r>
                      <a:rPr lang="en-GB" altLang="zh-CN" sz="1050" dirty="0">
                        <a:latin typeface="Arial" panose="020B0604020202020204" pitchFamily="34" charset="0"/>
                        <a:ea typeface="宋体" panose="02010600030101010101" pitchFamily="2" charset="-122"/>
                      </a:rPr>
                      <a:t>Chicago, </a:t>
                    </a:r>
                    <a:r>
                      <a:rPr lang="en-GB" altLang="zh-CN" sz="1050" i="1" dirty="0">
                        <a:latin typeface="Arial" panose="020B0604020202020204" pitchFamily="34" charset="0"/>
                        <a:ea typeface="宋体" panose="02010600030101010101" pitchFamily="2" charset="-122"/>
                      </a:rPr>
                      <a:t>city</a:t>
                    </a:r>
                    <a:endParaRPr lang="zh-CN" altLang="en-US" sz="1050" i="1" baseline="-25000" dirty="0">
                      <a:latin typeface="Arial" panose="020B0604020202020204" pitchFamily="34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470" name="TextBox 7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690070" y="4366060"/>
                    <a:ext cx="1709667" cy="43438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GB" altLang="zh-CN" sz="105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rPr>
                      <a:t>USA, </a:t>
                    </a:r>
                    <a:r>
                      <a:rPr lang="en-GB" altLang="zh-CN" sz="1050" i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rPr>
                      <a:t>country</a:t>
                    </a:r>
                    <a:endParaRPr lang="zh-CN" altLang="en-US" sz="1050" i="1" baseline="-25000" dirty="0">
                      <a:solidFill>
                        <a:srgbClr val="FF0000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endParaRPr>
                  </a:p>
                </p:txBody>
              </p:sp>
              <p:cxnSp>
                <p:nvCxnSpPr>
                  <p:cNvPr id="471" name="直接连接符 7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1753583" y="2475756"/>
                    <a:ext cx="2256721" cy="444212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472" name="直接连接符 75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898317" y="3212901"/>
                    <a:ext cx="0" cy="423031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473" name="直接连接符 7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1042383" y="4005264"/>
                    <a:ext cx="1239128" cy="355363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474" name="直接连接符 77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970350" y="2475756"/>
                    <a:ext cx="589019" cy="444213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</p:grpSp>
          <p:cxnSp>
            <p:nvCxnSpPr>
              <p:cNvPr id="461" name="直接连接符 100"/>
              <p:cNvCxnSpPr>
                <a:cxnSpLocks noChangeShapeType="1"/>
              </p:cNvCxnSpPr>
              <p:nvPr/>
            </p:nvCxnSpPr>
            <p:spPr bwMode="auto">
              <a:xfrm>
                <a:off x="3779838" y="2924175"/>
                <a:ext cx="503237" cy="3603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62" name="直接连接符 105"/>
              <p:cNvCxnSpPr>
                <a:cxnSpLocks noChangeShapeType="1"/>
              </p:cNvCxnSpPr>
              <p:nvPr/>
            </p:nvCxnSpPr>
            <p:spPr bwMode="auto">
              <a:xfrm flipV="1">
                <a:off x="2051050" y="2924175"/>
                <a:ext cx="1673225" cy="355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463" name="TextBox 109"/>
              <p:cNvSpPr txBox="1">
                <a:spLocks noChangeArrowheads="1"/>
              </p:cNvSpPr>
              <p:nvPr/>
            </p:nvSpPr>
            <p:spPr bwMode="auto">
              <a:xfrm>
                <a:off x="1185295" y="2265149"/>
                <a:ext cx="1468728" cy="296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GB" altLang="zh-CN" sz="1050" dirty="0">
                    <a:solidFill>
                      <a:srgbClr val="FF0000"/>
                    </a:solidFill>
                    <a:latin typeface="Arial" panose="020B0604020202020204" pitchFamily="34" charset="0"/>
                    <a:ea typeface="宋体" panose="02010600030101010101" pitchFamily="2" charset="-122"/>
                  </a:rPr>
                  <a:t>Jaguar XK 001</a:t>
                </a:r>
                <a:endParaRPr lang="zh-CN" altLang="en-US" sz="1050" baseline="-25000" dirty="0">
                  <a:solidFill>
                    <a:srgbClr val="FF0000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64" name="TextBox 110"/>
              <p:cNvSpPr txBox="1">
                <a:spLocks noChangeArrowheads="1"/>
              </p:cNvSpPr>
              <p:nvPr/>
            </p:nvSpPr>
            <p:spPr bwMode="auto">
              <a:xfrm>
                <a:off x="3432690" y="2276634"/>
                <a:ext cx="1466042" cy="2963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GB" altLang="zh-CN" sz="1050" dirty="0">
                    <a:solidFill>
                      <a:srgbClr val="FF0000"/>
                    </a:solidFill>
                    <a:latin typeface="Arial" panose="020B0604020202020204" pitchFamily="34" charset="0"/>
                    <a:ea typeface="宋体" panose="02010600030101010101" pitchFamily="2" charset="-122"/>
                  </a:rPr>
                  <a:t>Jaguar XK 007</a:t>
                </a:r>
                <a:endParaRPr lang="zh-CN" altLang="en-US" sz="1050" baseline="-25000" dirty="0">
                  <a:solidFill>
                    <a:srgbClr val="FF0000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cxnSp>
          <p:nvCxnSpPr>
            <p:cNvPr id="456" name="直接连接符 75"/>
            <p:cNvCxnSpPr>
              <a:cxnSpLocks noChangeShapeType="1"/>
            </p:cNvCxnSpPr>
            <p:nvPr/>
          </p:nvCxnSpPr>
          <p:spPr bwMode="auto">
            <a:xfrm flipV="1">
              <a:off x="2403176" y="2963376"/>
              <a:ext cx="0" cy="2890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7" name="直接连接符 76"/>
            <p:cNvCxnSpPr>
              <a:cxnSpLocks noChangeShapeType="1"/>
              <a:stCxn id="469" idx="2"/>
            </p:cNvCxnSpPr>
            <p:nvPr/>
          </p:nvCxnSpPr>
          <p:spPr bwMode="auto">
            <a:xfrm flipH="1">
              <a:off x="1685925" y="3520190"/>
              <a:ext cx="987955" cy="2231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458" name="图片 69" descr="jaguar service repair tampa by guys automotive.png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46563" y="2092036"/>
              <a:ext cx="829888" cy="518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9" name="图片 70" descr="2Jaguar XK3.png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222" y="2152472"/>
              <a:ext cx="838200" cy="559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75" name="TextBox 103"/>
          <p:cNvSpPr txBox="1">
            <a:spLocks noChangeArrowheads="1"/>
          </p:cNvSpPr>
          <p:nvPr/>
        </p:nvSpPr>
        <p:spPr bwMode="auto">
          <a:xfrm>
            <a:off x="3267075" y="3849192"/>
            <a:ext cx="95408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charset="0"/>
              <a:buChar char=" "/>
              <a:defRPr sz="2000">
                <a:solidFill>
                  <a:srgbClr val="404040"/>
                </a:solidFill>
                <a:latin typeface="Calibri" charset="0"/>
              </a:defRPr>
            </a:lvl1pPr>
            <a:lvl2pPr marL="742950" indent="-28575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>
                <a:solidFill>
                  <a:srgbClr val="404040"/>
                </a:solidFill>
                <a:latin typeface="Calibri" charset="0"/>
              </a:defRPr>
            </a:lvl2pPr>
            <a:lvl3pPr marL="1143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3pPr>
            <a:lvl4pPr marL="16002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4pPr>
            <a:lvl5pPr marL="20574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GB" altLang="zh-CN" sz="6000">
                <a:solidFill>
                  <a:schemeClr val="tx1"/>
                </a:solidFill>
                <a:latin typeface="Arial" charset="0"/>
              </a:rPr>
              <a:t>…</a:t>
            </a:r>
            <a:endParaRPr lang="zh-CN" altLang="en-US" sz="6000">
              <a:solidFill>
                <a:schemeClr val="tx1"/>
              </a:solidFill>
              <a:latin typeface="Arial" charset="0"/>
            </a:endParaRPr>
          </a:p>
        </p:txBody>
      </p:sp>
      <p:grpSp>
        <p:nvGrpSpPr>
          <p:cNvPr id="477" name="组合 98"/>
          <p:cNvGrpSpPr>
            <a:grpSpLocks/>
          </p:cNvGrpSpPr>
          <p:nvPr/>
        </p:nvGrpSpPr>
        <p:grpSpPr bwMode="auto">
          <a:xfrm>
            <a:off x="477838" y="4206379"/>
            <a:ext cx="3735387" cy="1485900"/>
            <a:chOff x="1620838" y="4673600"/>
            <a:chExt cx="3735226" cy="1486406"/>
          </a:xfrm>
        </p:grpSpPr>
        <p:sp>
          <p:nvSpPr>
            <p:cNvPr id="478" name="TextBox 85"/>
            <p:cNvSpPr txBox="1">
              <a:spLocks noChangeArrowheads="1"/>
            </p:cNvSpPr>
            <p:nvPr/>
          </p:nvSpPr>
          <p:spPr bwMode="auto">
            <a:xfrm>
              <a:off x="1963802" y="5209629"/>
              <a:ext cx="192738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400">
                  <a:solidFill>
                    <a:srgbClr val="FF0000"/>
                  </a:solidFill>
                </a:rPr>
                <a:t>South American Jaguars</a:t>
              </a:r>
              <a:endParaRPr lang="zh-CN" altLang="en-US" sz="1400" i="1" baseline="-25000">
                <a:solidFill>
                  <a:srgbClr val="FF0000"/>
                </a:solidFill>
              </a:endParaRPr>
            </a:p>
          </p:txBody>
        </p:sp>
        <p:sp>
          <p:nvSpPr>
            <p:cNvPr id="479" name="TextBox 87"/>
            <p:cNvSpPr txBox="1">
              <a:spLocks noChangeArrowheads="1"/>
            </p:cNvSpPr>
            <p:nvPr/>
          </p:nvSpPr>
          <p:spPr bwMode="auto">
            <a:xfrm>
              <a:off x="1620838" y="5737929"/>
              <a:ext cx="638553" cy="235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400">
                  <a:solidFill>
                    <a:schemeClr val="tx1"/>
                  </a:solidFill>
                </a:rPr>
                <a:t>history</a:t>
              </a:r>
              <a:endParaRPr lang="zh-CN" altLang="en-US" sz="1400" baseline="-25000">
                <a:solidFill>
                  <a:schemeClr val="tx1"/>
                </a:solidFill>
              </a:endParaRPr>
            </a:p>
          </p:txBody>
        </p:sp>
        <p:cxnSp>
          <p:nvCxnSpPr>
            <p:cNvPr id="480" name="直接连接符 95"/>
            <p:cNvCxnSpPr>
              <a:cxnSpLocks noChangeShapeType="1"/>
            </p:cNvCxnSpPr>
            <p:nvPr/>
          </p:nvCxnSpPr>
          <p:spPr bwMode="auto">
            <a:xfrm flipV="1">
              <a:off x="2037506" y="5514341"/>
              <a:ext cx="480767" cy="2034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81" name="TextBox 89"/>
            <p:cNvSpPr txBox="1">
              <a:spLocks noChangeArrowheads="1"/>
            </p:cNvSpPr>
            <p:nvPr/>
          </p:nvSpPr>
          <p:spPr bwMode="auto">
            <a:xfrm>
              <a:off x="2865438" y="5852229"/>
              <a:ext cx="104616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400">
                  <a:solidFill>
                    <a:schemeClr val="tx1"/>
                  </a:solidFill>
                  <a:latin typeface="Arial" charset="0"/>
                </a:rPr>
                <a:t>Argentina</a:t>
              </a:r>
              <a:endParaRPr lang="zh-CN" altLang="en-US" sz="1400" baseline="-25000">
                <a:solidFill>
                  <a:schemeClr val="tx1"/>
                </a:solidFill>
              </a:endParaRPr>
            </a:p>
          </p:txBody>
        </p:sp>
        <p:cxnSp>
          <p:nvCxnSpPr>
            <p:cNvPr id="482" name="直接连接符 95"/>
            <p:cNvCxnSpPr>
              <a:cxnSpLocks noChangeShapeType="1"/>
            </p:cNvCxnSpPr>
            <p:nvPr/>
          </p:nvCxnSpPr>
          <p:spPr bwMode="auto">
            <a:xfrm flipH="1" flipV="1">
              <a:off x="2927496" y="5517406"/>
              <a:ext cx="354610" cy="3147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83" name="TextBox 91"/>
            <p:cNvSpPr txBox="1">
              <a:spLocks noChangeArrowheads="1"/>
            </p:cNvSpPr>
            <p:nvPr/>
          </p:nvSpPr>
          <p:spPr bwMode="auto">
            <a:xfrm>
              <a:off x="4299868" y="5774673"/>
              <a:ext cx="1056196" cy="353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200">
                  <a:solidFill>
                    <a:srgbClr val="FF0000"/>
                  </a:solidFill>
                </a:rPr>
                <a:t>South America 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200" i="1">
                  <a:solidFill>
                    <a:srgbClr val="FF0000"/>
                  </a:solidFill>
                </a:rPr>
                <a:t>  continent</a:t>
              </a:r>
              <a:endParaRPr lang="zh-CN" altLang="en-US" sz="1200" i="1" baseline="-25000">
                <a:solidFill>
                  <a:srgbClr val="FF0000"/>
                </a:solidFill>
              </a:endParaRPr>
            </a:p>
          </p:txBody>
        </p:sp>
        <p:cxnSp>
          <p:nvCxnSpPr>
            <p:cNvPr id="484" name="直接连接符 97"/>
            <p:cNvCxnSpPr>
              <a:cxnSpLocks noChangeShapeType="1"/>
            </p:cNvCxnSpPr>
            <p:nvPr/>
          </p:nvCxnSpPr>
          <p:spPr bwMode="auto">
            <a:xfrm flipH="1">
              <a:off x="3911600" y="5951341"/>
              <a:ext cx="388268" cy="547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485" name="图片 97" descr="rugby.png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1250" y="4673600"/>
              <a:ext cx="615950" cy="615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86" name="TextBox 103"/>
          <p:cNvSpPr txBox="1">
            <a:spLocks noChangeArrowheads="1"/>
          </p:cNvSpPr>
          <p:nvPr/>
        </p:nvSpPr>
        <p:spPr bwMode="auto">
          <a:xfrm>
            <a:off x="3990975" y="2363292"/>
            <a:ext cx="95408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charset="0"/>
              <a:buChar char=" "/>
              <a:defRPr sz="2000">
                <a:solidFill>
                  <a:srgbClr val="404040"/>
                </a:solidFill>
                <a:latin typeface="Calibri" charset="0"/>
              </a:defRPr>
            </a:lvl1pPr>
            <a:lvl2pPr marL="742950" indent="-28575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>
                <a:solidFill>
                  <a:srgbClr val="404040"/>
                </a:solidFill>
                <a:latin typeface="Calibri" charset="0"/>
              </a:defRPr>
            </a:lvl2pPr>
            <a:lvl3pPr marL="1143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3pPr>
            <a:lvl4pPr marL="16002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4pPr>
            <a:lvl5pPr marL="20574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GB" altLang="zh-CN" sz="6000">
                <a:solidFill>
                  <a:schemeClr val="tx1"/>
                </a:solidFill>
                <a:latin typeface="Arial" charset="0"/>
              </a:rPr>
              <a:t>…</a:t>
            </a:r>
            <a:endParaRPr lang="zh-CN" altLang="en-US" sz="600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12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Summarizing graph results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67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Wu, Y., Yang, S., Srivatsa, M., </a:t>
            </a:r>
            <a:r>
              <a:rPr lang="en-US" dirty="0" err="1"/>
              <a:t>Iyengar</a:t>
            </a:r>
            <a:r>
              <a:rPr lang="en-US" dirty="0"/>
              <a:t>, A. and Yan, </a:t>
            </a:r>
            <a:r>
              <a:rPr lang="en-US" dirty="0" smtClean="0"/>
              <a:t>X. </a:t>
            </a:r>
            <a:r>
              <a:rPr lang="en-US" dirty="0"/>
              <a:t>Summarizing answer graphs induced by keyword queries. </a:t>
            </a:r>
            <a:r>
              <a:rPr lang="en-US" i="1" dirty="0" smtClean="0"/>
              <a:t>PVLDB, 2013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288953" y="2447865"/>
            <a:ext cx="332509" cy="33250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781807" y="1564419"/>
            <a:ext cx="332509" cy="3325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9" name="Oval 8"/>
          <p:cNvSpPr/>
          <p:nvPr/>
        </p:nvSpPr>
        <p:spPr>
          <a:xfrm>
            <a:off x="1783598" y="2447865"/>
            <a:ext cx="332509" cy="33250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1014887" y="4066310"/>
            <a:ext cx="332509" cy="332509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cxnSp>
        <p:nvCxnSpPr>
          <p:cNvPr id="12" name="Straight Arrow Connector 11"/>
          <p:cNvCxnSpPr>
            <a:stCxn id="8" idx="3"/>
            <a:endCxn id="7" idx="7"/>
          </p:cNvCxnSpPr>
          <p:nvPr/>
        </p:nvCxnSpPr>
        <p:spPr>
          <a:xfrm flipH="1">
            <a:off x="572767" y="1848233"/>
            <a:ext cx="257735" cy="648327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5"/>
            <a:endCxn id="9" idx="0"/>
          </p:cNvCxnSpPr>
          <p:nvPr/>
        </p:nvCxnSpPr>
        <p:spPr>
          <a:xfrm>
            <a:off x="1065621" y="1848233"/>
            <a:ext cx="884232" cy="599632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33" idx="5"/>
            <a:endCxn id="10" idx="1"/>
          </p:cNvCxnSpPr>
          <p:nvPr/>
        </p:nvCxnSpPr>
        <p:spPr>
          <a:xfrm>
            <a:off x="572767" y="3451650"/>
            <a:ext cx="490815" cy="663355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9" idx="2"/>
            <a:endCxn id="7" idx="6"/>
          </p:cNvCxnSpPr>
          <p:nvPr/>
        </p:nvCxnSpPr>
        <p:spPr>
          <a:xfrm flipH="1">
            <a:off x="621462" y="2614120"/>
            <a:ext cx="1162136" cy="0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1534217" y="1553570"/>
            <a:ext cx="332509" cy="3325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</a:p>
        </p:txBody>
      </p:sp>
      <p:cxnSp>
        <p:nvCxnSpPr>
          <p:cNvPr id="259" name="Straight Arrow Connector 258"/>
          <p:cNvCxnSpPr>
            <a:stCxn id="22" idx="3"/>
            <a:endCxn id="7" idx="7"/>
          </p:cNvCxnSpPr>
          <p:nvPr/>
        </p:nvCxnSpPr>
        <p:spPr>
          <a:xfrm flipH="1">
            <a:off x="572767" y="1837384"/>
            <a:ext cx="1010145" cy="659176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Straight Arrow Connector 271"/>
          <p:cNvCxnSpPr>
            <a:stCxn id="22" idx="4"/>
            <a:endCxn id="9" idx="0"/>
          </p:cNvCxnSpPr>
          <p:nvPr/>
        </p:nvCxnSpPr>
        <p:spPr>
          <a:xfrm>
            <a:off x="1700472" y="1886079"/>
            <a:ext cx="249381" cy="561786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9" idx="3"/>
            <a:endCxn id="37" idx="7"/>
          </p:cNvCxnSpPr>
          <p:nvPr/>
        </p:nvCxnSpPr>
        <p:spPr>
          <a:xfrm flipH="1">
            <a:off x="1305196" y="2731679"/>
            <a:ext cx="527097" cy="528284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7" idx="4"/>
            <a:endCxn id="33" idx="0"/>
          </p:cNvCxnSpPr>
          <p:nvPr/>
        </p:nvCxnSpPr>
        <p:spPr>
          <a:xfrm>
            <a:off x="455208" y="2780374"/>
            <a:ext cx="0" cy="387462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288953" y="3167836"/>
            <a:ext cx="332509" cy="33250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Oval 36"/>
          <p:cNvSpPr/>
          <p:nvPr/>
        </p:nvSpPr>
        <p:spPr>
          <a:xfrm>
            <a:off x="1021382" y="3211268"/>
            <a:ext cx="332509" cy="33250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Oval 38"/>
          <p:cNvSpPr/>
          <p:nvPr/>
        </p:nvSpPr>
        <p:spPr>
          <a:xfrm>
            <a:off x="1783598" y="3216101"/>
            <a:ext cx="332509" cy="33250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</a:t>
            </a:r>
            <a:endParaRPr lang="en-US" dirty="0"/>
          </a:p>
        </p:txBody>
      </p:sp>
      <p:cxnSp>
        <p:nvCxnSpPr>
          <p:cNvPr id="40" name="Straight Arrow Connector 39"/>
          <p:cNvCxnSpPr>
            <a:stCxn id="7" idx="5"/>
            <a:endCxn id="37" idx="1"/>
          </p:cNvCxnSpPr>
          <p:nvPr/>
        </p:nvCxnSpPr>
        <p:spPr>
          <a:xfrm>
            <a:off x="572767" y="2731679"/>
            <a:ext cx="497310" cy="528284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9" idx="4"/>
            <a:endCxn id="39" idx="0"/>
          </p:cNvCxnSpPr>
          <p:nvPr/>
        </p:nvCxnSpPr>
        <p:spPr>
          <a:xfrm>
            <a:off x="1949853" y="2780374"/>
            <a:ext cx="0" cy="435727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37" idx="4"/>
            <a:endCxn id="10" idx="0"/>
          </p:cNvCxnSpPr>
          <p:nvPr/>
        </p:nvCxnSpPr>
        <p:spPr>
          <a:xfrm flipH="1">
            <a:off x="1181142" y="3543777"/>
            <a:ext cx="6495" cy="522533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9" name="TextBox 268"/>
          <p:cNvSpPr txBox="1"/>
          <p:nvPr/>
        </p:nvSpPr>
        <p:spPr>
          <a:xfrm>
            <a:off x="590767" y="1079233"/>
            <a:ext cx="1151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 = </a:t>
            </a:r>
            <a:r>
              <a:rPr lang="en-US" smtClean="0"/>
              <a:t>{</a:t>
            </a:r>
            <a:r>
              <a:rPr lang="en-US" dirty="0" err="1" smtClean="0"/>
              <a:t>a,b,c</a:t>
            </a:r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56" name="Oval 55"/>
          <p:cNvSpPr/>
          <p:nvPr/>
        </p:nvSpPr>
        <p:spPr>
          <a:xfrm>
            <a:off x="3176607" y="2437166"/>
            <a:ext cx="332509" cy="33250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Oval 56"/>
          <p:cNvSpPr/>
          <p:nvPr/>
        </p:nvSpPr>
        <p:spPr>
          <a:xfrm>
            <a:off x="3176606" y="1619156"/>
            <a:ext cx="332509" cy="3325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59" name="Oval 58"/>
          <p:cNvSpPr/>
          <p:nvPr/>
        </p:nvSpPr>
        <p:spPr>
          <a:xfrm>
            <a:off x="3179889" y="4042093"/>
            <a:ext cx="332509" cy="332509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cxnSp>
        <p:nvCxnSpPr>
          <p:cNvPr id="60" name="Straight Arrow Connector 59"/>
          <p:cNvCxnSpPr>
            <a:stCxn id="57" idx="4"/>
            <a:endCxn id="56" idx="0"/>
          </p:cNvCxnSpPr>
          <p:nvPr/>
        </p:nvCxnSpPr>
        <p:spPr>
          <a:xfrm>
            <a:off x="3342861" y="1951665"/>
            <a:ext cx="1" cy="485501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Oval 69"/>
          <p:cNvSpPr/>
          <p:nvPr/>
        </p:nvSpPr>
        <p:spPr>
          <a:xfrm>
            <a:off x="3181640" y="3192580"/>
            <a:ext cx="332509" cy="33250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Oval 70"/>
          <p:cNvSpPr/>
          <p:nvPr/>
        </p:nvSpPr>
        <p:spPr>
          <a:xfrm>
            <a:off x="3948600" y="3191884"/>
            <a:ext cx="332509" cy="33250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</a:t>
            </a:r>
            <a:endParaRPr lang="en-US" dirty="0"/>
          </a:p>
        </p:txBody>
      </p:sp>
      <p:cxnSp>
        <p:nvCxnSpPr>
          <p:cNvPr id="72" name="Straight Arrow Connector 71"/>
          <p:cNvCxnSpPr>
            <a:stCxn id="56" idx="4"/>
            <a:endCxn id="70" idx="0"/>
          </p:cNvCxnSpPr>
          <p:nvPr/>
        </p:nvCxnSpPr>
        <p:spPr>
          <a:xfrm>
            <a:off x="3342862" y="2769675"/>
            <a:ext cx="5033" cy="422905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stCxn id="56" idx="5"/>
          </p:cNvCxnSpPr>
          <p:nvPr/>
        </p:nvCxnSpPr>
        <p:spPr>
          <a:xfrm>
            <a:off x="3460421" y="2720980"/>
            <a:ext cx="654433" cy="484422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 flipH="1">
            <a:off x="3346144" y="3519560"/>
            <a:ext cx="6495" cy="522533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1" name="TextBox 280"/>
          <p:cNvSpPr txBox="1"/>
          <p:nvPr/>
        </p:nvSpPr>
        <p:spPr>
          <a:xfrm>
            <a:off x="607930" y="4429006"/>
            <a:ext cx="1478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Answer graph</a:t>
            </a:r>
            <a:endParaRPr lang="en-US"/>
          </a:p>
        </p:txBody>
      </p:sp>
      <p:sp>
        <p:nvSpPr>
          <p:cNvPr id="282" name="TextBox 281"/>
          <p:cNvSpPr txBox="1"/>
          <p:nvPr/>
        </p:nvSpPr>
        <p:spPr>
          <a:xfrm>
            <a:off x="2743623" y="4419307"/>
            <a:ext cx="1668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Summary graph</a:t>
            </a:r>
            <a:endParaRPr lang="en-US" dirty="0"/>
          </a:p>
        </p:txBody>
      </p:sp>
      <p:sp>
        <p:nvSpPr>
          <p:cNvPr id="283" name="Rectangle 282"/>
          <p:cNvSpPr/>
          <p:nvPr/>
        </p:nvSpPr>
        <p:spPr>
          <a:xfrm>
            <a:off x="4599838" y="1226102"/>
            <a:ext cx="4255850" cy="24929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GB" altLang="zh-CN" sz="2000" b="1" dirty="0">
                <a:solidFill>
                  <a:schemeClr val="bg1"/>
                </a:solidFill>
              </a:rPr>
              <a:t>A</a:t>
            </a:r>
            <a:r>
              <a:rPr lang="en-GB" altLang="zh-CN" sz="2000" b="1" dirty="0" smtClean="0">
                <a:solidFill>
                  <a:schemeClr val="bg1"/>
                </a:solidFill>
              </a:rPr>
              <a:t>nswer graph</a:t>
            </a:r>
            <a:r>
              <a:rPr lang="en-GB" altLang="zh-CN" sz="2000" dirty="0" smtClean="0">
                <a:solidFill>
                  <a:schemeClr val="bg1"/>
                </a:solidFill>
              </a:rPr>
              <a:t>:</a:t>
            </a:r>
            <a:r>
              <a:rPr lang="en-GB" altLang="zh-CN" sz="2000" dirty="0" smtClean="0">
                <a:solidFill>
                  <a:srgbClr val="FF0000"/>
                </a:solidFill>
              </a:rPr>
              <a:t> </a:t>
            </a:r>
            <a:r>
              <a:rPr lang="en-GB" altLang="zh-CN" dirty="0" smtClean="0"/>
              <a:t>keyword </a:t>
            </a:r>
            <a:r>
              <a:rPr lang="en-GB" altLang="zh-CN" dirty="0"/>
              <a:t>nodes and intermediate </a:t>
            </a:r>
            <a:r>
              <a:rPr lang="en-GB" altLang="zh-CN" dirty="0" smtClean="0"/>
              <a:t>nodes</a:t>
            </a:r>
          </a:p>
          <a:p>
            <a:endParaRPr lang="en-GB" altLang="zh-CN" dirty="0"/>
          </a:p>
          <a:p>
            <a:r>
              <a:rPr lang="en-GB" altLang="zh-CN" sz="2000" b="1" dirty="0">
                <a:solidFill>
                  <a:schemeClr val="bg1"/>
                </a:solidFill>
              </a:rPr>
              <a:t>S</a:t>
            </a:r>
            <a:r>
              <a:rPr lang="en-GB" altLang="zh-CN" sz="2000" b="1" dirty="0" smtClean="0">
                <a:solidFill>
                  <a:schemeClr val="bg1"/>
                </a:solidFill>
              </a:rPr>
              <a:t>ummary graph</a:t>
            </a:r>
            <a:r>
              <a:rPr lang="en-GB" altLang="zh-CN" sz="2000" dirty="0" smtClean="0">
                <a:solidFill>
                  <a:schemeClr val="bg1"/>
                </a:solidFill>
              </a:rPr>
              <a:t> </a:t>
            </a:r>
            <a:r>
              <a:rPr lang="en-GB" altLang="zh-CN" sz="2000" dirty="0" err="1" smtClean="0">
                <a:solidFill>
                  <a:schemeClr val="bg1"/>
                </a:solidFill>
              </a:rPr>
              <a:t>Gs</a:t>
            </a:r>
            <a:r>
              <a:rPr lang="en-GB" altLang="zh-CN" sz="2000" dirty="0" smtClean="0">
                <a:solidFill>
                  <a:schemeClr val="bg1"/>
                </a:solidFill>
              </a:rPr>
              <a:t>: </a:t>
            </a:r>
            <a:endParaRPr lang="en-GB" altLang="zh-CN" sz="2000" dirty="0" smtClean="0"/>
          </a:p>
          <a:p>
            <a:pPr marL="285750" indent="-285750">
              <a:buFont typeface="Arial" charset="0"/>
              <a:buChar char="•"/>
            </a:pPr>
            <a:r>
              <a:rPr lang="en-GB" altLang="zh-CN" sz="1600" dirty="0" smtClean="0"/>
              <a:t>Preserve connections between keyword nodes</a:t>
            </a:r>
          </a:p>
          <a:p>
            <a:pPr marL="285750" indent="-285750">
              <a:buFont typeface="Arial" charset="0"/>
              <a:buChar char="•"/>
            </a:pPr>
            <a:r>
              <a:rPr lang="en-GB" altLang="zh-CN" sz="1600" dirty="0" smtClean="0"/>
              <a:t>Each </a:t>
            </a:r>
            <a:r>
              <a:rPr lang="en-GB" altLang="zh-CN" sz="1600" dirty="0"/>
              <a:t>node </a:t>
            </a:r>
            <a:r>
              <a:rPr lang="en-GB" altLang="zh-CN" sz="1600" dirty="0" smtClean="0"/>
              <a:t>is a </a:t>
            </a:r>
            <a:r>
              <a:rPr lang="en-GB" altLang="zh-CN" sz="1600" dirty="0" err="1" smtClean="0"/>
              <a:t>hypernode</a:t>
            </a:r>
            <a:endParaRPr lang="en-GB" altLang="zh-CN" sz="1600" dirty="0" smtClean="0"/>
          </a:p>
          <a:p>
            <a:pPr marL="285750" indent="-285750">
              <a:buFont typeface="Arial" charset="0"/>
              <a:buChar char="•"/>
            </a:pPr>
            <a:r>
              <a:rPr lang="en-GB" altLang="zh-CN" sz="1600" dirty="0" smtClean="0"/>
              <a:t>For any path in </a:t>
            </a:r>
            <a:r>
              <a:rPr lang="en-GB" altLang="zh-CN" sz="1600" dirty="0" err="1" smtClean="0"/>
              <a:t>Gs</a:t>
            </a:r>
            <a:r>
              <a:rPr lang="en-GB" altLang="zh-CN" sz="1600" dirty="0" smtClean="0"/>
              <a:t> there is a path in the union of answer graphs with the same label</a:t>
            </a:r>
            <a:endParaRPr lang="en-GB" altLang="zh-CN" sz="1600" dirty="0"/>
          </a:p>
        </p:txBody>
      </p:sp>
      <p:sp>
        <p:nvSpPr>
          <p:cNvPr id="285" name="Rounded Rectangle 284"/>
          <p:cNvSpPr/>
          <p:nvPr/>
        </p:nvSpPr>
        <p:spPr>
          <a:xfrm>
            <a:off x="2070181" y="1502645"/>
            <a:ext cx="866273" cy="43418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smtClean="0"/>
              <a:t>Keyword node</a:t>
            </a:r>
            <a:endParaRPr lang="en-US" sz="1400" dirty="0"/>
          </a:p>
        </p:txBody>
      </p:sp>
      <p:cxnSp>
        <p:nvCxnSpPr>
          <p:cNvPr id="287" name="Straight Arrow Connector 286"/>
          <p:cNvCxnSpPr>
            <a:stCxn id="285" idx="1"/>
            <a:endCxn id="22" idx="6"/>
          </p:cNvCxnSpPr>
          <p:nvPr/>
        </p:nvCxnSpPr>
        <p:spPr>
          <a:xfrm flipH="1">
            <a:off x="1866726" y="1719737"/>
            <a:ext cx="203455" cy="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ounded Rectangle 88"/>
          <p:cNvSpPr/>
          <p:nvPr/>
        </p:nvSpPr>
        <p:spPr>
          <a:xfrm>
            <a:off x="2043237" y="2781944"/>
            <a:ext cx="1192321" cy="43418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smtClean="0"/>
              <a:t>Intermediatenode</a:t>
            </a:r>
            <a:endParaRPr lang="en-US" sz="1400" dirty="0"/>
          </a:p>
        </p:txBody>
      </p:sp>
      <p:cxnSp>
        <p:nvCxnSpPr>
          <p:cNvPr id="90" name="Straight Arrow Connector 89"/>
          <p:cNvCxnSpPr>
            <a:stCxn id="89" idx="0"/>
            <a:endCxn id="9" idx="6"/>
          </p:cNvCxnSpPr>
          <p:nvPr/>
        </p:nvCxnSpPr>
        <p:spPr>
          <a:xfrm flipH="1" flipV="1">
            <a:off x="2116107" y="2614120"/>
            <a:ext cx="523291" cy="1678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ounded Rectangle 34"/>
              <p:cNvSpPr/>
              <p:nvPr/>
            </p:nvSpPr>
            <p:spPr>
              <a:xfrm>
                <a:off x="288954" y="4848213"/>
                <a:ext cx="8641152" cy="1155923"/>
              </a:xfrm>
              <a:prstGeom prst="roundRect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US" sz="1600" b="1" dirty="0" smtClean="0"/>
                  <a:t>Two problems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1600" dirty="0" smtClean="0"/>
                  <a:t>Minimum</a:t>
                </a:r>
                <a:r>
                  <a:rPr lang="en-US" altLang="zh-CN" sz="16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600" i="1" dirty="0">
                        <a:latin typeface="Cambria Math" charset="0"/>
                      </a:rPr>
                      <m:t>α</m:t>
                    </m:r>
                  </m:oMath>
                </a14:m>
                <a:r>
                  <a:rPr lang="en-US" sz="1600" dirty="0" smtClean="0"/>
                  <a:t>-summarization: find the </a:t>
                </a:r>
                <a:r>
                  <a:rPr lang="en-US" sz="1600" b="1" dirty="0" smtClean="0"/>
                  <a:t>minimum size </a:t>
                </a:r>
                <a:r>
                  <a:rPr lang="en-US" sz="1600" dirty="0" smtClean="0"/>
                  <a:t>summary which covers at least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600" i="1" dirty="0">
                        <a:latin typeface="Cambria Math" charset="0"/>
                      </a:rPr>
                      <m:t>α</m:t>
                    </m:r>
                  </m:oMath>
                </a14:m>
                <a:r>
                  <a:rPr lang="en-US" sz="1600" dirty="0" smtClean="0"/>
                  <a:t> 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1600" dirty="0" smtClean="0"/>
                  <a:t>K-summarization: find K 1-summaries with minimum total size that form a K-partition on the answer graph sets (no repeated answers)</a:t>
                </a:r>
                <a:endParaRPr lang="en-US" sz="1600" dirty="0"/>
              </a:p>
            </p:txBody>
          </p:sp>
        </mc:Choice>
        <mc:Fallback xmlns="">
          <p:sp>
            <p:nvSpPr>
              <p:cNvPr id="35" name="Rounded 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54" y="4848213"/>
                <a:ext cx="8641152" cy="1155923"/>
              </a:xfrm>
              <a:prstGeom prst="roundRect">
                <a:avLst/>
              </a:prstGeom>
              <a:blipFill rotWithShape="0">
                <a:blip r:embed="rId2"/>
                <a:stretch>
                  <a:fillRect b="-31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599838" y="3805043"/>
                <a:ext cx="3752117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Quality of a summary</a:t>
                </a:r>
                <a:r>
                  <a:rPr lang="en-US" altLang="zh-CN" dirty="0" smtClean="0"/>
                  <a:t> (coverage)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1" dirty="0" smtClean="0">
                        <a:latin typeface="Cambria Math" charset="0"/>
                      </a:rPr>
                      <m:t>α</m:t>
                    </m:r>
                    <m:r>
                      <a:rPr lang="en-GB" altLang="zh-CN" i="1" dirty="0" smtClean="0">
                        <a:latin typeface="Cambria Math" charset="0"/>
                      </a:rPr>
                      <m:t>=2∗</m:t>
                    </m:r>
                    <m:r>
                      <a:rPr lang="en-GB" altLang="zh-CN" i="1" dirty="0" smtClean="0">
                        <a:latin typeface="Cambria Math" charset="0"/>
                      </a:rPr>
                      <m:t>𝑀</m:t>
                    </m:r>
                    <m:r>
                      <a:rPr lang="en-GB" altLang="zh-CN" i="1" dirty="0">
                        <a:latin typeface="Cambria Math" charset="0"/>
                      </a:rPr>
                      <m:t>/(</m:t>
                    </m:r>
                    <m:d>
                      <m:dPr>
                        <m:begChr m:val="|"/>
                        <m:endChr m:val="|"/>
                        <m:ctrlPr>
                          <a:rPr lang="en-GB" altLang="zh-CN" i="1" dirty="0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GB" altLang="zh-CN" i="1" dirty="0">
                            <a:latin typeface="Cambria Math" charset="0"/>
                          </a:rPr>
                          <m:t>𝑄</m:t>
                        </m:r>
                      </m:e>
                    </m:d>
                    <m:d>
                      <m:dPr>
                        <m:ctrlPr>
                          <a:rPr lang="en-GB" altLang="zh-CN" i="1" dirty="0">
                            <a:latin typeface="Cambria Math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GB" altLang="zh-CN" i="1" dirty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GB" altLang="zh-CN" i="1" dirty="0">
                                <a:latin typeface="Cambria Math" charset="0"/>
                              </a:rPr>
                              <m:t>𝑄</m:t>
                            </m:r>
                          </m:e>
                        </m:d>
                        <m:r>
                          <a:rPr lang="en-GB" altLang="zh-CN" i="1" dirty="0">
                            <a:latin typeface="Cambria Math" charset="0"/>
                          </a:rPr>
                          <m:t>−1</m:t>
                        </m:r>
                      </m:e>
                    </m:d>
                  </m:oMath>
                </a14:m>
                <a:r>
                  <a:rPr lang="en-US" dirty="0" smtClean="0"/>
                  <a:t>,</a:t>
                </a:r>
              </a:p>
              <a:p>
                <a:r>
                  <a:rPr lang="en-US" dirty="0" smtClean="0"/>
                  <a:t>M = number of covered keyword pairs</a:t>
                </a:r>
                <a:endParaRPr lang="en-US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9838" y="3805043"/>
                <a:ext cx="3752117" cy="923330"/>
              </a:xfrm>
              <a:prstGeom prst="rect">
                <a:avLst/>
              </a:prstGeom>
              <a:blipFill rotWithShape="0">
                <a:blip r:embed="rId3"/>
                <a:stretch>
                  <a:fillRect l="-1463" t="-3289" r="-488" b="-9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981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charset="0"/>
              <a:buChar char=" "/>
              <a:defRPr sz="2000">
                <a:solidFill>
                  <a:srgbClr val="404040"/>
                </a:solidFill>
                <a:latin typeface="Calibri" charset="0"/>
              </a:defRPr>
            </a:lvl1pPr>
            <a:lvl2pPr marL="742950" indent="-28575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>
                <a:solidFill>
                  <a:srgbClr val="404040"/>
                </a:solidFill>
                <a:latin typeface="Calibri" charset="0"/>
              </a:defRPr>
            </a:lvl2pPr>
            <a:lvl3pPr marL="1143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3pPr>
            <a:lvl4pPr marL="16002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4pPr>
            <a:lvl5pPr marL="20574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FE1F2C27-F69D-4442-A862-6794ED2150B9}" type="slidenum">
              <a:rPr lang="en-US" altLang="zh-CN" sz="1000">
                <a:solidFill>
                  <a:srgbClr val="FFFFFF"/>
                </a:solidFill>
                <a:ea typeface="宋体" charset="-122"/>
              </a:rPr>
              <a:pPr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68</a:t>
            </a:fld>
            <a:endParaRPr lang="en-US" altLang="zh-CN" sz="1000">
              <a:solidFill>
                <a:srgbClr val="FFFFFF"/>
              </a:solidFill>
              <a:ea typeface="宋体" charset="-122"/>
            </a:endParaRPr>
          </a:p>
        </p:txBody>
      </p:sp>
      <p:grpSp>
        <p:nvGrpSpPr>
          <p:cNvPr id="36867" name="组合 192"/>
          <p:cNvGrpSpPr>
            <a:grpSpLocks/>
          </p:cNvGrpSpPr>
          <p:nvPr/>
        </p:nvGrpSpPr>
        <p:grpSpPr bwMode="auto">
          <a:xfrm>
            <a:off x="520700" y="1543049"/>
            <a:ext cx="2359025" cy="1989138"/>
            <a:chOff x="76200" y="1612900"/>
            <a:chExt cx="2358846" cy="1988582"/>
          </a:xfrm>
        </p:grpSpPr>
        <p:sp>
          <p:nvSpPr>
            <p:cNvPr id="5" name="椭圆 4"/>
            <p:cNvSpPr/>
            <p:nvPr/>
          </p:nvSpPr>
          <p:spPr>
            <a:xfrm>
              <a:off x="761948" y="1960466"/>
              <a:ext cx="193660" cy="193621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430186" y="2479433"/>
              <a:ext cx="193660" cy="195208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430186" y="3088862"/>
              <a:ext cx="193660" cy="195208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1115934" y="2479433"/>
              <a:ext cx="193660" cy="195208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1509604" y="1960466"/>
              <a:ext cx="195247" cy="193621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1814381" y="2479433"/>
              <a:ext cx="195247" cy="19520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1115934" y="3088862"/>
              <a:ext cx="193660" cy="195208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1814381" y="3088862"/>
              <a:ext cx="195247" cy="195208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cxnSp>
          <p:nvCxnSpPr>
            <p:cNvPr id="37" name="直接连接符 36"/>
            <p:cNvCxnSpPr>
              <a:stCxn id="5" idx="3"/>
              <a:endCxn id="6" idx="7"/>
            </p:cNvCxnSpPr>
            <p:nvPr/>
          </p:nvCxnSpPr>
          <p:spPr>
            <a:xfrm flipH="1">
              <a:off x="595274" y="2125520"/>
              <a:ext cx="195247" cy="3824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>
              <a:stCxn id="5" idx="5"/>
              <a:endCxn id="8" idx="1"/>
            </p:cNvCxnSpPr>
            <p:nvPr/>
          </p:nvCxnSpPr>
          <p:spPr>
            <a:xfrm>
              <a:off x="927035" y="2125520"/>
              <a:ext cx="215884" cy="3824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>
              <a:stCxn id="6" idx="4"/>
              <a:endCxn id="7" idx="0"/>
            </p:cNvCxnSpPr>
            <p:nvPr/>
          </p:nvCxnSpPr>
          <p:spPr>
            <a:xfrm>
              <a:off x="527016" y="2674641"/>
              <a:ext cx="0" cy="41422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>
              <a:stCxn id="8" idx="4"/>
              <a:endCxn id="11" idx="0"/>
            </p:cNvCxnSpPr>
            <p:nvPr/>
          </p:nvCxnSpPr>
          <p:spPr>
            <a:xfrm>
              <a:off x="1212764" y="2674641"/>
              <a:ext cx="0" cy="41422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>
              <a:stCxn id="9" idx="3"/>
              <a:endCxn id="8" idx="7"/>
            </p:cNvCxnSpPr>
            <p:nvPr/>
          </p:nvCxnSpPr>
          <p:spPr>
            <a:xfrm flipH="1">
              <a:off x="1281022" y="2125520"/>
              <a:ext cx="257155" cy="3824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>
              <a:stCxn id="9" idx="5"/>
              <a:endCxn id="10" idx="0"/>
            </p:cNvCxnSpPr>
            <p:nvPr/>
          </p:nvCxnSpPr>
          <p:spPr>
            <a:xfrm>
              <a:off x="1676279" y="2125520"/>
              <a:ext cx="234932" cy="35391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>
              <a:stCxn id="10" idx="4"/>
              <a:endCxn id="12" idx="0"/>
            </p:cNvCxnSpPr>
            <p:nvPr/>
          </p:nvCxnSpPr>
          <p:spPr>
            <a:xfrm>
              <a:off x="1911211" y="2674641"/>
              <a:ext cx="0" cy="41422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>
              <a:stCxn id="10" idx="3"/>
              <a:endCxn id="11" idx="7"/>
            </p:cNvCxnSpPr>
            <p:nvPr/>
          </p:nvCxnSpPr>
          <p:spPr>
            <a:xfrm flipH="1">
              <a:off x="1281022" y="2646074"/>
              <a:ext cx="561932" cy="4713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994" name="TextBox 152"/>
            <p:cNvSpPr txBox="1">
              <a:spLocks noChangeArrowheads="1"/>
            </p:cNvSpPr>
            <p:nvPr/>
          </p:nvSpPr>
          <p:spPr bwMode="auto">
            <a:xfrm>
              <a:off x="647700" y="1612900"/>
              <a:ext cx="53091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800">
                  <a:solidFill>
                    <a:schemeClr val="tx1"/>
                  </a:solidFill>
                  <a:latin typeface="Arial" charset="0"/>
                </a:rPr>
                <a:t>a1*</a:t>
              </a:r>
              <a:endParaRPr lang="zh-CN" altLang="en-US" sz="180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36995" name="TextBox 153"/>
            <p:cNvSpPr txBox="1">
              <a:spLocks noChangeArrowheads="1"/>
            </p:cNvSpPr>
            <p:nvPr/>
          </p:nvSpPr>
          <p:spPr bwMode="auto">
            <a:xfrm>
              <a:off x="1384300" y="1625600"/>
              <a:ext cx="53091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800">
                  <a:solidFill>
                    <a:schemeClr val="tx1"/>
                  </a:solidFill>
                  <a:latin typeface="Arial" charset="0"/>
                </a:rPr>
                <a:t>a2*</a:t>
              </a:r>
              <a:endParaRPr lang="zh-CN" altLang="en-US" sz="180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36996" name="TextBox 158"/>
            <p:cNvSpPr txBox="1">
              <a:spLocks noChangeArrowheads="1"/>
            </p:cNvSpPr>
            <p:nvPr/>
          </p:nvSpPr>
          <p:spPr bwMode="auto">
            <a:xfrm>
              <a:off x="76200" y="2374900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800">
                  <a:solidFill>
                    <a:schemeClr val="tx1"/>
                  </a:solidFill>
                  <a:latin typeface="Arial" charset="0"/>
                </a:rPr>
                <a:t>b1</a:t>
              </a:r>
              <a:endParaRPr lang="zh-CN" altLang="en-US" sz="180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36997" name="TextBox 159"/>
            <p:cNvSpPr txBox="1">
              <a:spLocks noChangeArrowheads="1"/>
            </p:cNvSpPr>
            <p:nvPr/>
          </p:nvSpPr>
          <p:spPr bwMode="auto">
            <a:xfrm>
              <a:off x="749300" y="2387600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800">
                  <a:solidFill>
                    <a:schemeClr val="tx1"/>
                  </a:solidFill>
                  <a:latin typeface="Arial" charset="0"/>
                </a:rPr>
                <a:t>b2</a:t>
              </a:r>
              <a:endParaRPr lang="zh-CN" altLang="en-US" sz="180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36998" name="TextBox 160"/>
            <p:cNvSpPr txBox="1">
              <a:spLocks noChangeArrowheads="1"/>
            </p:cNvSpPr>
            <p:nvPr/>
          </p:nvSpPr>
          <p:spPr bwMode="auto">
            <a:xfrm>
              <a:off x="1993900" y="2387600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800">
                  <a:solidFill>
                    <a:schemeClr val="tx1"/>
                  </a:solidFill>
                  <a:latin typeface="Arial" charset="0"/>
                </a:rPr>
                <a:t>d1</a:t>
              </a:r>
              <a:endParaRPr lang="zh-CN" altLang="en-US" sz="180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36999" name="TextBox 161"/>
            <p:cNvSpPr txBox="1">
              <a:spLocks noChangeArrowheads="1"/>
            </p:cNvSpPr>
            <p:nvPr/>
          </p:nvSpPr>
          <p:spPr bwMode="auto">
            <a:xfrm>
              <a:off x="292100" y="3232150"/>
              <a:ext cx="46679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800">
                  <a:solidFill>
                    <a:schemeClr val="tx1"/>
                  </a:solidFill>
                  <a:latin typeface="Arial" charset="0"/>
                </a:rPr>
                <a:t>f1*</a:t>
              </a:r>
              <a:endParaRPr lang="zh-CN" altLang="en-US" sz="180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37000" name="TextBox 162"/>
            <p:cNvSpPr txBox="1">
              <a:spLocks noChangeArrowheads="1"/>
            </p:cNvSpPr>
            <p:nvPr/>
          </p:nvSpPr>
          <p:spPr bwMode="auto">
            <a:xfrm>
              <a:off x="1739900" y="3232150"/>
              <a:ext cx="53091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800">
                  <a:solidFill>
                    <a:schemeClr val="tx1"/>
                  </a:solidFill>
                  <a:latin typeface="Arial" charset="0"/>
                </a:rPr>
                <a:t>e1*</a:t>
              </a:r>
              <a:endParaRPr lang="zh-CN" altLang="en-US" sz="1800">
                <a:solidFill>
                  <a:schemeClr val="tx1"/>
                </a:solidFill>
                <a:latin typeface="Arial" charset="0"/>
              </a:endParaRPr>
            </a:p>
          </p:txBody>
        </p:sp>
        <p:cxnSp>
          <p:nvCxnSpPr>
            <p:cNvPr id="164" name="直接连接符 163"/>
            <p:cNvCxnSpPr>
              <a:stCxn id="6" idx="5"/>
              <a:endCxn id="11" idx="1"/>
            </p:cNvCxnSpPr>
            <p:nvPr/>
          </p:nvCxnSpPr>
          <p:spPr>
            <a:xfrm>
              <a:off x="595274" y="2646074"/>
              <a:ext cx="547645" cy="4713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002" name="TextBox 166"/>
            <p:cNvSpPr txBox="1">
              <a:spLocks noChangeArrowheads="1"/>
            </p:cNvSpPr>
            <p:nvPr/>
          </p:nvSpPr>
          <p:spPr bwMode="auto">
            <a:xfrm>
              <a:off x="1003300" y="3232150"/>
              <a:ext cx="53091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800">
                  <a:solidFill>
                    <a:schemeClr val="tx1"/>
                  </a:solidFill>
                  <a:latin typeface="Arial" charset="0"/>
                </a:rPr>
                <a:t>c1*</a:t>
              </a:r>
              <a:endParaRPr lang="zh-CN" altLang="en-US" sz="1800">
                <a:solidFill>
                  <a:schemeClr val="tx1"/>
                </a:solidFill>
                <a:latin typeface="Arial" charset="0"/>
              </a:endParaRPr>
            </a:p>
          </p:txBody>
        </p:sp>
      </p:grpSp>
      <p:grpSp>
        <p:nvGrpSpPr>
          <p:cNvPr id="36868" name="组合 193"/>
          <p:cNvGrpSpPr>
            <a:grpSpLocks/>
          </p:cNvGrpSpPr>
          <p:nvPr/>
        </p:nvGrpSpPr>
        <p:grpSpPr bwMode="auto">
          <a:xfrm>
            <a:off x="3035300" y="1568449"/>
            <a:ext cx="1851025" cy="1938338"/>
            <a:chOff x="2552700" y="1663700"/>
            <a:chExt cx="1851715" cy="1937782"/>
          </a:xfrm>
        </p:grpSpPr>
        <p:sp>
          <p:nvSpPr>
            <p:cNvPr id="13" name="椭圆 12"/>
            <p:cNvSpPr/>
            <p:nvPr/>
          </p:nvSpPr>
          <p:spPr>
            <a:xfrm>
              <a:off x="3435679" y="1960478"/>
              <a:ext cx="193747" cy="19361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2957664" y="2479441"/>
              <a:ext cx="193747" cy="19520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3927987" y="2479441"/>
              <a:ext cx="193747" cy="19520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2957664" y="3088866"/>
              <a:ext cx="193747" cy="195207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3476969" y="3088866"/>
              <a:ext cx="193747" cy="195207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3927987" y="3088866"/>
              <a:ext cx="193747" cy="195207"/>
            </a:xfrm>
            <a:prstGeom prst="ellipse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cxnSp>
          <p:nvCxnSpPr>
            <p:cNvPr id="46" name="直接连接符 45"/>
            <p:cNvCxnSpPr>
              <a:stCxn id="13" idx="3"/>
              <a:endCxn id="14" idx="7"/>
            </p:cNvCxnSpPr>
            <p:nvPr/>
          </p:nvCxnSpPr>
          <p:spPr>
            <a:xfrm flipH="1">
              <a:off x="3122825" y="2125530"/>
              <a:ext cx="341439" cy="38247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>
              <a:stCxn id="13" idx="5"/>
              <a:endCxn id="15" idx="0"/>
            </p:cNvCxnSpPr>
            <p:nvPr/>
          </p:nvCxnSpPr>
          <p:spPr>
            <a:xfrm>
              <a:off x="3600841" y="2125530"/>
              <a:ext cx="424021" cy="35391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>
              <a:stCxn id="14" idx="4"/>
              <a:endCxn id="16" idx="0"/>
            </p:cNvCxnSpPr>
            <p:nvPr/>
          </p:nvCxnSpPr>
          <p:spPr>
            <a:xfrm>
              <a:off x="3054537" y="2674648"/>
              <a:ext cx="0" cy="41421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>
              <a:stCxn id="15" idx="3"/>
              <a:endCxn id="17" idx="0"/>
            </p:cNvCxnSpPr>
            <p:nvPr/>
          </p:nvCxnSpPr>
          <p:spPr>
            <a:xfrm flipH="1">
              <a:off x="3573844" y="2646081"/>
              <a:ext cx="382730" cy="44278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>
              <a:stCxn id="15" idx="4"/>
              <a:endCxn id="18" idx="0"/>
            </p:cNvCxnSpPr>
            <p:nvPr/>
          </p:nvCxnSpPr>
          <p:spPr>
            <a:xfrm>
              <a:off x="4024862" y="2674648"/>
              <a:ext cx="0" cy="41421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972" name="TextBox 154"/>
            <p:cNvSpPr txBox="1">
              <a:spLocks noChangeArrowheads="1"/>
            </p:cNvSpPr>
            <p:nvPr/>
          </p:nvSpPr>
          <p:spPr bwMode="auto">
            <a:xfrm>
              <a:off x="3327400" y="1663700"/>
              <a:ext cx="53091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800">
                  <a:solidFill>
                    <a:schemeClr val="tx1"/>
                  </a:solidFill>
                  <a:latin typeface="Arial" charset="0"/>
                </a:rPr>
                <a:t>a3*</a:t>
              </a:r>
              <a:endParaRPr lang="zh-CN" altLang="en-US" sz="180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36973" name="TextBox 167"/>
            <p:cNvSpPr txBox="1">
              <a:spLocks noChangeArrowheads="1"/>
            </p:cNvSpPr>
            <p:nvPr/>
          </p:nvSpPr>
          <p:spPr bwMode="auto">
            <a:xfrm>
              <a:off x="2806700" y="3232150"/>
              <a:ext cx="53091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800">
                  <a:solidFill>
                    <a:schemeClr val="tx1"/>
                  </a:solidFill>
                  <a:latin typeface="Arial" charset="0"/>
                </a:rPr>
                <a:t>e1*</a:t>
              </a:r>
              <a:endParaRPr lang="zh-CN" altLang="en-US" sz="180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36974" name="TextBox 168"/>
            <p:cNvSpPr txBox="1">
              <a:spLocks noChangeArrowheads="1"/>
            </p:cNvSpPr>
            <p:nvPr/>
          </p:nvSpPr>
          <p:spPr bwMode="auto">
            <a:xfrm>
              <a:off x="3352800" y="3232150"/>
              <a:ext cx="53091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800">
                  <a:solidFill>
                    <a:schemeClr val="tx1"/>
                  </a:solidFill>
                  <a:latin typeface="Arial" charset="0"/>
                </a:rPr>
                <a:t>e2*</a:t>
              </a:r>
              <a:endParaRPr lang="zh-CN" altLang="en-US" sz="180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36975" name="TextBox 169"/>
            <p:cNvSpPr txBox="1">
              <a:spLocks noChangeArrowheads="1"/>
            </p:cNvSpPr>
            <p:nvPr/>
          </p:nvSpPr>
          <p:spPr bwMode="auto">
            <a:xfrm>
              <a:off x="3873500" y="3219450"/>
              <a:ext cx="53091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800">
                  <a:solidFill>
                    <a:schemeClr val="tx1"/>
                  </a:solidFill>
                  <a:latin typeface="Arial" charset="0"/>
                </a:rPr>
                <a:t>g1*</a:t>
              </a:r>
              <a:endParaRPr lang="zh-CN" altLang="en-US" sz="180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36976" name="TextBox 170"/>
            <p:cNvSpPr txBox="1">
              <a:spLocks noChangeArrowheads="1"/>
            </p:cNvSpPr>
            <p:nvPr/>
          </p:nvSpPr>
          <p:spPr bwMode="auto">
            <a:xfrm>
              <a:off x="2552700" y="2387600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800">
                  <a:solidFill>
                    <a:schemeClr val="tx1"/>
                  </a:solidFill>
                  <a:latin typeface="Arial" charset="0"/>
                </a:rPr>
                <a:t>d2</a:t>
              </a:r>
              <a:endParaRPr lang="zh-CN" altLang="en-US" sz="180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36977" name="TextBox 171"/>
            <p:cNvSpPr txBox="1">
              <a:spLocks noChangeArrowheads="1"/>
            </p:cNvSpPr>
            <p:nvPr/>
          </p:nvSpPr>
          <p:spPr bwMode="auto">
            <a:xfrm>
              <a:off x="3492500" y="2387600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800">
                  <a:solidFill>
                    <a:schemeClr val="tx1"/>
                  </a:solidFill>
                  <a:latin typeface="Arial" charset="0"/>
                </a:rPr>
                <a:t>d3</a:t>
              </a:r>
              <a:endParaRPr lang="zh-CN" altLang="en-US" sz="1800">
                <a:solidFill>
                  <a:schemeClr val="tx1"/>
                </a:solidFill>
                <a:latin typeface="Arial" charset="0"/>
              </a:endParaRPr>
            </a:p>
          </p:txBody>
        </p:sp>
      </p:grpSp>
      <p:grpSp>
        <p:nvGrpSpPr>
          <p:cNvPr id="36869" name="组合 194"/>
          <p:cNvGrpSpPr>
            <a:grpSpLocks/>
          </p:cNvGrpSpPr>
          <p:nvPr/>
        </p:nvGrpSpPr>
        <p:grpSpPr bwMode="auto">
          <a:xfrm>
            <a:off x="4889500" y="1568449"/>
            <a:ext cx="3860800" cy="1951038"/>
            <a:chOff x="4394200" y="1663700"/>
            <a:chExt cx="3860800" cy="1950482"/>
          </a:xfrm>
        </p:grpSpPr>
        <p:sp>
          <p:nvSpPr>
            <p:cNvPr id="19" name="椭圆 18"/>
            <p:cNvSpPr/>
            <p:nvPr/>
          </p:nvSpPr>
          <p:spPr>
            <a:xfrm>
              <a:off x="6148388" y="1960478"/>
              <a:ext cx="195262" cy="19362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4802188" y="2479442"/>
              <a:ext cx="193675" cy="19520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5381625" y="2479442"/>
              <a:ext cx="193675" cy="19520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5910263" y="2479442"/>
              <a:ext cx="195262" cy="19520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6402388" y="2479442"/>
              <a:ext cx="193675" cy="19520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7032625" y="2479442"/>
              <a:ext cx="193675" cy="19520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7677150" y="2479442"/>
              <a:ext cx="193675" cy="19520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5608638" y="3088869"/>
              <a:ext cx="193675" cy="195207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6648450" y="3088869"/>
              <a:ext cx="193675" cy="195207"/>
            </a:xfrm>
            <a:prstGeom prst="ellipse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cxnSp>
          <p:nvCxnSpPr>
            <p:cNvPr id="67" name="直接连接符 66"/>
            <p:cNvCxnSpPr>
              <a:stCxn id="19" idx="3"/>
              <a:endCxn id="20" idx="7"/>
            </p:cNvCxnSpPr>
            <p:nvPr/>
          </p:nvCxnSpPr>
          <p:spPr>
            <a:xfrm flipH="1">
              <a:off x="4967288" y="2125531"/>
              <a:ext cx="1209675" cy="38247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>
              <a:stCxn id="19" idx="3"/>
              <a:endCxn id="21" idx="7"/>
            </p:cNvCxnSpPr>
            <p:nvPr/>
          </p:nvCxnSpPr>
          <p:spPr>
            <a:xfrm flipH="1">
              <a:off x="5546725" y="2125531"/>
              <a:ext cx="630238" cy="38247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>
              <a:stCxn id="19" idx="3"/>
              <a:endCxn id="22" idx="0"/>
            </p:cNvCxnSpPr>
            <p:nvPr/>
          </p:nvCxnSpPr>
          <p:spPr>
            <a:xfrm flipH="1">
              <a:off x="6008688" y="2125531"/>
              <a:ext cx="168275" cy="353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连接符 82"/>
            <p:cNvCxnSpPr>
              <a:stCxn id="19" idx="4"/>
              <a:endCxn id="23" idx="1"/>
            </p:cNvCxnSpPr>
            <p:nvPr/>
          </p:nvCxnSpPr>
          <p:spPr>
            <a:xfrm>
              <a:off x="6246813" y="2154098"/>
              <a:ext cx="184150" cy="353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/>
            <p:cNvCxnSpPr>
              <a:stCxn id="19" idx="5"/>
              <a:endCxn id="24" idx="1"/>
            </p:cNvCxnSpPr>
            <p:nvPr/>
          </p:nvCxnSpPr>
          <p:spPr>
            <a:xfrm>
              <a:off x="6315075" y="2125531"/>
              <a:ext cx="746125" cy="38247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连接符 84"/>
            <p:cNvCxnSpPr>
              <a:stCxn id="19" idx="5"/>
              <a:endCxn id="25" idx="1"/>
            </p:cNvCxnSpPr>
            <p:nvPr/>
          </p:nvCxnSpPr>
          <p:spPr>
            <a:xfrm>
              <a:off x="6315075" y="2125531"/>
              <a:ext cx="1390650" cy="38247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连接符 85"/>
            <p:cNvCxnSpPr>
              <a:stCxn id="20" idx="5"/>
              <a:endCxn id="26" idx="1"/>
            </p:cNvCxnSpPr>
            <p:nvPr/>
          </p:nvCxnSpPr>
          <p:spPr>
            <a:xfrm>
              <a:off x="4967288" y="2646083"/>
              <a:ext cx="669925" cy="47135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直接连接符 108"/>
            <p:cNvCxnSpPr>
              <a:stCxn id="22" idx="3"/>
              <a:endCxn id="26" idx="0"/>
            </p:cNvCxnSpPr>
            <p:nvPr/>
          </p:nvCxnSpPr>
          <p:spPr>
            <a:xfrm flipH="1">
              <a:off x="5705475" y="2646083"/>
              <a:ext cx="233363" cy="44278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接连接符 109"/>
            <p:cNvCxnSpPr>
              <a:stCxn id="21" idx="5"/>
              <a:endCxn id="27" idx="1"/>
            </p:cNvCxnSpPr>
            <p:nvPr/>
          </p:nvCxnSpPr>
          <p:spPr>
            <a:xfrm>
              <a:off x="5546725" y="2646083"/>
              <a:ext cx="1130300" cy="47135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连接符 110"/>
            <p:cNvCxnSpPr>
              <a:stCxn id="24" idx="3"/>
              <a:endCxn id="26" idx="7"/>
            </p:cNvCxnSpPr>
            <p:nvPr/>
          </p:nvCxnSpPr>
          <p:spPr>
            <a:xfrm flipH="1">
              <a:off x="5773738" y="2646083"/>
              <a:ext cx="1287462" cy="47135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连接符 111"/>
            <p:cNvCxnSpPr>
              <a:stCxn id="23" idx="4"/>
              <a:endCxn id="27" idx="0"/>
            </p:cNvCxnSpPr>
            <p:nvPr/>
          </p:nvCxnSpPr>
          <p:spPr>
            <a:xfrm>
              <a:off x="6499225" y="2674650"/>
              <a:ext cx="246063" cy="41421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直接连接符 121"/>
            <p:cNvCxnSpPr>
              <a:stCxn id="25" idx="3"/>
              <a:endCxn id="27" idx="7"/>
            </p:cNvCxnSpPr>
            <p:nvPr/>
          </p:nvCxnSpPr>
          <p:spPr>
            <a:xfrm flipH="1">
              <a:off x="6813550" y="2646083"/>
              <a:ext cx="892175" cy="47135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952" name="TextBox 155"/>
            <p:cNvSpPr txBox="1">
              <a:spLocks noChangeArrowheads="1"/>
            </p:cNvSpPr>
            <p:nvPr/>
          </p:nvSpPr>
          <p:spPr bwMode="auto">
            <a:xfrm>
              <a:off x="6032500" y="1663700"/>
              <a:ext cx="53091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800">
                  <a:solidFill>
                    <a:schemeClr val="tx1"/>
                  </a:solidFill>
                  <a:latin typeface="Arial" charset="0"/>
                </a:rPr>
                <a:t>a4*</a:t>
              </a:r>
              <a:endParaRPr lang="zh-CN" altLang="en-US" sz="180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36953" name="TextBox 176"/>
            <p:cNvSpPr txBox="1">
              <a:spLocks noChangeArrowheads="1"/>
            </p:cNvSpPr>
            <p:nvPr/>
          </p:nvSpPr>
          <p:spPr bwMode="auto">
            <a:xfrm>
              <a:off x="5435600" y="3219450"/>
              <a:ext cx="53091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800">
                  <a:solidFill>
                    <a:schemeClr val="tx1"/>
                  </a:solidFill>
                  <a:latin typeface="Arial" charset="0"/>
                </a:rPr>
                <a:t>e3*</a:t>
              </a:r>
              <a:endParaRPr lang="zh-CN" altLang="en-US" sz="180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36954" name="TextBox 177"/>
            <p:cNvSpPr txBox="1">
              <a:spLocks noChangeArrowheads="1"/>
            </p:cNvSpPr>
            <p:nvPr/>
          </p:nvSpPr>
          <p:spPr bwMode="auto">
            <a:xfrm>
              <a:off x="6565900" y="3244850"/>
              <a:ext cx="53091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800">
                  <a:solidFill>
                    <a:schemeClr val="tx1"/>
                  </a:solidFill>
                  <a:latin typeface="Arial" charset="0"/>
                </a:rPr>
                <a:t>g2*</a:t>
              </a:r>
              <a:endParaRPr lang="zh-CN" altLang="en-US" sz="180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36955" name="TextBox 178"/>
            <p:cNvSpPr txBox="1">
              <a:spLocks noChangeArrowheads="1"/>
            </p:cNvSpPr>
            <p:nvPr/>
          </p:nvSpPr>
          <p:spPr bwMode="auto">
            <a:xfrm>
              <a:off x="4394200" y="2387600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800">
                  <a:solidFill>
                    <a:schemeClr val="tx1"/>
                  </a:solidFill>
                  <a:latin typeface="Arial" charset="0"/>
                </a:rPr>
                <a:t>d4</a:t>
              </a:r>
              <a:endParaRPr lang="zh-CN" altLang="en-US" sz="180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36956" name="TextBox 179"/>
            <p:cNvSpPr txBox="1">
              <a:spLocks noChangeArrowheads="1"/>
            </p:cNvSpPr>
            <p:nvPr/>
          </p:nvSpPr>
          <p:spPr bwMode="auto">
            <a:xfrm>
              <a:off x="5003800" y="2387600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800">
                  <a:solidFill>
                    <a:schemeClr val="tx1"/>
                  </a:solidFill>
                  <a:latin typeface="Arial" charset="0"/>
                </a:rPr>
                <a:t>d5</a:t>
              </a:r>
              <a:endParaRPr lang="zh-CN" altLang="en-US" sz="180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36957" name="TextBox 180"/>
            <p:cNvSpPr txBox="1">
              <a:spLocks noChangeArrowheads="1"/>
            </p:cNvSpPr>
            <p:nvPr/>
          </p:nvSpPr>
          <p:spPr bwMode="auto">
            <a:xfrm>
              <a:off x="5562600" y="2387600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800">
                  <a:solidFill>
                    <a:schemeClr val="tx1"/>
                  </a:solidFill>
                  <a:latin typeface="Arial" charset="0"/>
                </a:rPr>
                <a:t>d6</a:t>
              </a:r>
              <a:endParaRPr lang="zh-CN" altLang="en-US" sz="180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36958" name="TextBox 181"/>
            <p:cNvSpPr txBox="1">
              <a:spLocks noChangeArrowheads="1"/>
            </p:cNvSpPr>
            <p:nvPr/>
          </p:nvSpPr>
          <p:spPr bwMode="auto">
            <a:xfrm>
              <a:off x="6591300" y="2387600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800">
                  <a:solidFill>
                    <a:schemeClr val="tx1"/>
                  </a:solidFill>
                  <a:latin typeface="Arial" charset="0"/>
                </a:rPr>
                <a:t>d7</a:t>
              </a:r>
              <a:endParaRPr lang="zh-CN" altLang="en-US" sz="180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36959" name="TextBox 182"/>
            <p:cNvSpPr txBox="1">
              <a:spLocks noChangeArrowheads="1"/>
            </p:cNvSpPr>
            <p:nvPr/>
          </p:nvSpPr>
          <p:spPr bwMode="auto">
            <a:xfrm>
              <a:off x="7213600" y="2400300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800">
                  <a:solidFill>
                    <a:schemeClr val="tx1"/>
                  </a:solidFill>
                  <a:latin typeface="Arial" charset="0"/>
                </a:rPr>
                <a:t>d8</a:t>
              </a:r>
              <a:endParaRPr lang="zh-CN" altLang="en-US" sz="180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36960" name="TextBox 183"/>
            <p:cNvSpPr txBox="1">
              <a:spLocks noChangeArrowheads="1"/>
            </p:cNvSpPr>
            <p:nvPr/>
          </p:nvSpPr>
          <p:spPr bwMode="auto">
            <a:xfrm>
              <a:off x="7813854" y="2400300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800">
                  <a:solidFill>
                    <a:schemeClr val="tx1"/>
                  </a:solidFill>
                  <a:latin typeface="Arial" charset="0"/>
                </a:rPr>
                <a:t>d9</a:t>
              </a:r>
              <a:endParaRPr lang="zh-CN" altLang="en-US" sz="1800">
                <a:solidFill>
                  <a:schemeClr val="tx1"/>
                </a:solidFill>
                <a:latin typeface="Arial" charset="0"/>
              </a:endParaRPr>
            </a:p>
          </p:txBody>
        </p:sp>
      </p:grpSp>
      <p:grpSp>
        <p:nvGrpSpPr>
          <p:cNvPr id="36870" name="组合 196"/>
          <p:cNvGrpSpPr>
            <a:grpSpLocks/>
          </p:cNvGrpSpPr>
          <p:nvPr/>
        </p:nvGrpSpPr>
        <p:grpSpPr bwMode="auto">
          <a:xfrm>
            <a:off x="736600" y="3876845"/>
            <a:ext cx="1481138" cy="1989138"/>
            <a:chOff x="1206500" y="3606800"/>
            <a:chExt cx="1481306" cy="1988582"/>
          </a:xfrm>
        </p:grpSpPr>
        <p:sp>
          <p:nvSpPr>
            <p:cNvPr id="36917" name="TextBox 156"/>
            <p:cNvSpPr txBox="1">
              <a:spLocks noChangeArrowheads="1"/>
            </p:cNvSpPr>
            <p:nvPr/>
          </p:nvSpPr>
          <p:spPr bwMode="auto">
            <a:xfrm>
              <a:off x="1778000" y="3606800"/>
              <a:ext cx="4026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800">
                  <a:solidFill>
                    <a:schemeClr val="tx1"/>
                  </a:solidFill>
                  <a:latin typeface="Arial" charset="0"/>
                </a:rPr>
                <a:t>a*</a:t>
              </a:r>
              <a:endParaRPr lang="zh-CN" altLang="en-US" sz="1800">
                <a:solidFill>
                  <a:schemeClr val="tx1"/>
                </a:solidFill>
                <a:latin typeface="Arial" charset="0"/>
              </a:endParaRPr>
            </a:p>
          </p:txBody>
        </p:sp>
        <p:grpSp>
          <p:nvGrpSpPr>
            <p:cNvPr id="36918" name="组合 195"/>
            <p:cNvGrpSpPr>
              <a:grpSpLocks/>
            </p:cNvGrpSpPr>
            <p:nvPr/>
          </p:nvGrpSpPr>
          <p:grpSpPr bwMode="auto">
            <a:xfrm>
              <a:off x="1206500" y="3941617"/>
              <a:ext cx="1481306" cy="1653765"/>
              <a:chOff x="1206500" y="3941617"/>
              <a:chExt cx="1481306" cy="1653765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1870150" y="3941669"/>
                <a:ext cx="193697" cy="193621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1468468" y="4460636"/>
                <a:ext cx="193697" cy="195208"/>
              </a:xfrm>
              <a:prstGeom prst="ellipse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2216265" y="4460636"/>
                <a:ext cx="193697" cy="19520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1855862" y="5070066"/>
                <a:ext cx="195284" cy="195208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zh-CN" altLang="en-US"/>
              </a:p>
            </p:txBody>
          </p:sp>
          <p:cxnSp>
            <p:nvCxnSpPr>
              <p:cNvPr id="87" name="直接连接符 86"/>
              <p:cNvCxnSpPr>
                <a:stCxn id="28" idx="3"/>
                <a:endCxn id="29" idx="7"/>
              </p:cNvCxnSpPr>
              <p:nvPr/>
            </p:nvCxnSpPr>
            <p:spPr>
              <a:xfrm flipH="1">
                <a:off x="1633586" y="4106723"/>
                <a:ext cx="265142" cy="38248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直接连接符 124"/>
              <p:cNvCxnSpPr>
                <a:stCxn id="28" idx="5"/>
                <a:endCxn id="30" idx="1"/>
              </p:cNvCxnSpPr>
              <p:nvPr/>
            </p:nvCxnSpPr>
            <p:spPr>
              <a:xfrm>
                <a:off x="2035269" y="4106723"/>
                <a:ext cx="209574" cy="38248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直接连接符 125"/>
              <p:cNvCxnSpPr>
                <a:stCxn id="29" idx="6"/>
                <a:endCxn id="30" idx="2"/>
              </p:cNvCxnSpPr>
              <p:nvPr/>
            </p:nvCxnSpPr>
            <p:spPr>
              <a:xfrm>
                <a:off x="1662165" y="4557447"/>
                <a:ext cx="5541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直接连接符 126"/>
              <p:cNvCxnSpPr>
                <a:stCxn id="29" idx="5"/>
                <a:endCxn id="31" idx="1"/>
              </p:cNvCxnSpPr>
              <p:nvPr/>
            </p:nvCxnSpPr>
            <p:spPr>
              <a:xfrm>
                <a:off x="1633586" y="4627277"/>
                <a:ext cx="250853" cy="47135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直接连接符 127"/>
              <p:cNvCxnSpPr>
                <a:stCxn id="30" idx="3"/>
                <a:endCxn id="31" idx="7"/>
              </p:cNvCxnSpPr>
              <p:nvPr/>
            </p:nvCxnSpPr>
            <p:spPr>
              <a:xfrm flipH="1">
                <a:off x="2022568" y="4627277"/>
                <a:ext cx="222275" cy="47135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928" name="TextBox 186"/>
              <p:cNvSpPr txBox="1">
                <a:spLocks noChangeArrowheads="1"/>
              </p:cNvSpPr>
              <p:nvPr/>
            </p:nvSpPr>
            <p:spPr bwMode="auto">
              <a:xfrm>
                <a:off x="1206500" y="43561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1"/>
                  </a:buClr>
                  <a:buSzPct val="100000"/>
                  <a:buFont typeface="Calibri" charset="0"/>
                  <a:buChar char=" "/>
                  <a:defRPr sz="2000">
                    <a:solidFill>
                      <a:srgbClr val="404040"/>
                    </a:solidFill>
                    <a:latin typeface="Calibri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charset="0"/>
                  <a:buChar char="◦"/>
                  <a:defRPr>
                    <a:solidFill>
                      <a:srgbClr val="404040"/>
                    </a:solidFill>
                    <a:latin typeface="Calibri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charset="0"/>
                  <a:buChar char="◦"/>
                  <a:defRPr sz="1400">
                    <a:solidFill>
                      <a:srgbClr val="404040"/>
                    </a:solidFill>
                    <a:latin typeface="Calibri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charset="0"/>
                  <a:buChar char="◦"/>
                  <a:defRPr sz="1400">
                    <a:solidFill>
                      <a:srgbClr val="404040"/>
                    </a:solidFill>
                    <a:latin typeface="Calibri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charset="0"/>
                  <a:buChar char="◦"/>
                  <a:defRPr sz="1400">
                    <a:solidFill>
                      <a:srgbClr val="404040"/>
                    </a:solidFill>
                    <a:latin typeface="Calibri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charset="0"/>
                  <a:buChar char="◦"/>
                  <a:defRPr sz="1400">
                    <a:solidFill>
                      <a:srgbClr val="404040"/>
                    </a:solidFill>
                    <a:latin typeface="Calibri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charset="0"/>
                  <a:buChar char="◦"/>
                  <a:defRPr sz="1400">
                    <a:solidFill>
                      <a:srgbClr val="404040"/>
                    </a:solidFill>
                    <a:latin typeface="Calibri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charset="0"/>
                  <a:buChar char="◦"/>
                  <a:defRPr sz="1400">
                    <a:solidFill>
                      <a:srgbClr val="404040"/>
                    </a:solidFill>
                    <a:latin typeface="Calibri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charset="0"/>
                  <a:buChar char="◦"/>
                  <a:defRPr sz="1400">
                    <a:solidFill>
                      <a:srgbClr val="404040"/>
                    </a:solidFill>
                    <a:latin typeface="Calibri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lang="en-GB" altLang="zh-CN" sz="1800">
                    <a:solidFill>
                      <a:schemeClr val="tx1"/>
                    </a:solidFill>
                    <a:latin typeface="Arial" charset="0"/>
                  </a:rPr>
                  <a:t>b</a:t>
                </a:r>
                <a:endParaRPr lang="zh-CN" alt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36929" name="TextBox 187"/>
              <p:cNvSpPr txBox="1">
                <a:spLocks noChangeArrowheads="1"/>
              </p:cNvSpPr>
              <p:nvPr/>
            </p:nvSpPr>
            <p:spPr bwMode="auto">
              <a:xfrm>
                <a:off x="2374900" y="4356100"/>
                <a:ext cx="312906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1"/>
                  </a:buClr>
                  <a:buSzPct val="100000"/>
                  <a:buFont typeface="Calibri" charset="0"/>
                  <a:buChar char=" "/>
                  <a:defRPr sz="2000">
                    <a:solidFill>
                      <a:srgbClr val="404040"/>
                    </a:solidFill>
                    <a:latin typeface="Calibri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charset="0"/>
                  <a:buChar char="◦"/>
                  <a:defRPr>
                    <a:solidFill>
                      <a:srgbClr val="404040"/>
                    </a:solidFill>
                    <a:latin typeface="Calibri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charset="0"/>
                  <a:buChar char="◦"/>
                  <a:defRPr sz="1400">
                    <a:solidFill>
                      <a:srgbClr val="404040"/>
                    </a:solidFill>
                    <a:latin typeface="Calibri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charset="0"/>
                  <a:buChar char="◦"/>
                  <a:defRPr sz="1400">
                    <a:solidFill>
                      <a:srgbClr val="404040"/>
                    </a:solidFill>
                    <a:latin typeface="Calibri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charset="0"/>
                  <a:buChar char="◦"/>
                  <a:defRPr sz="1400">
                    <a:solidFill>
                      <a:srgbClr val="404040"/>
                    </a:solidFill>
                    <a:latin typeface="Calibri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charset="0"/>
                  <a:buChar char="◦"/>
                  <a:defRPr sz="1400">
                    <a:solidFill>
                      <a:srgbClr val="404040"/>
                    </a:solidFill>
                    <a:latin typeface="Calibri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charset="0"/>
                  <a:buChar char="◦"/>
                  <a:defRPr sz="1400">
                    <a:solidFill>
                      <a:srgbClr val="404040"/>
                    </a:solidFill>
                    <a:latin typeface="Calibri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charset="0"/>
                  <a:buChar char="◦"/>
                  <a:defRPr sz="1400">
                    <a:solidFill>
                      <a:srgbClr val="404040"/>
                    </a:solidFill>
                    <a:latin typeface="Calibri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charset="0"/>
                  <a:buChar char="◦"/>
                  <a:defRPr sz="1400">
                    <a:solidFill>
                      <a:srgbClr val="404040"/>
                    </a:solidFill>
                    <a:latin typeface="Calibri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lang="en-GB" altLang="zh-CN" sz="1800">
                    <a:solidFill>
                      <a:schemeClr val="tx1"/>
                    </a:solidFill>
                    <a:latin typeface="Arial" charset="0"/>
                  </a:rPr>
                  <a:t>d</a:t>
                </a:r>
                <a:endParaRPr lang="zh-CN" alt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36930" name="TextBox 188"/>
              <p:cNvSpPr txBox="1">
                <a:spLocks noChangeArrowheads="1"/>
              </p:cNvSpPr>
              <p:nvPr/>
            </p:nvSpPr>
            <p:spPr bwMode="auto">
              <a:xfrm>
                <a:off x="1803400" y="5226050"/>
                <a:ext cx="38985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1"/>
                  </a:buClr>
                  <a:buSzPct val="100000"/>
                  <a:buFont typeface="Calibri" charset="0"/>
                  <a:buChar char=" "/>
                  <a:defRPr sz="2000">
                    <a:solidFill>
                      <a:srgbClr val="404040"/>
                    </a:solidFill>
                    <a:latin typeface="Calibri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charset="0"/>
                  <a:buChar char="◦"/>
                  <a:defRPr>
                    <a:solidFill>
                      <a:srgbClr val="404040"/>
                    </a:solidFill>
                    <a:latin typeface="Calibri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charset="0"/>
                  <a:buChar char="◦"/>
                  <a:defRPr sz="1400">
                    <a:solidFill>
                      <a:srgbClr val="404040"/>
                    </a:solidFill>
                    <a:latin typeface="Calibri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charset="0"/>
                  <a:buChar char="◦"/>
                  <a:defRPr sz="1400">
                    <a:solidFill>
                      <a:srgbClr val="404040"/>
                    </a:solidFill>
                    <a:latin typeface="Calibri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charset="0"/>
                  <a:buChar char="◦"/>
                  <a:defRPr sz="1400">
                    <a:solidFill>
                      <a:srgbClr val="404040"/>
                    </a:solidFill>
                    <a:latin typeface="Calibri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charset="0"/>
                  <a:buChar char="◦"/>
                  <a:defRPr sz="1400">
                    <a:solidFill>
                      <a:srgbClr val="404040"/>
                    </a:solidFill>
                    <a:latin typeface="Calibri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charset="0"/>
                  <a:buChar char="◦"/>
                  <a:defRPr sz="1400">
                    <a:solidFill>
                      <a:srgbClr val="404040"/>
                    </a:solidFill>
                    <a:latin typeface="Calibri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charset="0"/>
                  <a:buChar char="◦"/>
                  <a:defRPr sz="1400">
                    <a:solidFill>
                      <a:srgbClr val="404040"/>
                    </a:solidFill>
                    <a:latin typeface="Calibri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charset="0"/>
                  <a:buChar char="◦"/>
                  <a:defRPr sz="1400">
                    <a:solidFill>
                      <a:srgbClr val="404040"/>
                    </a:solidFill>
                    <a:latin typeface="Calibri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lang="en-GB" altLang="zh-CN" sz="1800">
                    <a:solidFill>
                      <a:schemeClr val="tx1"/>
                    </a:solidFill>
                    <a:latin typeface="Arial" charset="0"/>
                  </a:rPr>
                  <a:t>c*</a:t>
                </a:r>
                <a:endParaRPr lang="zh-CN" alt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</p:grpSp>
      </p:grpSp>
      <p:grpSp>
        <p:nvGrpSpPr>
          <p:cNvPr id="36871" name="组合 197"/>
          <p:cNvGrpSpPr>
            <a:grpSpLocks/>
          </p:cNvGrpSpPr>
          <p:nvPr/>
        </p:nvGrpSpPr>
        <p:grpSpPr bwMode="auto">
          <a:xfrm>
            <a:off x="3822700" y="4003845"/>
            <a:ext cx="1139825" cy="1925638"/>
            <a:chOff x="4127500" y="3606800"/>
            <a:chExt cx="1139274" cy="1925082"/>
          </a:xfrm>
        </p:grpSpPr>
        <p:sp>
          <p:nvSpPr>
            <p:cNvPr id="32" name="椭圆 31"/>
            <p:cNvSpPr/>
            <p:nvPr/>
          </p:nvSpPr>
          <p:spPr>
            <a:xfrm>
              <a:off x="4536877" y="3927382"/>
              <a:ext cx="195169" cy="19361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4536877" y="4447932"/>
              <a:ext cx="195169" cy="1936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4240159" y="5057356"/>
              <a:ext cx="193581" cy="193619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4904999" y="5043073"/>
              <a:ext cx="193581" cy="193619"/>
            </a:xfrm>
            <a:prstGeom prst="ellipse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cxnSp>
          <p:nvCxnSpPr>
            <p:cNvPr id="129" name="直接连接符 128"/>
            <p:cNvCxnSpPr>
              <a:stCxn id="32" idx="4"/>
              <a:endCxn id="33" idx="0"/>
            </p:cNvCxnSpPr>
            <p:nvPr/>
          </p:nvCxnSpPr>
          <p:spPr>
            <a:xfrm>
              <a:off x="4633668" y="4121001"/>
              <a:ext cx="0" cy="32693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直接连接符 143"/>
            <p:cNvCxnSpPr>
              <a:stCxn id="33" idx="3"/>
              <a:endCxn id="34" idx="0"/>
            </p:cNvCxnSpPr>
            <p:nvPr/>
          </p:nvCxnSpPr>
          <p:spPr>
            <a:xfrm flipH="1">
              <a:off x="4336949" y="4612984"/>
              <a:ext cx="228489" cy="44437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直接连接符 144"/>
            <p:cNvCxnSpPr>
              <a:stCxn id="33" idx="5"/>
              <a:endCxn id="35" idx="1"/>
            </p:cNvCxnSpPr>
            <p:nvPr/>
          </p:nvCxnSpPr>
          <p:spPr>
            <a:xfrm>
              <a:off x="4703484" y="4612984"/>
              <a:ext cx="230076" cy="4586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913" name="TextBox 157"/>
            <p:cNvSpPr txBox="1">
              <a:spLocks noChangeArrowheads="1"/>
            </p:cNvSpPr>
            <p:nvPr/>
          </p:nvSpPr>
          <p:spPr bwMode="auto">
            <a:xfrm>
              <a:off x="4508500" y="3606800"/>
              <a:ext cx="4026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800">
                  <a:solidFill>
                    <a:schemeClr val="tx1"/>
                  </a:solidFill>
                  <a:latin typeface="Arial" charset="0"/>
                </a:rPr>
                <a:t>a*</a:t>
              </a:r>
              <a:endParaRPr lang="zh-CN" altLang="en-US" sz="180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36914" name="TextBox 189"/>
            <p:cNvSpPr txBox="1">
              <a:spLocks noChangeArrowheads="1"/>
            </p:cNvSpPr>
            <p:nvPr/>
          </p:nvSpPr>
          <p:spPr bwMode="auto">
            <a:xfrm>
              <a:off x="4686300" y="434340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800">
                  <a:solidFill>
                    <a:schemeClr val="tx1"/>
                  </a:solidFill>
                  <a:latin typeface="Arial" charset="0"/>
                </a:rPr>
                <a:t>d</a:t>
              </a:r>
              <a:endParaRPr lang="zh-CN" altLang="en-US" sz="180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36915" name="TextBox 190"/>
            <p:cNvSpPr txBox="1">
              <a:spLocks noChangeArrowheads="1"/>
            </p:cNvSpPr>
            <p:nvPr/>
          </p:nvSpPr>
          <p:spPr bwMode="auto">
            <a:xfrm>
              <a:off x="4127500" y="5162550"/>
              <a:ext cx="4026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800">
                  <a:solidFill>
                    <a:schemeClr val="tx1"/>
                  </a:solidFill>
                  <a:latin typeface="Arial" charset="0"/>
                </a:rPr>
                <a:t>e*</a:t>
              </a:r>
              <a:endParaRPr lang="zh-CN" altLang="en-US" sz="180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36916" name="TextBox 191"/>
            <p:cNvSpPr txBox="1">
              <a:spLocks noChangeArrowheads="1"/>
            </p:cNvSpPr>
            <p:nvPr/>
          </p:nvSpPr>
          <p:spPr bwMode="auto">
            <a:xfrm>
              <a:off x="4864100" y="5137150"/>
              <a:ext cx="4026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800">
                  <a:solidFill>
                    <a:schemeClr val="tx1"/>
                  </a:solidFill>
                  <a:latin typeface="Arial" charset="0"/>
                </a:rPr>
                <a:t>g*</a:t>
              </a:r>
              <a:endParaRPr lang="zh-CN" altLang="en-US" sz="1800">
                <a:solidFill>
                  <a:schemeClr val="tx1"/>
                </a:solidFill>
                <a:latin typeface="Arial" charset="0"/>
              </a:endParaRPr>
            </a:p>
          </p:txBody>
        </p:sp>
      </p:grpSp>
      <p:sp>
        <p:nvSpPr>
          <p:cNvPr id="105" name="标题 1"/>
          <p:cNvSpPr>
            <a:spLocks noGrp="1"/>
          </p:cNvSpPr>
          <p:nvPr>
            <p:ph type="title"/>
          </p:nvPr>
        </p:nvSpPr>
        <p:spPr>
          <a:xfrm>
            <a:off x="460375" y="137320"/>
            <a:ext cx="7543800" cy="957262"/>
          </a:xfrm>
        </p:spPr>
        <p:txBody>
          <a:bodyPr/>
          <a:lstStyle/>
          <a:p>
            <a:pPr>
              <a:defRPr/>
            </a:pPr>
            <a:r>
              <a:rPr lang="en-GB" altLang="zh-CN" dirty="0" smtClean="0"/>
              <a:t>Summarizing graph results</a:t>
            </a:r>
            <a:endParaRPr lang="zh-CN" altLang="en-US" dirty="0"/>
          </a:p>
        </p:txBody>
      </p:sp>
      <p:sp>
        <p:nvSpPr>
          <p:cNvPr id="36874" name="TextBox 107"/>
          <p:cNvSpPr txBox="1">
            <a:spLocks noChangeArrowheads="1"/>
          </p:cNvSpPr>
          <p:nvPr/>
        </p:nvSpPr>
        <p:spPr bwMode="auto">
          <a:xfrm>
            <a:off x="6477000" y="2228849"/>
            <a:ext cx="595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charset="0"/>
              <a:buChar char=" "/>
              <a:defRPr sz="2000">
                <a:solidFill>
                  <a:srgbClr val="404040"/>
                </a:solidFill>
                <a:latin typeface="Calibri" charset="0"/>
              </a:defRPr>
            </a:lvl1pPr>
            <a:lvl2pPr marL="742950" indent="-28575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>
                <a:solidFill>
                  <a:srgbClr val="404040"/>
                </a:solidFill>
                <a:latin typeface="Calibri" charset="0"/>
              </a:defRPr>
            </a:lvl2pPr>
            <a:lvl3pPr marL="1143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3pPr>
            <a:lvl4pPr marL="16002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4pPr>
            <a:lvl5pPr marL="20574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GB" altLang="zh-CN" sz="3200">
                <a:solidFill>
                  <a:schemeClr val="tx1"/>
                </a:solidFill>
                <a:latin typeface="Arial" charset="0"/>
              </a:rPr>
              <a:t>…</a:t>
            </a:r>
            <a:endParaRPr lang="zh-CN" altLang="en-US" sz="32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6875" name="TextBox 112"/>
          <p:cNvSpPr txBox="1">
            <a:spLocks noChangeArrowheads="1"/>
          </p:cNvSpPr>
          <p:nvPr/>
        </p:nvSpPr>
        <p:spPr bwMode="auto">
          <a:xfrm>
            <a:off x="508000" y="1536699"/>
            <a:ext cx="492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charset="0"/>
              <a:buChar char=" "/>
              <a:defRPr sz="2000">
                <a:solidFill>
                  <a:srgbClr val="404040"/>
                </a:solidFill>
                <a:latin typeface="Calibri" charset="0"/>
              </a:defRPr>
            </a:lvl1pPr>
            <a:lvl2pPr marL="742950" indent="-28575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>
                <a:solidFill>
                  <a:srgbClr val="404040"/>
                </a:solidFill>
                <a:latin typeface="Calibri" charset="0"/>
              </a:defRPr>
            </a:lvl2pPr>
            <a:lvl3pPr marL="1143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3pPr>
            <a:lvl4pPr marL="16002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4pPr>
            <a:lvl5pPr marL="20574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GB" altLang="zh-CN" sz="1800">
                <a:solidFill>
                  <a:schemeClr val="tx1"/>
                </a:solidFill>
                <a:latin typeface="Arial" charset="0"/>
              </a:rPr>
              <a:t>G1</a:t>
            </a:r>
            <a:endParaRPr lang="zh-CN" altLang="en-US" sz="18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6876" name="TextBox 113"/>
          <p:cNvSpPr txBox="1">
            <a:spLocks noChangeArrowheads="1"/>
          </p:cNvSpPr>
          <p:nvPr/>
        </p:nvSpPr>
        <p:spPr bwMode="auto">
          <a:xfrm>
            <a:off x="3048000" y="1549399"/>
            <a:ext cx="492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charset="0"/>
              <a:buChar char=" "/>
              <a:defRPr sz="2000">
                <a:solidFill>
                  <a:srgbClr val="404040"/>
                </a:solidFill>
                <a:latin typeface="Calibri" charset="0"/>
              </a:defRPr>
            </a:lvl1pPr>
            <a:lvl2pPr marL="742950" indent="-28575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>
                <a:solidFill>
                  <a:srgbClr val="404040"/>
                </a:solidFill>
                <a:latin typeface="Calibri" charset="0"/>
              </a:defRPr>
            </a:lvl2pPr>
            <a:lvl3pPr marL="1143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3pPr>
            <a:lvl4pPr marL="16002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4pPr>
            <a:lvl5pPr marL="20574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GB" altLang="zh-CN" sz="1800">
                <a:solidFill>
                  <a:schemeClr val="tx1"/>
                </a:solidFill>
                <a:latin typeface="Arial" charset="0"/>
              </a:rPr>
              <a:t>G2</a:t>
            </a:r>
            <a:endParaRPr lang="zh-CN" altLang="en-US" sz="18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6877" name="TextBox 114"/>
          <p:cNvSpPr txBox="1">
            <a:spLocks noChangeArrowheads="1"/>
          </p:cNvSpPr>
          <p:nvPr/>
        </p:nvSpPr>
        <p:spPr bwMode="auto">
          <a:xfrm>
            <a:off x="5638800" y="1549399"/>
            <a:ext cx="492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charset="0"/>
              <a:buChar char=" "/>
              <a:defRPr sz="2000">
                <a:solidFill>
                  <a:srgbClr val="404040"/>
                </a:solidFill>
                <a:latin typeface="Calibri" charset="0"/>
              </a:defRPr>
            </a:lvl1pPr>
            <a:lvl2pPr marL="742950" indent="-28575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>
                <a:solidFill>
                  <a:srgbClr val="404040"/>
                </a:solidFill>
                <a:latin typeface="Calibri" charset="0"/>
              </a:defRPr>
            </a:lvl2pPr>
            <a:lvl3pPr marL="1143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3pPr>
            <a:lvl4pPr marL="16002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4pPr>
            <a:lvl5pPr marL="20574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GB" altLang="zh-CN" sz="1800">
                <a:solidFill>
                  <a:schemeClr val="tx1"/>
                </a:solidFill>
                <a:latin typeface="Arial" charset="0"/>
              </a:rPr>
              <a:t>G3</a:t>
            </a:r>
            <a:endParaRPr lang="zh-CN" altLang="en-US" sz="18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6878" name="TextBox 115"/>
          <p:cNvSpPr txBox="1">
            <a:spLocks noChangeArrowheads="1"/>
          </p:cNvSpPr>
          <p:nvPr/>
        </p:nvSpPr>
        <p:spPr bwMode="auto">
          <a:xfrm>
            <a:off x="536575" y="5881856"/>
            <a:ext cx="2082621" cy="369332"/>
          </a:xfrm>
          <a:prstGeom prst="rect">
            <a:avLst/>
          </a:prstGeom>
          <a:ln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>
                <a:latin typeface="Arial" charset="0"/>
              </a:defRPr>
            </a:lvl1pPr>
            <a:lvl2pPr marL="742950" indent="-28575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>
                <a:solidFill>
                  <a:srgbClr val="404040"/>
                </a:solidFill>
                <a:latin typeface="Calibri" charset="0"/>
              </a:defRPr>
            </a:lvl2pPr>
            <a:lvl3pPr marL="1143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3pPr>
            <a:lvl4pPr marL="16002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4pPr>
            <a:lvl5pPr marL="20574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9pPr>
          </a:lstStyle>
          <a:p>
            <a:r>
              <a:rPr lang="en-GB" altLang="zh-CN"/>
              <a:t>0.1-summary  Gs1</a:t>
            </a:r>
            <a:endParaRPr lang="zh-CN" altLang="en-US" dirty="0"/>
          </a:p>
        </p:txBody>
      </p:sp>
      <p:sp>
        <p:nvSpPr>
          <p:cNvPr id="36879" name="TextBox 116"/>
          <p:cNvSpPr txBox="1">
            <a:spLocks noChangeArrowheads="1"/>
          </p:cNvSpPr>
          <p:nvPr/>
        </p:nvSpPr>
        <p:spPr bwMode="auto">
          <a:xfrm>
            <a:off x="3476282" y="5906912"/>
            <a:ext cx="2000250" cy="369888"/>
          </a:xfrm>
          <a:prstGeom prst="rect">
            <a:avLst/>
          </a:prstGeom>
          <a:ln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>
                <a:latin typeface="Arial" charset="0"/>
              </a:defRPr>
            </a:lvl1pPr>
            <a:lvl2pPr marL="742950" indent="-28575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>
                <a:solidFill>
                  <a:srgbClr val="404040"/>
                </a:solidFill>
                <a:latin typeface="Calibri" charset="0"/>
              </a:defRPr>
            </a:lvl2pPr>
            <a:lvl3pPr marL="1143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3pPr>
            <a:lvl4pPr marL="16002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4pPr>
            <a:lvl5pPr marL="20574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9pPr>
          </a:lstStyle>
          <a:p>
            <a:r>
              <a:rPr lang="en-GB" altLang="zh-CN" dirty="0"/>
              <a:t>0.3-summary Gs2</a:t>
            </a:r>
            <a:endParaRPr lang="zh-CN" altLang="en-US" dirty="0"/>
          </a:p>
        </p:txBody>
      </p:sp>
      <p:sp>
        <p:nvSpPr>
          <p:cNvPr id="36881" name="TextBox 118"/>
          <p:cNvSpPr txBox="1">
            <a:spLocks noChangeArrowheads="1"/>
          </p:cNvSpPr>
          <p:nvPr/>
        </p:nvSpPr>
        <p:spPr bwMode="auto">
          <a:xfrm>
            <a:off x="3718718" y="1127124"/>
            <a:ext cx="1601721" cy="369332"/>
          </a:xfrm>
          <a:prstGeom prst="rect">
            <a:avLst/>
          </a:prstGeom>
          <a:ln/>
          <a:ex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charset="0"/>
              <a:buChar char=" "/>
              <a:defRPr sz="2000">
                <a:solidFill>
                  <a:srgbClr val="404040"/>
                </a:solidFill>
                <a:latin typeface="Calibri" charset="0"/>
              </a:defRPr>
            </a:lvl1pPr>
            <a:lvl2pPr marL="742950" indent="-28575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>
                <a:solidFill>
                  <a:srgbClr val="404040"/>
                </a:solidFill>
                <a:latin typeface="Calibri" charset="0"/>
              </a:defRPr>
            </a:lvl2pPr>
            <a:lvl3pPr marL="1143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3pPr>
            <a:lvl4pPr marL="16002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4pPr>
            <a:lvl5pPr marL="20574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GB" altLang="zh-CN" sz="1800" dirty="0">
                <a:solidFill>
                  <a:schemeClr val="bg1"/>
                </a:solidFill>
                <a:latin typeface="Arial" charset="0"/>
              </a:rPr>
              <a:t>Q = </a:t>
            </a:r>
            <a:r>
              <a:rPr lang="en-GB" altLang="zh-CN" sz="1800" dirty="0" smtClean="0">
                <a:solidFill>
                  <a:schemeClr val="bg1"/>
                </a:solidFill>
                <a:latin typeface="Arial" charset="0"/>
              </a:rPr>
              <a:t>{</a:t>
            </a:r>
            <a:r>
              <a:rPr lang="en-GB" altLang="zh-CN" sz="1800" dirty="0" err="1" smtClean="0">
                <a:solidFill>
                  <a:schemeClr val="bg1"/>
                </a:solidFill>
                <a:latin typeface="Arial" charset="0"/>
              </a:rPr>
              <a:t>a,c,e,f,g</a:t>
            </a:r>
            <a:r>
              <a:rPr lang="en-GB" altLang="zh-CN" sz="1800" dirty="0">
                <a:solidFill>
                  <a:schemeClr val="bg1"/>
                </a:solidFill>
                <a:latin typeface="Arial" charset="0"/>
              </a:rPr>
              <a:t>}</a:t>
            </a:r>
            <a:endParaRPr lang="zh-CN" altLang="en-US" sz="18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6882" name="TextBox 122"/>
          <p:cNvSpPr txBox="1">
            <a:spLocks noChangeArrowheads="1"/>
          </p:cNvSpPr>
          <p:nvPr/>
        </p:nvSpPr>
        <p:spPr bwMode="auto">
          <a:xfrm>
            <a:off x="698500" y="3584745"/>
            <a:ext cx="1838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charset="0"/>
              <a:buChar char=" "/>
              <a:defRPr sz="2000">
                <a:solidFill>
                  <a:srgbClr val="404040"/>
                </a:solidFill>
                <a:latin typeface="Calibri" charset="0"/>
              </a:defRPr>
            </a:lvl1pPr>
            <a:lvl2pPr marL="742950" indent="-28575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>
                <a:solidFill>
                  <a:srgbClr val="404040"/>
                </a:solidFill>
                <a:latin typeface="Calibri" charset="0"/>
              </a:defRPr>
            </a:lvl2pPr>
            <a:lvl3pPr marL="1143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3pPr>
            <a:lvl4pPr marL="16002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4pPr>
            <a:lvl5pPr marL="20574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GB" altLang="zh-CN" sz="1800">
                <a:solidFill>
                  <a:schemeClr val="tx1"/>
                </a:solidFill>
                <a:latin typeface="Arial" charset="0"/>
              </a:rPr>
              <a:t>(‘a, c’), {G1, G2}</a:t>
            </a:r>
            <a:endParaRPr lang="zh-CN" altLang="en-US" sz="18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6883" name="TextBox 123"/>
          <p:cNvSpPr txBox="1">
            <a:spLocks noChangeArrowheads="1"/>
          </p:cNvSpPr>
          <p:nvPr/>
        </p:nvSpPr>
        <p:spPr bwMode="auto">
          <a:xfrm>
            <a:off x="3238500" y="3610145"/>
            <a:ext cx="2108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charset="0"/>
              <a:buChar char=" "/>
              <a:defRPr sz="2000">
                <a:solidFill>
                  <a:srgbClr val="404040"/>
                </a:solidFill>
                <a:latin typeface="Calibri" charset="0"/>
              </a:defRPr>
            </a:lvl1pPr>
            <a:lvl2pPr marL="742950" indent="-28575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>
                <a:solidFill>
                  <a:srgbClr val="404040"/>
                </a:solidFill>
                <a:latin typeface="Calibri" charset="0"/>
              </a:defRPr>
            </a:lvl2pPr>
            <a:lvl3pPr marL="1143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3pPr>
            <a:lvl4pPr marL="16002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4pPr>
            <a:lvl5pPr marL="20574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GB" altLang="zh-CN" sz="1800">
                <a:solidFill>
                  <a:schemeClr val="tx1"/>
                </a:solidFill>
                <a:latin typeface="Arial" charset="0"/>
              </a:rPr>
              <a:t>(‘a, e, g’), {G1, G2}</a:t>
            </a:r>
            <a:endParaRPr lang="zh-CN" altLang="en-US" sz="1800">
              <a:solidFill>
                <a:schemeClr val="tx1"/>
              </a:solidFill>
              <a:latin typeface="Arial" charset="0"/>
            </a:endParaRPr>
          </a:p>
        </p:txBody>
      </p:sp>
      <p:grpSp>
        <p:nvGrpSpPr>
          <p:cNvPr id="36888" name="组合 197"/>
          <p:cNvGrpSpPr>
            <a:grpSpLocks/>
          </p:cNvGrpSpPr>
          <p:nvPr/>
        </p:nvGrpSpPr>
        <p:grpSpPr bwMode="auto">
          <a:xfrm>
            <a:off x="7224713" y="3851445"/>
            <a:ext cx="1335087" cy="1925638"/>
            <a:chOff x="3885046" y="3606800"/>
            <a:chExt cx="1334103" cy="1925082"/>
          </a:xfrm>
        </p:grpSpPr>
        <p:sp>
          <p:nvSpPr>
            <p:cNvPr id="147" name="椭圆 146"/>
            <p:cNvSpPr/>
            <p:nvPr/>
          </p:nvSpPr>
          <p:spPr>
            <a:xfrm>
              <a:off x="4537027" y="3927382"/>
              <a:ext cx="193532" cy="19361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48" name="椭圆 147"/>
            <p:cNvSpPr/>
            <p:nvPr/>
          </p:nvSpPr>
          <p:spPr>
            <a:xfrm>
              <a:off x="4202312" y="4466977"/>
              <a:ext cx="193532" cy="1936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49" name="椭圆 148"/>
            <p:cNvSpPr/>
            <p:nvPr/>
          </p:nvSpPr>
          <p:spPr>
            <a:xfrm>
              <a:off x="4202312" y="5057356"/>
              <a:ext cx="193532" cy="193619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sp>
          <p:nvSpPr>
            <p:cNvPr id="150" name="椭圆 149"/>
            <p:cNvSpPr/>
            <p:nvPr/>
          </p:nvSpPr>
          <p:spPr>
            <a:xfrm>
              <a:off x="4806703" y="5065292"/>
              <a:ext cx="195119" cy="195206"/>
            </a:xfrm>
            <a:prstGeom prst="ellipse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/>
            </a:p>
          </p:txBody>
        </p:sp>
        <p:cxnSp>
          <p:nvCxnSpPr>
            <p:cNvPr id="151" name="直接连接符 150"/>
            <p:cNvCxnSpPr>
              <a:stCxn id="147" idx="3"/>
              <a:endCxn id="148" idx="0"/>
            </p:cNvCxnSpPr>
            <p:nvPr/>
          </p:nvCxnSpPr>
          <p:spPr>
            <a:xfrm flipH="1">
              <a:off x="4299078" y="4094022"/>
              <a:ext cx="266503" cy="37295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直接连接符 151"/>
            <p:cNvCxnSpPr>
              <a:stCxn id="148" idx="4"/>
              <a:endCxn id="149" idx="0"/>
            </p:cNvCxnSpPr>
            <p:nvPr/>
          </p:nvCxnSpPr>
          <p:spPr>
            <a:xfrm>
              <a:off x="4299078" y="4660596"/>
              <a:ext cx="0" cy="3967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直接连接符 164"/>
            <p:cNvCxnSpPr>
              <a:stCxn id="194" idx="4"/>
              <a:endCxn id="150" idx="0"/>
            </p:cNvCxnSpPr>
            <p:nvPr/>
          </p:nvCxnSpPr>
          <p:spPr>
            <a:xfrm>
              <a:off x="4900297" y="4676466"/>
              <a:ext cx="3966" cy="38882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902" name="TextBox 165"/>
            <p:cNvSpPr txBox="1">
              <a:spLocks noChangeArrowheads="1"/>
            </p:cNvSpPr>
            <p:nvPr/>
          </p:nvSpPr>
          <p:spPr bwMode="auto">
            <a:xfrm>
              <a:off x="4508500" y="3606800"/>
              <a:ext cx="4026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800">
                  <a:solidFill>
                    <a:schemeClr val="tx1"/>
                  </a:solidFill>
                  <a:latin typeface="Arial" charset="0"/>
                </a:rPr>
                <a:t>a*</a:t>
              </a:r>
              <a:endParaRPr lang="zh-CN" altLang="en-US" sz="180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36903" name="TextBox 172"/>
            <p:cNvSpPr txBox="1">
              <a:spLocks noChangeArrowheads="1"/>
            </p:cNvSpPr>
            <p:nvPr/>
          </p:nvSpPr>
          <p:spPr bwMode="auto">
            <a:xfrm>
              <a:off x="3885046" y="4257675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800">
                  <a:solidFill>
                    <a:schemeClr val="tx1"/>
                  </a:solidFill>
                  <a:latin typeface="Arial" charset="0"/>
                </a:rPr>
                <a:t>d</a:t>
              </a:r>
              <a:endParaRPr lang="zh-CN" altLang="en-US" sz="180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36904" name="TextBox 173"/>
            <p:cNvSpPr txBox="1">
              <a:spLocks noChangeArrowheads="1"/>
            </p:cNvSpPr>
            <p:nvPr/>
          </p:nvSpPr>
          <p:spPr bwMode="auto">
            <a:xfrm>
              <a:off x="4097337" y="5162550"/>
              <a:ext cx="4026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800">
                  <a:solidFill>
                    <a:schemeClr val="tx1"/>
                  </a:solidFill>
                  <a:latin typeface="Arial" charset="0"/>
                </a:rPr>
                <a:t>e*</a:t>
              </a:r>
              <a:endParaRPr lang="zh-CN" altLang="en-US" sz="180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36905" name="TextBox 174"/>
            <p:cNvSpPr txBox="1">
              <a:spLocks noChangeArrowheads="1"/>
            </p:cNvSpPr>
            <p:nvPr/>
          </p:nvSpPr>
          <p:spPr bwMode="auto">
            <a:xfrm>
              <a:off x="4816475" y="5137150"/>
              <a:ext cx="4026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charset="0"/>
                <a:buChar char=" "/>
                <a:defRPr sz="2000">
                  <a:solidFill>
                    <a:srgbClr val="404040"/>
                  </a:solidFill>
                  <a:latin typeface="Calibri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>
                  <a:solidFill>
                    <a:srgbClr val="404040"/>
                  </a:solidFill>
                  <a:latin typeface="Calibri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charset="0"/>
                <a:buChar char="◦"/>
                <a:defRPr sz="1400">
                  <a:solidFill>
                    <a:srgbClr val="404040"/>
                  </a:solidFill>
                  <a:latin typeface="Calibri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GB" altLang="zh-CN" sz="1800">
                  <a:solidFill>
                    <a:schemeClr val="tx1"/>
                  </a:solidFill>
                  <a:latin typeface="Arial" charset="0"/>
                </a:rPr>
                <a:t>g*</a:t>
              </a:r>
              <a:endParaRPr lang="zh-CN" altLang="en-US" sz="1800">
                <a:solidFill>
                  <a:schemeClr val="tx1"/>
                </a:solidFill>
                <a:latin typeface="Arial" charset="0"/>
              </a:endParaRPr>
            </a:p>
          </p:txBody>
        </p:sp>
      </p:grpSp>
      <p:sp>
        <p:nvSpPr>
          <p:cNvPr id="36889" name="TextBox 192"/>
          <p:cNvSpPr txBox="1">
            <a:spLocks noChangeArrowheads="1"/>
          </p:cNvSpPr>
          <p:nvPr/>
        </p:nvSpPr>
        <p:spPr bwMode="auto">
          <a:xfrm>
            <a:off x="8366125" y="4556295"/>
            <a:ext cx="3127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charset="0"/>
              <a:buChar char=" "/>
              <a:defRPr sz="2000">
                <a:solidFill>
                  <a:srgbClr val="404040"/>
                </a:solidFill>
                <a:latin typeface="Calibri" charset="0"/>
              </a:defRPr>
            </a:lvl1pPr>
            <a:lvl2pPr marL="742950" indent="-28575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>
                <a:solidFill>
                  <a:srgbClr val="404040"/>
                </a:solidFill>
                <a:latin typeface="Calibri" charset="0"/>
              </a:defRPr>
            </a:lvl2pPr>
            <a:lvl3pPr marL="1143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3pPr>
            <a:lvl4pPr marL="16002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4pPr>
            <a:lvl5pPr marL="20574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GB" altLang="zh-CN" sz="1800">
                <a:solidFill>
                  <a:schemeClr val="tx1"/>
                </a:solidFill>
                <a:latin typeface="Arial" charset="0"/>
              </a:rPr>
              <a:t>d</a:t>
            </a:r>
            <a:endParaRPr lang="zh-CN" altLang="en-US" sz="18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94" name="椭圆 193"/>
          <p:cNvSpPr/>
          <p:nvPr/>
        </p:nvSpPr>
        <p:spPr>
          <a:xfrm>
            <a:off x="8143875" y="4726158"/>
            <a:ext cx="193675" cy="1952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cxnSp>
        <p:nvCxnSpPr>
          <p:cNvPr id="196" name="直接连接符 195"/>
          <p:cNvCxnSpPr>
            <a:stCxn id="147" idx="5"/>
            <a:endCxn id="194" idx="0"/>
          </p:cNvCxnSpPr>
          <p:nvPr/>
        </p:nvCxnSpPr>
        <p:spPr>
          <a:xfrm>
            <a:off x="8042275" y="4337220"/>
            <a:ext cx="198438" cy="3889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92" name="矩形 206"/>
          <p:cNvSpPr>
            <a:spLocks noChangeArrowheads="1"/>
          </p:cNvSpPr>
          <p:nvPr/>
        </p:nvSpPr>
        <p:spPr bwMode="auto">
          <a:xfrm>
            <a:off x="7077075" y="3603795"/>
            <a:ext cx="1673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charset="0"/>
              <a:buChar char=" "/>
              <a:defRPr sz="2000">
                <a:solidFill>
                  <a:srgbClr val="404040"/>
                </a:solidFill>
                <a:latin typeface="Calibri" charset="0"/>
              </a:defRPr>
            </a:lvl1pPr>
            <a:lvl2pPr marL="742950" indent="-28575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>
                <a:solidFill>
                  <a:srgbClr val="404040"/>
                </a:solidFill>
                <a:latin typeface="Calibri" charset="0"/>
              </a:defRPr>
            </a:lvl2pPr>
            <a:lvl3pPr marL="11430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3pPr>
            <a:lvl4pPr marL="16002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4pPr>
            <a:lvl5pPr marL="2057400" indent="-22860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charset="0"/>
              <a:buChar char="◦"/>
              <a:defRPr sz="1400">
                <a:solidFill>
                  <a:srgbClr val="404040"/>
                </a:solidFill>
                <a:latin typeface="Calibri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GB" altLang="zh-CN" sz="1800">
                <a:solidFill>
                  <a:schemeClr val="tx1"/>
                </a:solidFill>
                <a:latin typeface="Arial" charset="0"/>
              </a:rPr>
              <a:t>(‘a, e, g’), {G3}</a:t>
            </a:r>
            <a:endParaRPr lang="zh-CN" altLang="en-US" sz="18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6893" name="矩形 207"/>
          <p:cNvSpPr>
            <a:spLocks noChangeArrowheads="1"/>
          </p:cNvSpPr>
          <p:nvPr/>
        </p:nvSpPr>
        <p:spPr bwMode="auto">
          <a:xfrm>
            <a:off x="7117556" y="5874476"/>
            <a:ext cx="1826141" cy="369332"/>
          </a:xfrm>
          <a:prstGeom prst="rect">
            <a:avLst/>
          </a:prstGeom>
          <a:ln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GB" altLang="zh-CN" dirty="0">
                <a:solidFill>
                  <a:schemeClr val="lt1"/>
                </a:solidFill>
                <a:latin typeface="Arial" charset="0"/>
              </a:rPr>
              <a:t>1-summary Gs3</a:t>
            </a:r>
            <a:endParaRPr lang="zh-CN" altLang="en-US" dirty="0">
              <a:solidFill>
                <a:schemeClr val="lt1"/>
              </a:solidFill>
              <a:latin typeface="Arial" charset="0"/>
            </a:endParaRPr>
          </a:p>
        </p:txBody>
      </p:sp>
      <p:cxnSp>
        <p:nvCxnSpPr>
          <p:cNvPr id="209" name="直接连接符 208"/>
          <p:cNvCxnSpPr/>
          <p:nvPr/>
        </p:nvCxnSpPr>
        <p:spPr>
          <a:xfrm>
            <a:off x="1751013" y="2493962"/>
            <a:ext cx="5540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76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69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Top-k Results</a:t>
            </a:r>
            <a:endParaRPr lang="en-US" dirty="0"/>
          </a:p>
        </p:txBody>
      </p:sp>
      <p:sp>
        <p:nvSpPr>
          <p:cNvPr id="27" name="Rounded Rectangle 26"/>
          <p:cNvSpPr/>
          <p:nvPr/>
        </p:nvSpPr>
        <p:spPr>
          <a:xfrm>
            <a:off x="4359302" y="655950"/>
            <a:ext cx="4482558" cy="8871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Large query results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Find interesting exact and similar matches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80397" y="4674239"/>
            <a:ext cx="8070812" cy="14620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charset="0"/>
              <a:buChar char="•"/>
            </a:pPr>
            <a:r>
              <a:rPr lang="en-US" dirty="0"/>
              <a:t>Diversified top-k graph pattern </a:t>
            </a:r>
            <a:r>
              <a:rPr lang="en-US" dirty="0" smtClean="0"/>
              <a:t>matching (Fan et al.)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Exploiting relevance feedback in knowledge graph </a:t>
            </a:r>
            <a:r>
              <a:rPr lang="en-US" dirty="0" smtClean="0"/>
              <a:t>search (Su et al.)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Top-k interesting </a:t>
            </a:r>
            <a:r>
              <a:rPr lang="en-US" dirty="0" err="1"/>
              <a:t>subgraph</a:t>
            </a:r>
            <a:r>
              <a:rPr lang="en-US" dirty="0"/>
              <a:t> discovery in information </a:t>
            </a:r>
            <a:r>
              <a:rPr lang="en-US" dirty="0" smtClean="0"/>
              <a:t>networks (Gupta et al.)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Querying web-scale information networks through bounding matching </a:t>
            </a:r>
            <a:r>
              <a:rPr lang="en-US" dirty="0" smtClean="0"/>
              <a:t>scores (</a:t>
            </a:r>
            <a:r>
              <a:rPr lang="en-US" dirty="0" err="1" smtClean="0"/>
              <a:t>Jin</a:t>
            </a:r>
            <a:r>
              <a:rPr lang="en-US" dirty="0" smtClean="0"/>
              <a:t> et al.)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654" y="1181967"/>
            <a:ext cx="1820646" cy="17272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0196" y="1741458"/>
            <a:ext cx="4090683" cy="28829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2600" y="3022828"/>
            <a:ext cx="762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Query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973263" y="3418158"/>
            <a:ext cx="7603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Graph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70196" y="4546601"/>
            <a:ext cx="985479" cy="57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2570196" y="4208818"/>
            <a:ext cx="403067" cy="3006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7496557" y="2697326"/>
            <a:ext cx="13901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Solution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5655780" y="3358516"/>
            <a:ext cx="3340024" cy="10008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Ranking the results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Optionally diversifying the matching</a:t>
            </a:r>
          </a:p>
        </p:txBody>
      </p:sp>
    </p:spTree>
    <p:extLst>
      <p:ext uri="{BB962C8B-B14F-4D97-AF65-F5344CB8AC3E}">
        <p14:creationId xmlns:p14="http://schemas.microsoft.com/office/powerpoint/2010/main" val="2132252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Diversified top-k graph pattern matching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70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dirty="0"/>
              <a:t>Fan, W., Wang, X. and Wu, Y</a:t>
            </a:r>
            <a:r>
              <a:rPr lang="en-US" dirty="0" smtClean="0"/>
              <a:t>. Diversified </a:t>
            </a:r>
            <a:r>
              <a:rPr lang="en-US" dirty="0"/>
              <a:t>top-k graph pattern matching. </a:t>
            </a:r>
            <a:r>
              <a:rPr lang="en-US" i="1" dirty="0" smtClean="0"/>
              <a:t>VLDB</a:t>
            </a:r>
            <a:r>
              <a:rPr lang="en-US" dirty="0" smtClean="0"/>
              <a:t>, 2013</a:t>
            </a:r>
            <a:r>
              <a:rPr lang="en-US" dirty="0"/>
              <a:t>	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600" y="2377121"/>
            <a:ext cx="5676900" cy="2199875"/>
          </a:xfrm>
        </p:spPr>
      </p:pic>
      <p:sp>
        <p:nvSpPr>
          <p:cNvPr id="8" name="TextBox 7"/>
          <p:cNvSpPr txBox="1"/>
          <p:nvPr/>
        </p:nvSpPr>
        <p:spPr>
          <a:xfrm>
            <a:off x="482600" y="4576996"/>
            <a:ext cx="1081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Pattern Q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12854" y="4576996"/>
            <a:ext cx="959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Graph G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342900" y="1228996"/>
            <a:ext cx="4686300" cy="11967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Query: </a:t>
            </a:r>
            <a:endParaRPr lang="en-US" dirty="0" smtClean="0"/>
          </a:p>
          <a:p>
            <a:r>
              <a:rPr lang="en-US" dirty="0" smtClean="0"/>
              <a:t>Find </a:t>
            </a:r>
            <a:r>
              <a:rPr lang="en-US" dirty="0"/>
              <a:t>good PM (project manager) candidates collaborated with  PRG (programmer), DB (database developer) and ST (software tester).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1647" y="4703817"/>
            <a:ext cx="4686300" cy="119670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/>
              <a:t>When graph pattern matching is defined in terms of </a:t>
            </a:r>
            <a:r>
              <a:rPr lang="en-US" altLang="zh-CN" dirty="0" err="1"/>
              <a:t>subgraph</a:t>
            </a:r>
            <a:r>
              <a:rPr lang="en-US" altLang="zh-CN" dirty="0"/>
              <a:t> isomorphism, no match of </a:t>
            </a:r>
            <a:r>
              <a:rPr lang="en-US" altLang="zh-CN" i="1" dirty="0"/>
              <a:t>Q </a:t>
            </a:r>
            <a:r>
              <a:rPr lang="en-US" altLang="zh-CN" dirty="0"/>
              <a:t>can be identified in </a:t>
            </a:r>
            <a:r>
              <a:rPr lang="en-US" altLang="zh-CN" i="1" dirty="0"/>
              <a:t>G (</a:t>
            </a:r>
            <a:r>
              <a:rPr lang="en-US" altLang="zh-CN" dirty="0"/>
              <a:t>too restrictive to define matches as isomorphic </a:t>
            </a:r>
            <a:r>
              <a:rPr lang="en-US" altLang="zh-CN" dirty="0" err="1"/>
              <a:t>subgraphs</a:t>
            </a:r>
            <a:r>
              <a:rPr lang="en-US" altLang="zh-CN" dirty="0"/>
              <a:t>) 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355069" y="4709845"/>
            <a:ext cx="4686300" cy="119670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/>
              <a:t>Find </a:t>
            </a:r>
            <a:r>
              <a:rPr lang="en-US" altLang="zh-CN" dirty="0"/>
              <a:t>matches using graph simulation, which computes a binary relation on the </a:t>
            </a:r>
            <a:r>
              <a:rPr lang="en-US" altLang="zh-CN" dirty="0" smtClean="0"/>
              <a:t>pattern nodes </a:t>
            </a:r>
            <a:r>
              <a:rPr lang="en-US" altLang="zh-CN" dirty="0"/>
              <a:t>in Q and their matches in G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10318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Diversified top-k graph pattern matching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71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dirty="0"/>
              <a:t>Fan, W., Wang, X. and Wu, Y</a:t>
            </a:r>
            <a:r>
              <a:rPr lang="en-US" dirty="0" smtClean="0"/>
              <a:t>. Diversified </a:t>
            </a:r>
            <a:r>
              <a:rPr lang="en-US" dirty="0"/>
              <a:t>top-k graph pattern matching. </a:t>
            </a:r>
            <a:r>
              <a:rPr lang="en-US" i="1" dirty="0" smtClean="0"/>
              <a:t>VLDB</a:t>
            </a:r>
            <a:r>
              <a:rPr lang="en-US" dirty="0" smtClean="0"/>
              <a:t>, 2013</a:t>
            </a:r>
            <a:r>
              <a:rPr lang="en-US" dirty="0"/>
              <a:t>	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2900" y="1216325"/>
            <a:ext cx="1206500" cy="2199875"/>
          </a:xfrm>
        </p:spPr>
      </p:pic>
      <p:sp>
        <p:nvSpPr>
          <p:cNvPr id="8" name="TextBox 7"/>
          <p:cNvSpPr txBox="1"/>
          <p:nvPr/>
        </p:nvSpPr>
        <p:spPr>
          <a:xfrm>
            <a:off x="469900" y="3416200"/>
            <a:ext cx="1081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Pattern Q</a:t>
            </a:r>
            <a:endParaRPr lang="en-US" dirty="0"/>
          </a:p>
        </p:txBody>
      </p:sp>
      <p:sp>
        <p:nvSpPr>
          <p:cNvPr id="12" name="Content Placeholder 5"/>
          <p:cNvSpPr txBox="1">
            <a:spLocks/>
          </p:cNvSpPr>
          <p:nvPr/>
        </p:nvSpPr>
        <p:spPr>
          <a:xfrm>
            <a:off x="1549400" y="1339068"/>
            <a:ext cx="7252333" cy="4324409"/>
          </a:xfrm>
          <a:prstGeom prst="rect">
            <a:avLst/>
          </a:prstGeom>
        </p:spPr>
        <p:txBody>
          <a:bodyPr/>
          <a:lstStyle>
            <a:lvl1pPr marL="127000" indent="-127000" algn="l" defTabSz="685783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151"/>
              </a:spcAft>
              <a:buFontTx/>
              <a:buBlip>
                <a:blip r:embed="rId3"/>
              </a:buBlip>
              <a:tabLst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44500" indent="-222250" algn="l" defTabSz="685783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3"/>
              </a:buClr>
              <a:buFont typeface="LucidaGrande" charset="0"/>
              <a:buChar char="●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3400" indent="-177800" algn="l" defTabSz="685783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3"/>
              </a:buClr>
              <a:buFont typeface="LucidaGrande" charset="0"/>
              <a:buChar char="⁃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68338" indent="-195263" algn="l" defTabSz="685783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3"/>
              </a:buClr>
              <a:buFont typeface="LucidaGrande" charset="0"/>
              <a:buChar char="▪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57238" indent="-150813" algn="l" defTabSz="685783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3"/>
              </a:buClr>
              <a:buFont typeface="LucidaGrande" charset="0"/>
              <a:buChar char="‣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24979" indent="-171446" algn="l" defTabSz="685783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974976" indent="-171446" algn="l" defTabSz="685783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124972" indent="-171446" algn="l" defTabSz="685783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274968" indent="-171446" algn="l" defTabSz="685783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2000" dirty="0"/>
              <a:t>Graph pattern matching </a:t>
            </a:r>
            <a:r>
              <a:rPr lang="en-US" sz="2000" dirty="0" smtClean="0"/>
              <a:t>revised</a:t>
            </a:r>
          </a:p>
          <a:p>
            <a:pPr lvl="2"/>
            <a:r>
              <a:rPr lang="en-US" dirty="0" smtClean="0"/>
              <a:t>extend </a:t>
            </a:r>
            <a:r>
              <a:rPr lang="en-US" dirty="0"/>
              <a:t>a pattern with a designated output node </a:t>
            </a:r>
            <a:r>
              <a:rPr lang="en-US" dirty="0" smtClean="0"/>
              <a:t>u</a:t>
            </a:r>
            <a:r>
              <a:rPr lang="en-US" baseline="-25000" dirty="0" smtClean="0"/>
              <a:t>0</a:t>
            </a:r>
          </a:p>
          <a:p>
            <a:pPr lvl="2"/>
            <a:r>
              <a:rPr lang="en-US" dirty="0" smtClean="0"/>
              <a:t>matches </a:t>
            </a:r>
            <a:r>
              <a:rPr lang="en-US" dirty="0"/>
              <a:t>Q(G): the matches of </a:t>
            </a:r>
            <a:r>
              <a:rPr lang="en-US" dirty="0" smtClean="0"/>
              <a:t>u</a:t>
            </a:r>
            <a:r>
              <a:rPr lang="en-US" baseline="-25000" dirty="0"/>
              <a:t>0</a:t>
            </a:r>
            <a:endParaRPr lang="en-US" dirty="0" smtClean="0"/>
          </a:p>
          <a:p>
            <a:pPr lvl="2"/>
            <a:r>
              <a:rPr lang="en-US" dirty="0" smtClean="0"/>
              <a:t>readily </a:t>
            </a:r>
            <a:r>
              <a:rPr lang="en-US" dirty="0"/>
              <a:t>extends to multiple output </a:t>
            </a:r>
            <a:r>
              <a:rPr lang="en-US" dirty="0" smtClean="0"/>
              <a:t>nodes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Problem: </a:t>
            </a:r>
          </a:p>
          <a:p>
            <a:pPr lvl="2"/>
            <a:r>
              <a:rPr lang="en-US" dirty="0" smtClean="0"/>
              <a:t>Find (diversified</a:t>
            </a:r>
            <a:r>
              <a:rPr lang="en-US" dirty="0"/>
              <a:t>) top-K matches for graph pattern matching with a designated output node. </a:t>
            </a:r>
          </a:p>
        </p:txBody>
      </p:sp>
    </p:spTree>
    <p:extLst>
      <p:ext uri="{BB962C8B-B14F-4D97-AF65-F5344CB8AC3E}">
        <p14:creationId xmlns:p14="http://schemas.microsoft.com/office/powerpoint/2010/main" val="124792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Diversified top-k graph pattern matching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72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dirty="0"/>
              <a:t>Fan, W., Wang, X. and Wu, Y</a:t>
            </a:r>
            <a:r>
              <a:rPr lang="en-US" dirty="0" smtClean="0"/>
              <a:t>. Diversified </a:t>
            </a:r>
            <a:r>
              <a:rPr lang="en-US" dirty="0"/>
              <a:t>top-k graph pattern matching. </a:t>
            </a:r>
            <a:r>
              <a:rPr lang="en-US" i="1" dirty="0" smtClean="0"/>
              <a:t>VLDB</a:t>
            </a:r>
            <a:r>
              <a:rPr lang="en-US" dirty="0" smtClean="0"/>
              <a:t>, 2013</a:t>
            </a:r>
            <a:r>
              <a:rPr lang="en-US" dirty="0"/>
              <a:t>	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2900" y="1216325"/>
            <a:ext cx="1206500" cy="2199875"/>
          </a:xfrm>
        </p:spPr>
      </p:pic>
      <p:sp>
        <p:nvSpPr>
          <p:cNvPr id="8" name="TextBox 7"/>
          <p:cNvSpPr txBox="1"/>
          <p:nvPr/>
        </p:nvSpPr>
        <p:spPr>
          <a:xfrm>
            <a:off x="469900" y="3416200"/>
            <a:ext cx="1081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Pattern Q</a:t>
            </a:r>
            <a:endParaRPr lang="en-US" dirty="0"/>
          </a:p>
        </p:txBody>
      </p:sp>
      <p:sp>
        <p:nvSpPr>
          <p:cNvPr id="12" name="Content Placeholder 5"/>
          <p:cNvSpPr txBox="1">
            <a:spLocks/>
          </p:cNvSpPr>
          <p:nvPr/>
        </p:nvSpPr>
        <p:spPr>
          <a:xfrm>
            <a:off x="1549400" y="1339068"/>
            <a:ext cx="7252333" cy="4324409"/>
          </a:xfrm>
          <a:prstGeom prst="rect">
            <a:avLst/>
          </a:prstGeom>
        </p:spPr>
        <p:txBody>
          <a:bodyPr/>
          <a:lstStyle>
            <a:lvl1pPr marL="127000" indent="-127000" algn="l" defTabSz="685783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151"/>
              </a:spcAft>
              <a:buFontTx/>
              <a:buBlip>
                <a:blip r:embed="rId3"/>
              </a:buBlip>
              <a:tabLst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44500" indent="-222250" algn="l" defTabSz="685783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3"/>
              </a:buClr>
              <a:buFont typeface="LucidaGrande" charset="0"/>
              <a:buChar char="●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3400" indent="-177800" algn="l" defTabSz="685783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3"/>
              </a:buClr>
              <a:buFont typeface="LucidaGrande" charset="0"/>
              <a:buChar char="⁃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68338" indent="-195263" algn="l" defTabSz="685783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3"/>
              </a:buClr>
              <a:buFont typeface="LucidaGrande" charset="0"/>
              <a:buChar char="▪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757238" indent="-150813" algn="l" defTabSz="685783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3"/>
              </a:buClr>
              <a:buFont typeface="LucidaGrande" charset="0"/>
              <a:buChar char="‣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24979" indent="-171446" algn="l" defTabSz="685783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974976" indent="-171446" algn="l" defTabSz="685783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124972" indent="-171446" algn="l" defTabSz="685783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274968" indent="-171446" algn="l" defTabSz="685783" rtl="0" eaLnBrk="1" latinLnBrk="0" hangingPunct="1">
              <a:lnSpc>
                <a:spcPct val="90000"/>
              </a:lnSpc>
              <a:spcBef>
                <a:spcPts val="151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2000" dirty="0" smtClean="0"/>
              <a:t>Relevance</a:t>
            </a:r>
          </a:p>
          <a:p>
            <a:pPr lvl="2"/>
            <a:r>
              <a:rPr lang="en-US" dirty="0" smtClean="0"/>
              <a:t>Relevant </a:t>
            </a:r>
            <a:r>
              <a:rPr lang="en-US" dirty="0"/>
              <a:t>set R(</a:t>
            </a:r>
            <a:r>
              <a:rPr lang="en-US" dirty="0" err="1"/>
              <a:t>u,v</a:t>
            </a:r>
            <a:r>
              <a:rPr lang="en-US" dirty="0"/>
              <a:t>) for a match v of a query node u:     </a:t>
            </a:r>
            <a:endParaRPr lang="en-US" dirty="0" smtClean="0"/>
          </a:p>
          <a:p>
            <a:pPr lvl="2"/>
            <a:r>
              <a:rPr lang="en-US" dirty="0" smtClean="0"/>
              <a:t>all </a:t>
            </a:r>
            <a:r>
              <a:rPr lang="en-US" dirty="0"/>
              <a:t>descendants of v as matches of descendants of u </a:t>
            </a:r>
            <a:endParaRPr lang="en-US" dirty="0" smtClean="0"/>
          </a:p>
          <a:p>
            <a:pPr lvl="1"/>
            <a:r>
              <a:rPr lang="en-US" dirty="0" smtClean="0"/>
              <a:t>Relevance function</a:t>
            </a:r>
          </a:p>
          <a:p>
            <a:pPr lvl="3"/>
            <a:r>
              <a:rPr lang="en-US" dirty="0" smtClean="0"/>
              <a:t>The </a:t>
            </a:r>
            <a:r>
              <a:rPr lang="en-US" dirty="0"/>
              <a:t>more reachable matches, the </a:t>
            </a:r>
            <a:r>
              <a:rPr lang="en-US" dirty="0" smtClean="0"/>
              <a:t>better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Top-k matching, k-match maximizing</a:t>
            </a: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0609" y="2944345"/>
            <a:ext cx="2302781" cy="404588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900" y="4142025"/>
            <a:ext cx="4057360" cy="597403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3329" y="4137772"/>
            <a:ext cx="3413280" cy="597403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03125" y="5028108"/>
            <a:ext cx="6194270" cy="803581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12338" y="3784894"/>
            <a:ext cx="1028680" cy="3385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600" dirty="0" smtClean="0"/>
              <a:t>Relevance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5112178" y="3784894"/>
            <a:ext cx="908710" cy="3385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>
              <a:defRPr sz="16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/>
              <a:t>Diversity</a:t>
            </a:r>
          </a:p>
        </p:txBody>
      </p:sp>
      <p:grpSp>
        <p:nvGrpSpPr>
          <p:cNvPr id="15" name="组合 74"/>
          <p:cNvGrpSpPr/>
          <p:nvPr/>
        </p:nvGrpSpPr>
        <p:grpSpPr>
          <a:xfrm>
            <a:off x="6330407" y="1492747"/>
            <a:ext cx="2528384" cy="1606536"/>
            <a:chOff x="4993337" y="1522089"/>
            <a:chExt cx="3929331" cy="2496699"/>
          </a:xfrm>
        </p:grpSpPr>
        <p:sp>
          <p:nvSpPr>
            <p:cNvPr id="16" name="TextBox 15"/>
            <p:cNvSpPr txBox="1"/>
            <p:nvPr/>
          </p:nvSpPr>
          <p:spPr>
            <a:xfrm>
              <a:off x="6532333" y="1522089"/>
              <a:ext cx="526143" cy="3109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700" dirty="0" smtClean="0"/>
                <a:t>PM</a:t>
              </a:r>
              <a:r>
                <a:rPr lang="en-US" sz="700" baseline="-25000" dirty="0" smtClean="0"/>
                <a:t>2</a:t>
              </a:r>
            </a:p>
          </p:txBody>
        </p:sp>
        <p:grpSp>
          <p:nvGrpSpPr>
            <p:cNvPr id="17" name="组合 73"/>
            <p:cNvGrpSpPr/>
            <p:nvPr/>
          </p:nvGrpSpPr>
          <p:grpSpPr>
            <a:xfrm>
              <a:off x="4993337" y="1759740"/>
              <a:ext cx="3929331" cy="2259048"/>
              <a:chOff x="3609037" y="3436140"/>
              <a:chExt cx="3929331" cy="2259048"/>
            </a:xfrm>
          </p:grpSpPr>
          <p:pic>
            <p:nvPicPr>
              <p:cNvPr id="18" name="Picture 2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609037" y="4997458"/>
                <a:ext cx="443402" cy="443402"/>
              </a:xfrm>
              <a:prstGeom prst="rect">
                <a:avLst/>
              </a:prstGeom>
            </p:spPr>
          </p:pic>
          <p:pic>
            <p:nvPicPr>
              <p:cNvPr id="19" name="Picture 28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227449" y="3436140"/>
                <a:ext cx="417708" cy="417708"/>
              </a:xfrm>
              <a:prstGeom prst="rect">
                <a:avLst/>
              </a:prstGeom>
            </p:spPr>
          </p:pic>
          <p:pic>
            <p:nvPicPr>
              <p:cNvPr id="20" name="Picture 24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29765" y="4157622"/>
                <a:ext cx="542018" cy="542018"/>
              </a:xfrm>
              <a:prstGeom prst="rect">
                <a:avLst/>
              </a:prstGeom>
            </p:spPr>
          </p:pic>
          <p:pic>
            <p:nvPicPr>
              <p:cNvPr id="21" name="Picture 31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479073" y="4997458"/>
                <a:ext cx="443402" cy="443402"/>
              </a:xfrm>
              <a:prstGeom prst="rect">
                <a:avLst/>
              </a:prstGeom>
            </p:spPr>
          </p:pic>
          <p:pic>
            <p:nvPicPr>
              <p:cNvPr id="22" name="Picture 25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349109" y="4228268"/>
                <a:ext cx="400727" cy="400727"/>
              </a:xfrm>
              <a:prstGeom prst="rect">
                <a:avLst/>
              </a:prstGeom>
            </p:spPr>
          </p:pic>
          <p:pic>
            <p:nvPicPr>
              <p:cNvPr id="23" name="Picture 26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127162" y="4157622"/>
                <a:ext cx="542018" cy="542018"/>
              </a:xfrm>
              <a:prstGeom prst="rect">
                <a:avLst/>
              </a:prstGeom>
            </p:spPr>
          </p:pic>
          <p:pic>
            <p:nvPicPr>
              <p:cNvPr id="24" name="Picture 33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127162" y="4948150"/>
                <a:ext cx="542018" cy="542018"/>
              </a:xfrm>
              <a:prstGeom prst="rect">
                <a:avLst/>
              </a:prstGeom>
            </p:spPr>
          </p:pic>
          <p:pic>
            <p:nvPicPr>
              <p:cNvPr id="25" name="Picture 27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067844" y="4228268"/>
                <a:ext cx="400727" cy="400727"/>
              </a:xfrm>
              <a:prstGeom prst="rect">
                <a:avLst/>
              </a:prstGeom>
            </p:spPr>
          </p:pic>
          <p:pic>
            <p:nvPicPr>
              <p:cNvPr id="26" name="Picture 3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046506" y="4997458"/>
                <a:ext cx="443402" cy="443402"/>
              </a:xfrm>
              <a:prstGeom prst="rect">
                <a:avLst/>
              </a:prstGeom>
            </p:spPr>
          </p:pic>
          <p:cxnSp>
            <p:nvCxnSpPr>
              <p:cNvPr id="27" name="Straight Arrow Connector 62"/>
              <p:cNvCxnSpPr>
                <a:stCxn id="30" idx="2"/>
                <a:endCxn id="31" idx="0"/>
              </p:cNvCxnSpPr>
              <p:nvPr/>
            </p:nvCxnSpPr>
            <p:spPr bwMode="auto">
              <a:xfrm>
                <a:off x="4700774" y="4699640"/>
                <a:ext cx="0" cy="29781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8" name="Straight Arrow Connector 65"/>
              <p:cNvCxnSpPr>
                <a:stCxn id="36" idx="2"/>
                <a:endCxn id="37" idx="0"/>
              </p:cNvCxnSpPr>
              <p:nvPr/>
            </p:nvCxnSpPr>
            <p:spPr bwMode="auto">
              <a:xfrm flipH="1">
                <a:off x="7268207" y="4628995"/>
                <a:ext cx="1" cy="368463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9" name="Straight Arrow Connector 68"/>
              <p:cNvCxnSpPr>
                <a:stCxn id="27" idx="2"/>
                <a:endCxn id="30" idx="0"/>
              </p:cNvCxnSpPr>
              <p:nvPr/>
            </p:nvCxnSpPr>
            <p:spPr bwMode="auto">
              <a:xfrm flipH="1">
                <a:off x="4700774" y="3853848"/>
                <a:ext cx="735529" cy="303774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0" name="Straight Arrow Connector 71"/>
              <p:cNvCxnSpPr>
                <a:stCxn id="27" idx="2"/>
                <a:endCxn id="32" idx="0"/>
              </p:cNvCxnSpPr>
              <p:nvPr/>
            </p:nvCxnSpPr>
            <p:spPr bwMode="auto">
              <a:xfrm>
                <a:off x="5436303" y="3853848"/>
                <a:ext cx="113170" cy="37442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1" name="Straight Arrow Connector 75"/>
              <p:cNvCxnSpPr>
                <a:stCxn id="34" idx="2"/>
                <a:endCxn id="37" idx="0"/>
              </p:cNvCxnSpPr>
              <p:nvPr/>
            </p:nvCxnSpPr>
            <p:spPr bwMode="auto">
              <a:xfrm>
                <a:off x="6398171" y="4699640"/>
                <a:ext cx="870036" cy="29781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2" name="Straight Arrow Connector 84"/>
              <p:cNvCxnSpPr>
                <a:stCxn id="27" idx="2"/>
                <a:endCxn id="34" idx="0"/>
              </p:cNvCxnSpPr>
              <p:nvPr/>
            </p:nvCxnSpPr>
            <p:spPr bwMode="auto">
              <a:xfrm>
                <a:off x="5436303" y="3853848"/>
                <a:ext cx="961868" cy="303774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3" name="Straight Arrow Connector 86"/>
              <p:cNvCxnSpPr>
                <a:stCxn id="32" idx="2"/>
                <a:endCxn id="31" idx="0"/>
              </p:cNvCxnSpPr>
              <p:nvPr/>
            </p:nvCxnSpPr>
            <p:spPr bwMode="auto">
              <a:xfrm flipH="1">
                <a:off x="4700774" y="4628995"/>
                <a:ext cx="848699" cy="368463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4" name="Straight Arrow Connector 87"/>
              <p:cNvCxnSpPr>
                <a:stCxn id="32" idx="2"/>
                <a:endCxn id="35" idx="0"/>
              </p:cNvCxnSpPr>
              <p:nvPr/>
            </p:nvCxnSpPr>
            <p:spPr bwMode="auto">
              <a:xfrm>
                <a:off x="5549473" y="4628995"/>
                <a:ext cx="848698" cy="319155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5" name="Straight Arrow Connector 98"/>
              <p:cNvCxnSpPr>
                <a:stCxn id="35" idx="0"/>
                <a:endCxn id="36" idx="2"/>
              </p:cNvCxnSpPr>
              <p:nvPr/>
            </p:nvCxnSpPr>
            <p:spPr bwMode="auto">
              <a:xfrm flipV="1">
                <a:off x="6398171" y="4628995"/>
                <a:ext cx="870037" cy="319155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6" name="Straight Arrow Connector 99"/>
              <p:cNvCxnSpPr>
                <a:stCxn id="30" idx="2"/>
                <a:endCxn id="24" idx="0"/>
              </p:cNvCxnSpPr>
              <p:nvPr/>
            </p:nvCxnSpPr>
            <p:spPr bwMode="auto">
              <a:xfrm flipH="1">
                <a:off x="3830738" y="4699640"/>
                <a:ext cx="870036" cy="297818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7" name="Straight Arrow Connector 107"/>
              <p:cNvCxnSpPr>
                <a:stCxn id="35" idx="3"/>
                <a:endCxn id="37" idx="1"/>
              </p:cNvCxnSpPr>
              <p:nvPr/>
            </p:nvCxnSpPr>
            <p:spPr bwMode="auto">
              <a:xfrm>
                <a:off x="6669180" y="5219159"/>
                <a:ext cx="377326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8" name="Straight Arrow Connector 115"/>
              <p:cNvCxnSpPr>
                <a:stCxn id="36" idx="1"/>
                <a:endCxn id="34" idx="3"/>
              </p:cNvCxnSpPr>
              <p:nvPr/>
            </p:nvCxnSpPr>
            <p:spPr bwMode="auto">
              <a:xfrm flipH="1" flipV="1">
                <a:off x="6669180" y="4428631"/>
                <a:ext cx="398664" cy="1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9" name="Straight Arrow Connector 118"/>
              <p:cNvCxnSpPr>
                <a:stCxn id="34" idx="1"/>
                <a:endCxn id="32" idx="3"/>
              </p:cNvCxnSpPr>
              <p:nvPr/>
            </p:nvCxnSpPr>
            <p:spPr bwMode="auto">
              <a:xfrm flipH="1">
                <a:off x="5749836" y="4428631"/>
                <a:ext cx="377326" cy="1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0" name="Straight Arrow Connector 121"/>
              <p:cNvCxnSpPr>
                <a:stCxn id="30" idx="3"/>
                <a:endCxn id="32" idx="1"/>
              </p:cNvCxnSpPr>
              <p:nvPr/>
            </p:nvCxnSpPr>
            <p:spPr bwMode="auto">
              <a:xfrm>
                <a:off x="4971783" y="4428631"/>
                <a:ext cx="377326" cy="1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1" name="TextBox 40"/>
              <p:cNvSpPr txBox="1"/>
              <p:nvPr/>
            </p:nvSpPr>
            <p:spPr>
              <a:xfrm>
                <a:off x="5011479" y="4119216"/>
                <a:ext cx="498740" cy="3109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700" b="1" u="sng" dirty="0" smtClean="0">
                    <a:solidFill>
                      <a:srgbClr val="FF0000"/>
                    </a:solidFill>
                  </a:rPr>
                  <a:t>DB</a:t>
                </a:r>
                <a:r>
                  <a:rPr lang="en-US" sz="700" b="1" u="sng" baseline="-25000" dirty="0">
                    <a:solidFill>
                      <a:srgbClr val="FF0000"/>
                    </a:solidFill>
                  </a:rPr>
                  <a:t>2</a:t>
                </a:r>
                <a:endParaRPr lang="en-US" sz="700" b="1" u="sng" baseline="-25000" dirty="0" smtClean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5892633" y="4119216"/>
                <a:ext cx="578458" cy="3109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700" b="1" u="sng" dirty="0" smtClean="0">
                    <a:solidFill>
                      <a:srgbClr val="FF0000"/>
                    </a:solidFill>
                  </a:rPr>
                  <a:t>PRG</a:t>
                </a:r>
                <a:r>
                  <a:rPr lang="en-US" sz="700" b="1" u="sng" baseline="-25000" dirty="0">
                    <a:solidFill>
                      <a:srgbClr val="FF0000"/>
                    </a:solidFill>
                  </a:rPr>
                  <a:t>3</a:t>
                </a:r>
                <a:endParaRPr lang="en-US" sz="700" b="1" u="sng" baseline="-25000" dirty="0" smtClean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6756816" y="4119216"/>
                <a:ext cx="498740" cy="3109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700" b="1" u="sng" dirty="0" smtClean="0">
                    <a:solidFill>
                      <a:srgbClr val="FF0000"/>
                    </a:solidFill>
                  </a:rPr>
                  <a:t>DB</a:t>
                </a:r>
                <a:r>
                  <a:rPr lang="en-US" sz="700" b="1" u="sng" baseline="-25000" dirty="0" smtClean="0">
                    <a:solidFill>
                      <a:srgbClr val="FF0000"/>
                    </a:solidFill>
                  </a:rPr>
                  <a:t>3</a:t>
                </a: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4212213" y="4119216"/>
                <a:ext cx="578458" cy="3109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700" b="1" u="sng" dirty="0" smtClean="0">
                    <a:solidFill>
                      <a:srgbClr val="FF0000"/>
                    </a:solidFill>
                  </a:rPr>
                  <a:t>PRG</a:t>
                </a:r>
                <a:r>
                  <a:rPr lang="en-US" sz="700" b="1" u="sng" baseline="-25000" dirty="0" smtClean="0">
                    <a:solidFill>
                      <a:srgbClr val="FF0000"/>
                    </a:solidFill>
                  </a:rPr>
                  <a:t>4</a:t>
                </a: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6204981" y="5384285"/>
                <a:ext cx="578458" cy="3109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700" b="1" u="sng" dirty="0" smtClean="0">
                    <a:solidFill>
                      <a:srgbClr val="FF0000"/>
                    </a:solidFill>
                  </a:rPr>
                  <a:t>PRG</a:t>
                </a:r>
                <a:r>
                  <a:rPr lang="en-US" sz="700" b="1" u="sng" baseline="-25000" dirty="0" smtClean="0">
                    <a:solidFill>
                      <a:srgbClr val="FF0000"/>
                    </a:solidFill>
                  </a:rPr>
                  <a:t>2</a:t>
                </a: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3634117" y="5384285"/>
                <a:ext cx="468847" cy="3109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700" b="1" u="sng" dirty="0" smtClean="0">
                    <a:solidFill>
                      <a:srgbClr val="FF0000"/>
                    </a:solidFill>
                  </a:rPr>
                  <a:t>ST</a:t>
                </a:r>
                <a:r>
                  <a:rPr lang="en-US" sz="700" b="1" u="sng" baseline="-25000" dirty="0" smtClean="0">
                    <a:solidFill>
                      <a:srgbClr val="FF0000"/>
                    </a:solidFill>
                  </a:rPr>
                  <a:t>2</a:t>
                </a: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4478228" y="5384285"/>
                <a:ext cx="468847" cy="3109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700" b="1" u="sng" dirty="0" smtClean="0">
                    <a:solidFill>
                      <a:srgbClr val="FF0000"/>
                    </a:solidFill>
                  </a:rPr>
                  <a:t>ST</a:t>
                </a:r>
                <a:r>
                  <a:rPr lang="en-US" sz="700" b="1" u="sng" baseline="-25000" dirty="0" smtClean="0">
                    <a:solidFill>
                      <a:srgbClr val="FF0000"/>
                    </a:solidFill>
                  </a:rPr>
                  <a:t>3</a:t>
                </a: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7069521" y="5384285"/>
                <a:ext cx="468847" cy="3109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700" b="1" u="sng" dirty="0" smtClean="0">
                    <a:solidFill>
                      <a:srgbClr val="FF0000"/>
                    </a:solidFill>
                  </a:rPr>
                  <a:t>ST</a:t>
                </a:r>
                <a:r>
                  <a:rPr lang="en-US" sz="700" b="1" u="sng" baseline="-25000" dirty="0" smtClean="0">
                    <a:solidFill>
                      <a:srgbClr val="FF0000"/>
                    </a:solidFill>
                  </a:rPr>
                  <a:t>4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82162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DF5AF0-A6A1-4215-96D2-5895980EEBFD}" type="slidenum">
              <a:rPr lang="en-US" altLang="en-US" smtClean="0"/>
              <a:pPr>
                <a:defRPr/>
              </a:pPr>
              <a:t>73</a:t>
            </a:fld>
            <a:endParaRPr lang="en-US" altLang="en-US" sz="1800">
              <a:solidFill>
                <a:schemeClr val="tx1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65188" y="111123"/>
            <a:ext cx="7543800" cy="814851"/>
          </a:xfrm>
        </p:spPr>
        <p:txBody>
          <a:bodyPr>
            <a:normAutofit/>
          </a:bodyPr>
          <a:lstStyle/>
          <a:p>
            <a:r>
              <a:rPr lang="en-US" sz="3200" dirty="0" smtClean="0"/>
              <a:t>Finding Top-k Matches (acyclic)</a:t>
            </a:r>
            <a:endParaRPr lang="en-US" sz="32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D. Mottin, E. Müller</a:t>
            </a:r>
            <a:endParaRPr lang="en-US" altLang="en-US"/>
          </a:p>
        </p:txBody>
      </p:sp>
      <p:grpSp>
        <p:nvGrpSpPr>
          <p:cNvPr id="54" name="Group 148"/>
          <p:cNvGrpSpPr/>
          <p:nvPr/>
        </p:nvGrpSpPr>
        <p:grpSpPr>
          <a:xfrm>
            <a:off x="376066" y="1061194"/>
            <a:ext cx="2506834" cy="1809006"/>
            <a:chOff x="553034" y="1442135"/>
            <a:chExt cx="2473004" cy="1706428"/>
          </a:xfrm>
        </p:grpSpPr>
        <p:pic>
          <p:nvPicPr>
            <p:cNvPr id="58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83577" y="1851543"/>
              <a:ext cx="417708" cy="417708"/>
            </a:xfrm>
            <a:prstGeom prst="rect">
              <a:avLst/>
            </a:prstGeom>
          </p:spPr>
        </p:pic>
        <p:pic>
          <p:nvPicPr>
            <p:cNvPr id="59" name="Pictur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0739" y="2471088"/>
              <a:ext cx="542018" cy="542018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1346731" y="1442135"/>
              <a:ext cx="81945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b="1" dirty="0" smtClean="0"/>
                <a:t>Project </a:t>
              </a:r>
            </a:p>
            <a:p>
              <a:pPr algn="ctr"/>
              <a:r>
                <a:rPr lang="en-US" sz="1100" b="1" dirty="0" smtClean="0"/>
                <a:t>Manager*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53034" y="2894647"/>
              <a:ext cx="934871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 smtClean="0"/>
                <a:t>Programmer</a:t>
              </a:r>
              <a:endParaRPr lang="en-US" sz="1200" baseline="-25000" dirty="0"/>
            </a:p>
          </p:txBody>
        </p:sp>
        <p:pic>
          <p:nvPicPr>
            <p:cNvPr id="68" name="Picture 6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16440" y="2528165"/>
              <a:ext cx="400727" cy="400727"/>
            </a:xfrm>
            <a:prstGeom prst="rect">
              <a:avLst/>
            </a:prstGeom>
          </p:spPr>
        </p:pic>
        <p:sp>
          <p:nvSpPr>
            <p:cNvPr id="69" name="TextBox 68"/>
            <p:cNvSpPr txBox="1"/>
            <p:nvPr/>
          </p:nvSpPr>
          <p:spPr>
            <a:xfrm>
              <a:off x="2083151" y="2881078"/>
              <a:ext cx="942887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 smtClean="0"/>
                <a:t>DB manager</a:t>
              </a:r>
              <a:endParaRPr lang="en-US" sz="1050" baseline="-25000" dirty="0"/>
            </a:p>
          </p:txBody>
        </p:sp>
        <p:cxnSp>
          <p:nvCxnSpPr>
            <p:cNvPr id="71" name="Curved Connector 70"/>
            <p:cNvCxnSpPr>
              <a:stCxn id="65" idx="1"/>
              <a:endCxn id="66" idx="0"/>
            </p:cNvCxnSpPr>
            <p:nvPr/>
          </p:nvCxnSpPr>
          <p:spPr bwMode="auto">
            <a:xfrm rot="10800000" flipV="1">
              <a:off x="1031749" y="2060396"/>
              <a:ext cx="551829" cy="410691"/>
            </a:xfrm>
            <a:prstGeom prst="curved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7" name="Curved Connector 76"/>
            <p:cNvCxnSpPr>
              <a:stCxn id="65" idx="3"/>
              <a:endCxn id="71" idx="0"/>
            </p:cNvCxnSpPr>
            <p:nvPr/>
          </p:nvCxnSpPr>
          <p:spPr bwMode="auto">
            <a:xfrm>
              <a:off x="2001285" y="2060397"/>
              <a:ext cx="515519" cy="467768"/>
            </a:xfrm>
            <a:prstGeom prst="curvedConnector2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9" name="Straight Arrow Connector 78"/>
            <p:cNvCxnSpPr/>
            <p:nvPr/>
          </p:nvCxnSpPr>
          <p:spPr bwMode="auto">
            <a:xfrm>
              <a:off x="1346183" y="2688981"/>
              <a:ext cx="888068" cy="447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80" name="Pictur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0416" y="1240866"/>
            <a:ext cx="404969" cy="365754"/>
          </a:xfrm>
          <a:prstGeom prst="rect">
            <a:avLst/>
          </a:prstGeom>
        </p:spPr>
      </p:pic>
      <p:pic>
        <p:nvPicPr>
          <p:cNvPr id="85" name="Pictur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6056" y="1872611"/>
            <a:ext cx="525488" cy="474603"/>
          </a:xfrm>
          <a:prstGeom prst="rect">
            <a:avLst/>
          </a:prstGeom>
        </p:spPr>
      </p:pic>
      <p:pic>
        <p:nvPicPr>
          <p:cNvPr id="86" name="Picture 8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3860" y="2607990"/>
            <a:ext cx="429880" cy="388252"/>
          </a:xfrm>
          <a:prstGeom prst="rect">
            <a:avLst/>
          </a:prstGeom>
        </p:spPr>
      </p:pic>
      <p:pic>
        <p:nvPicPr>
          <p:cNvPr id="87" name="Picture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8050" y="1934471"/>
            <a:ext cx="388506" cy="350885"/>
          </a:xfrm>
          <a:prstGeom prst="rect">
            <a:avLst/>
          </a:prstGeom>
        </p:spPr>
      </p:pic>
      <p:pic>
        <p:nvPicPr>
          <p:cNvPr id="88" name="Picture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7363" y="2607990"/>
            <a:ext cx="429880" cy="388252"/>
          </a:xfrm>
          <a:prstGeom prst="rect">
            <a:avLst/>
          </a:prstGeom>
        </p:spPr>
      </p:pic>
      <p:pic>
        <p:nvPicPr>
          <p:cNvPr id="91" name="Picture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8570" y="1982356"/>
            <a:ext cx="282467" cy="255114"/>
          </a:xfrm>
          <a:prstGeom prst="rect">
            <a:avLst/>
          </a:prstGeom>
        </p:spPr>
      </p:pic>
      <p:pic>
        <p:nvPicPr>
          <p:cNvPr id="92" name="Picture 2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9371" y="2665909"/>
            <a:ext cx="300866" cy="272415"/>
          </a:xfrm>
          <a:prstGeom prst="rect">
            <a:avLst/>
          </a:prstGeom>
        </p:spPr>
      </p:pic>
      <p:pic>
        <p:nvPicPr>
          <p:cNvPr id="93" name="Picture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6420" y="1240866"/>
            <a:ext cx="404969" cy="365754"/>
          </a:xfrm>
          <a:prstGeom prst="rect">
            <a:avLst/>
          </a:prstGeom>
        </p:spPr>
      </p:pic>
      <p:pic>
        <p:nvPicPr>
          <p:cNvPr id="94" name="Picture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6658" y="1240866"/>
            <a:ext cx="404969" cy="365754"/>
          </a:xfrm>
          <a:prstGeom prst="rect">
            <a:avLst/>
          </a:prstGeom>
        </p:spPr>
      </p:pic>
      <p:pic>
        <p:nvPicPr>
          <p:cNvPr id="95" name="Picture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1439" y="1240866"/>
            <a:ext cx="404969" cy="365754"/>
          </a:xfrm>
          <a:prstGeom prst="rect">
            <a:avLst/>
          </a:prstGeom>
        </p:spPr>
      </p:pic>
      <p:pic>
        <p:nvPicPr>
          <p:cNvPr id="96" name="Picture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3062" y="1872611"/>
            <a:ext cx="525488" cy="474603"/>
          </a:xfrm>
          <a:prstGeom prst="rect">
            <a:avLst/>
          </a:prstGeom>
        </p:spPr>
      </p:pic>
      <p:pic>
        <p:nvPicPr>
          <p:cNvPr id="97" name="Picture 3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0866" y="2607990"/>
            <a:ext cx="429880" cy="388252"/>
          </a:xfrm>
          <a:prstGeom prst="rect">
            <a:avLst/>
          </a:prstGeom>
        </p:spPr>
      </p:pic>
      <p:pic>
        <p:nvPicPr>
          <p:cNvPr id="98" name="Picture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4369" y="1934471"/>
            <a:ext cx="388506" cy="350885"/>
          </a:xfrm>
          <a:prstGeom prst="rect">
            <a:avLst/>
          </a:prstGeom>
        </p:spPr>
      </p:pic>
      <p:pic>
        <p:nvPicPr>
          <p:cNvPr id="99" name="Picture 9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8189" y="2665909"/>
            <a:ext cx="300866" cy="272415"/>
          </a:xfrm>
          <a:prstGeom prst="rect">
            <a:avLst/>
          </a:prstGeom>
        </p:spPr>
      </p:pic>
      <p:pic>
        <p:nvPicPr>
          <p:cNvPr id="100" name="Picture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8695" y="1872611"/>
            <a:ext cx="525488" cy="474603"/>
          </a:xfrm>
          <a:prstGeom prst="rect">
            <a:avLst/>
          </a:prstGeom>
        </p:spPr>
      </p:pic>
      <p:pic>
        <p:nvPicPr>
          <p:cNvPr id="101" name="Picture 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8695" y="2564815"/>
            <a:ext cx="525488" cy="474603"/>
          </a:xfrm>
          <a:prstGeom prst="rect">
            <a:avLst/>
          </a:prstGeom>
        </p:spPr>
      </p:pic>
      <p:pic>
        <p:nvPicPr>
          <p:cNvPr id="102" name="Picture 10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0689" y="1934471"/>
            <a:ext cx="388506" cy="350885"/>
          </a:xfrm>
          <a:prstGeom prst="rect">
            <a:avLst/>
          </a:prstGeom>
        </p:spPr>
      </p:pic>
      <p:pic>
        <p:nvPicPr>
          <p:cNvPr id="103" name="Picture 3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0002" y="2607990"/>
            <a:ext cx="429880" cy="388252"/>
          </a:xfrm>
          <a:prstGeom prst="rect">
            <a:avLst/>
          </a:prstGeom>
        </p:spPr>
      </p:pic>
      <p:cxnSp>
        <p:nvCxnSpPr>
          <p:cNvPr id="104" name="Straight Arrow Connector 43"/>
          <p:cNvCxnSpPr>
            <a:stCxn id="94" idx="2"/>
            <a:endCxn id="99" idx="0"/>
          </p:cNvCxnSpPr>
          <p:nvPr/>
        </p:nvCxnSpPr>
        <p:spPr bwMode="auto">
          <a:xfrm flipH="1">
            <a:off x="3389804" y="1606620"/>
            <a:ext cx="1103097" cy="37573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5" name="Straight Arrow Connector 44"/>
          <p:cNvCxnSpPr>
            <a:stCxn id="94" idx="2"/>
            <a:endCxn id="95" idx="0"/>
          </p:cNvCxnSpPr>
          <p:nvPr/>
        </p:nvCxnSpPr>
        <p:spPr bwMode="auto">
          <a:xfrm flipH="1">
            <a:off x="4168800" y="1606620"/>
            <a:ext cx="324101" cy="26599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6" name="Straight Arrow Connector 48"/>
          <p:cNvCxnSpPr>
            <a:stCxn id="94" idx="2"/>
            <a:endCxn id="97" idx="0"/>
          </p:cNvCxnSpPr>
          <p:nvPr/>
        </p:nvCxnSpPr>
        <p:spPr bwMode="auto">
          <a:xfrm>
            <a:off x="4492901" y="1606620"/>
            <a:ext cx="519403" cy="3278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7" name="Straight Arrow Connector 52"/>
          <p:cNvCxnSpPr>
            <a:stCxn id="99" idx="2"/>
          </p:cNvCxnSpPr>
          <p:nvPr/>
        </p:nvCxnSpPr>
        <p:spPr bwMode="auto">
          <a:xfrm>
            <a:off x="3389804" y="2237470"/>
            <a:ext cx="0" cy="37052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8" name="Straight Arrow Connector 55"/>
          <p:cNvCxnSpPr>
            <a:stCxn id="95" idx="2"/>
            <a:endCxn id="96" idx="0"/>
          </p:cNvCxnSpPr>
          <p:nvPr/>
        </p:nvCxnSpPr>
        <p:spPr bwMode="auto">
          <a:xfrm>
            <a:off x="4168800" y="2347214"/>
            <a:ext cx="0" cy="2607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9" name="Straight Arrow Connector 58"/>
          <p:cNvCxnSpPr>
            <a:stCxn id="97" idx="2"/>
            <a:endCxn id="98" idx="0"/>
          </p:cNvCxnSpPr>
          <p:nvPr/>
        </p:nvCxnSpPr>
        <p:spPr bwMode="auto">
          <a:xfrm flipH="1">
            <a:off x="5012303" y="2285356"/>
            <a:ext cx="1" cy="32263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0" name="Straight Arrow Connector 62"/>
          <p:cNvCxnSpPr>
            <a:stCxn id="104" idx="2"/>
            <a:endCxn id="105" idx="0"/>
          </p:cNvCxnSpPr>
          <p:nvPr/>
        </p:nvCxnSpPr>
        <p:spPr bwMode="auto">
          <a:xfrm>
            <a:off x="5855806" y="2347214"/>
            <a:ext cx="0" cy="2607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1" name="Straight Arrow Connector 65"/>
          <p:cNvCxnSpPr>
            <a:stCxn id="110" idx="2"/>
            <a:endCxn id="111" idx="0"/>
          </p:cNvCxnSpPr>
          <p:nvPr/>
        </p:nvCxnSpPr>
        <p:spPr bwMode="auto">
          <a:xfrm flipH="1">
            <a:off x="8344942" y="2285356"/>
            <a:ext cx="1" cy="32263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2" name="Straight Arrow Connector 68"/>
          <p:cNvCxnSpPr>
            <a:stCxn id="101" idx="2"/>
            <a:endCxn id="104" idx="0"/>
          </p:cNvCxnSpPr>
          <p:nvPr/>
        </p:nvCxnSpPr>
        <p:spPr bwMode="auto">
          <a:xfrm flipH="1">
            <a:off x="5855806" y="1606620"/>
            <a:ext cx="713098" cy="26599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3" name="Straight Arrow Connector 71"/>
          <p:cNvCxnSpPr>
            <a:stCxn id="101" idx="2"/>
            <a:endCxn id="106" idx="0"/>
          </p:cNvCxnSpPr>
          <p:nvPr/>
        </p:nvCxnSpPr>
        <p:spPr bwMode="auto">
          <a:xfrm>
            <a:off x="6568904" y="1606620"/>
            <a:ext cx="109719" cy="3278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4" name="Straight Arrow Connector 72"/>
          <p:cNvCxnSpPr>
            <a:stCxn id="102" idx="2"/>
            <a:endCxn id="106" idx="0"/>
          </p:cNvCxnSpPr>
          <p:nvPr/>
        </p:nvCxnSpPr>
        <p:spPr bwMode="auto">
          <a:xfrm flipH="1">
            <a:off x="6678623" y="1606620"/>
            <a:ext cx="670519" cy="3278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5" name="Straight Arrow Connector 73"/>
          <p:cNvCxnSpPr>
            <a:stCxn id="102" idx="2"/>
            <a:endCxn id="108" idx="0"/>
          </p:cNvCxnSpPr>
          <p:nvPr/>
        </p:nvCxnSpPr>
        <p:spPr bwMode="auto">
          <a:xfrm>
            <a:off x="7349142" y="1606620"/>
            <a:ext cx="152296" cy="26599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6" name="Straight Arrow Connector 74"/>
          <p:cNvCxnSpPr>
            <a:stCxn id="103" idx="2"/>
            <a:endCxn id="108" idx="0"/>
          </p:cNvCxnSpPr>
          <p:nvPr/>
        </p:nvCxnSpPr>
        <p:spPr bwMode="auto">
          <a:xfrm flipH="1">
            <a:off x="7501439" y="1606620"/>
            <a:ext cx="502485" cy="26599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7" name="Straight Arrow Connector 75"/>
          <p:cNvCxnSpPr>
            <a:stCxn id="108" idx="2"/>
            <a:endCxn id="111" idx="0"/>
          </p:cNvCxnSpPr>
          <p:nvPr/>
        </p:nvCxnSpPr>
        <p:spPr bwMode="auto">
          <a:xfrm>
            <a:off x="7501439" y="2347214"/>
            <a:ext cx="843503" cy="2607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8" name="Straight Arrow Connector 84"/>
          <p:cNvCxnSpPr>
            <a:stCxn id="101" idx="2"/>
            <a:endCxn id="108" idx="0"/>
          </p:cNvCxnSpPr>
          <p:nvPr/>
        </p:nvCxnSpPr>
        <p:spPr bwMode="auto">
          <a:xfrm>
            <a:off x="6568904" y="1606620"/>
            <a:ext cx="932535" cy="26599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9" name="Straight Arrow Connector 85"/>
          <p:cNvCxnSpPr>
            <a:stCxn id="103" idx="2"/>
            <a:endCxn id="110" idx="0"/>
          </p:cNvCxnSpPr>
          <p:nvPr/>
        </p:nvCxnSpPr>
        <p:spPr bwMode="auto">
          <a:xfrm>
            <a:off x="8003924" y="1606620"/>
            <a:ext cx="341019" cy="3278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0" name="Straight Arrow Connector 86"/>
          <p:cNvCxnSpPr>
            <a:stCxn id="106" idx="2"/>
            <a:endCxn id="105" idx="0"/>
          </p:cNvCxnSpPr>
          <p:nvPr/>
        </p:nvCxnSpPr>
        <p:spPr bwMode="auto">
          <a:xfrm flipH="1">
            <a:off x="5855806" y="2285356"/>
            <a:ext cx="822817" cy="32263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1" name="Straight Arrow Connector 87"/>
          <p:cNvCxnSpPr>
            <a:stCxn id="106" idx="2"/>
            <a:endCxn id="109" idx="0"/>
          </p:cNvCxnSpPr>
          <p:nvPr/>
        </p:nvCxnSpPr>
        <p:spPr bwMode="auto">
          <a:xfrm>
            <a:off x="6678623" y="2285356"/>
            <a:ext cx="822816" cy="27945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2" name="Straight Arrow Connector 98"/>
          <p:cNvCxnSpPr>
            <a:stCxn id="109" idx="0"/>
            <a:endCxn id="110" idx="2"/>
          </p:cNvCxnSpPr>
          <p:nvPr/>
        </p:nvCxnSpPr>
        <p:spPr bwMode="auto">
          <a:xfrm flipV="1">
            <a:off x="7501439" y="2285356"/>
            <a:ext cx="843504" cy="27945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" name="Straight Arrow Connector 99"/>
          <p:cNvCxnSpPr>
            <a:stCxn id="104" idx="2"/>
            <a:endCxn id="98" idx="0"/>
          </p:cNvCxnSpPr>
          <p:nvPr/>
        </p:nvCxnSpPr>
        <p:spPr bwMode="auto">
          <a:xfrm flipH="1">
            <a:off x="5012303" y="2347214"/>
            <a:ext cx="843503" cy="2607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4" name="Straight Arrow Connector 100"/>
          <p:cNvCxnSpPr>
            <a:stCxn id="109" idx="1"/>
            <a:endCxn id="107" idx="3"/>
          </p:cNvCxnSpPr>
          <p:nvPr/>
        </p:nvCxnSpPr>
        <p:spPr bwMode="auto">
          <a:xfrm flipH="1">
            <a:off x="6829055" y="2802116"/>
            <a:ext cx="40964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5" name="Straight Arrow Connector 107"/>
          <p:cNvCxnSpPr>
            <a:stCxn id="109" idx="3"/>
            <a:endCxn id="111" idx="1"/>
          </p:cNvCxnSpPr>
          <p:nvPr/>
        </p:nvCxnSpPr>
        <p:spPr bwMode="auto">
          <a:xfrm>
            <a:off x="7764183" y="2802116"/>
            <a:ext cx="365819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6" name="Straight Arrow Connector 108"/>
          <p:cNvCxnSpPr/>
          <p:nvPr/>
        </p:nvCxnSpPr>
        <p:spPr bwMode="auto">
          <a:xfrm flipH="1" flipV="1">
            <a:off x="4382782" y="2078640"/>
            <a:ext cx="386506" cy="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7" name="Straight Arrow Connector 109"/>
          <p:cNvCxnSpPr/>
          <p:nvPr/>
        </p:nvCxnSpPr>
        <p:spPr bwMode="auto">
          <a:xfrm>
            <a:off x="4408411" y="2127711"/>
            <a:ext cx="40964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8" name="Straight Arrow Connector 115"/>
          <p:cNvCxnSpPr>
            <a:stCxn id="110" idx="1"/>
            <a:endCxn id="108" idx="3"/>
          </p:cNvCxnSpPr>
          <p:nvPr/>
        </p:nvCxnSpPr>
        <p:spPr bwMode="auto">
          <a:xfrm flipH="1" flipV="1">
            <a:off x="7764183" y="2109913"/>
            <a:ext cx="386506" cy="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9" name="Straight Arrow Connector 118"/>
          <p:cNvCxnSpPr>
            <a:stCxn id="108" idx="1"/>
            <a:endCxn id="106" idx="3"/>
          </p:cNvCxnSpPr>
          <p:nvPr/>
        </p:nvCxnSpPr>
        <p:spPr bwMode="auto">
          <a:xfrm flipH="1">
            <a:off x="6872876" y="2109913"/>
            <a:ext cx="365819" cy="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0" name="Straight Arrow Connector 121"/>
          <p:cNvCxnSpPr>
            <a:stCxn id="104" idx="3"/>
            <a:endCxn id="106" idx="1"/>
          </p:cNvCxnSpPr>
          <p:nvPr/>
        </p:nvCxnSpPr>
        <p:spPr bwMode="auto">
          <a:xfrm>
            <a:off x="6118550" y="2109913"/>
            <a:ext cx="365819" cy="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1" name="Straight Arrow Connector 124"/>
          <p:cNvCxnSpPr>
            <a:stCxn id="95" idx="2"/>
            <a:endCxn id="100" idx="0"/>
          </p:cNvCxnSpPr>
          <p:nvPr/>
        </p:nvCxnSpPr>
        <p:spPr bwMode="auto">
          <a:xfrm flipH="1">
            <a:off x="3389804" y="2347214"/>
            <a:ext cx="778996" cy="3186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2" name="TextBox 131"/>
          <p:cNvSpPr txBox="1"/>
          <p:nvPr/>
        </p:nvSpPr>
        <p:spPr>
          <a:xfrm>
            <a:off x="4264793" y="1043894"/>
            <a:ext cx="412152" cy="215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PM</a:t>
            </a:r>
            <a:r>
              <a:rPr lang="en-US" sz="1000" baseline="-25000" dirty="0" smtClean="0"/>
              <a:t>1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2895600" y="1991766"/>
            <a:ext cx="343771" cy="215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BA</a:t>
            </a:r>
            <a:endParaRPr lang="en-US" sz="1000" baseline="-25000" dirty="0" smtClean="0"/>
          </a:p>
        </p:txBody>
      </p:sp>
      <p:sp>
        <p:nvSpPr>
          <p:cNvPr id="134" name="TextBox 133"/>
          <p:cNvSpPr txBox="1"/>
          <p:nvPr/>
        </p:nvSpPr>
        <p:spPr>
          <a:xfrm>
            <a:off x="6301460" y="1043894"/>
            <a:ext cx="412152" cy="215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PM</a:t>
            </a:r>
            <a:r>
              <a:rPr lang="en-US" sz="1000" baseline="-25000" dirty="0" smtClean="0"/>
              <a:t>2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7089287" y="1043894"/>
            <a:ext cx="412152" cy="215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PM</a:t>
            </a:r>
            <a:r>
              <a:rPr lang="en-US" sz="1000" baseline="-25000" dirty="0" smtClean="0"/>
              <a:t>3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7751633" y="1043894"/>
            <a:ext cx="412152" cy="215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PM</a:t>
            </a:r>
            <a:r>
              <a:rPr lang="en-US" sz="1000" baseline="-25000" dirty="0" smtClean="0"/>
              <a:t>4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3691416" y="1838983"/>
            <a:ext cx="494521" cy="215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PRG</a:t>
            </a:r>
            <a:r>
              <a:rPr lang="en-US" sz="1000" baseline="-25000" dirty="0" smtClean="0"/>
              <a:t>1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4535872" y="1838983"/>
            <a:ext cx="398165" cy="215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DB</a:t>
            </a:r>
            <a:r>
              <a:rPr lang="en-US" sz="1000" baseline="-25000" dirty="0" smtClean="0"/>
              <a:t>1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6195833" y="1838983"/>
            <a:ext cx="398165" cy="215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DB</a:t>
            </a:r>
            <a:r>
              <a:rPr lang="en-US" sz="1000" baseline="-25000" dirty="0"/>
              <a:t>2</a:t>
            </a:r>
            <a:endParaRPr lang="en-US" sz="1000" baseline="-25000" dirty="0" smtClean="0"/>
          </a:p>
        </p:txBody>
      </p:sp>
      <p:sp>
        <p:nvSpPr>
          <p:cNvPr id="140" name="TextBox 139"/>
          <p:cNvSpPr txBox="1"/>
          <p:nvPr/>
        </p:nvSpPr>
        <p:spPr>
          <a:xfrm>
            <a:off x="7044467" y="1838983"/>
            <a:ext cx="494521" cy="215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PRG</a:t>
            </a:r>
            <a:r>
              <a:rPr lang="en-US" sz="1000" baseline="-25000" dirty="0"/>
              <a:t>3</a:t>
            </a:r>
            <a:endParaRPr lang="en-US" sz="1000" baseline="-25000" dirty="0" smtClean="0"/>
          </a:p>
        </p:txBody>
      </p:sp>
      <p:sp>
        <p:nvSpPr>
          <p:cNvPr id="141" name="TextBox 140"/>
          <p:cNvSpPr txBox="1"/>
          <p:nvPr/>
        </p:nvSpPr>
        <p:spPr>
          <a:xfrm>
            <a:off x="7887945" y="1838983"/>
            <a:ext cx="398165" cy="215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DB</a:t>
            </a:r>
            <a:r>
              <a:rPr lang="en-US" sz="1000" baseline="-25000" dirty="0" smtClean="0"/>
              <a:t>3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5415293" y="1838983"/>
            <a:ext cx="494521" cy="215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PRG</a:t>
            </a:r>
            <a:r>
              <a:rPr lang="en-US" sz="1000" baseline="-25000" dirty="0" smtClean="0"/>
              <a:t>4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7347290" y="2946704"/>
            <a:ext cx="494521" cy="215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PRG</a:t>
            </a:r>
            <a:r>
              <a:rPr lang="en-US" sz="1000" baseline="-25000" dirty="0" smtClean="0"/>
              <a:t>2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3170133" y="2946704"/>
            <a:ext cx="405935" cy="215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UD</a:t>
            </a:r>
            <a:r>
              <a:rPr lang="en-US" sz="1000" baseline="-25000" dirty="0" smtClean="0"/>
              <a:t>1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6471254" y="2946704"/>
            <a:ext cx="405935" cy="215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UD</a:t>
            </a:r>
            <a:r>
              <a:rPr lang="en-US" sz="1000" baseline="-25000" dirty="0" smtClean="0"/>
              <a:t>2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3997679" y="2946704"/>
            <a:ext cx="384177" cy="215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ST</a:t>
            </a:r>
            <a:r>
              <a:rPr lang="en-US" sz="1000" baseline="-25000" dirty="0" smtClean="0"/>
              <a:t>1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4856863" y="2946704"/>
            <a:ext cx="384177" cy="215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ST</a:t>
            </a:r>
            <a:r>
              <a:rPr lang="en-US" sz="1000" baseline="-25000" dirty="0" smtClean="0"/>
              <a:t>2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5675233" y="2946704"/>
            <a:ext cx="384177" cy="215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ST</a:t>
            </a:r>
            <a:r>
              <a:rPr lang="en-US" sz="1000" baseline="-25000" dirty="0" smtClean="0"/>
              <a:t>3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8187501" y="2946704"/>
            <a:ext cx="384177" cy="215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/>
              <a:t>ST</a:t>
            </a:r>
            <a:r>
              <a:rPr lang="en-US" sz="1000" baseline="-25000" dirty="0" smtClean="0"/>
              <a:t>4</a:t>
            </a:r>
          </a:p>
        </p:txBody>
      </p:sp>
      <p:graphicFrame>
        <p:nvGraphicFramePr>
          <p:cNvPr id="151" name="表格 85"/>
          <p:cNvGraphicFramePr>
            <a:graphicFrameLocks noGrp="1"/>
          </p:cNvGraphicFramePr>
          <p:nvPr/>
        </p:nvGraphicFramePr>
        <p:xfrm>
          <a:off x="965200" y="3548380"/>
          <a:ext cx="7150100" cy="2378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9400"/>
                <a:gridCol w="5600700"/>
              </a:tblGrid>
              <a:tr h="25685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v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 smtClean="0"/>
                        <a:t>v.T</a:t>
                      </a:r>
                      <a:r>
                        <a:rPr lang="en-US" altLang="zh-CN" dirty="0" smtClean="0"/>
                        <a:t>  = &lt;v.bf, </a:t>
                      </a:r>
                      <a:r>
                        <a:rPr lang="en-US" altLang="zh-CN" dirty="0" err="1" smtClean="0"/>
                        <a:t>v.R</a:t>
                      </a:r>
                      <a:r>
                        <a:rPr lang="en-US" altLang="zh-CN" dirty="0" smtClean="0"/>
                        <a:t>, </a:t>
                      </a:r>
                      <a:r>
                        <a:rPr lang="en-US" altLang="zh-CN" dirty="0" err="1" smtClean="0"/>
                        <a:t>v.l</a:t>
                      </a:r>
                      <a:r>
                        <a:rPr lang="en-US" altLang="zh-CN" dirty="0" smtClean="0"/>
                        <a:t>, </a:t>
                      </a:r>
                      <a:r>
                        <a:rPr lang="en-US" altLang="zh-CN" dirty="0" err="1" smtClean="0"/>
                        <a:t>v.h</a:t>
                      </a:r>
                      <a:r>
                        <a:rPr lang="en-US" altLang="zh-CN" dirty="0" smtClean="0"/>
                        <a:t>&gt;</a:t>
                      </a:r>
                      <a:endParaRPr lang="zh-CN" altLang="en-US" dirty="0"/>
                    </a:p>
                  </a:txBody>
                  <a:tcPr/>
                </a:tc>
              </a:tr>
              <a:tr h="25685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PM</a:t>
                      </a:r>
                      <a:r>
                        <a:rPr lang="en-US" altLang="zh-CN" sz="1100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&lt;X</a:t>
                      </a:r>
                      <a:r>
                        <a:rPr lang="en-US" altLang="zh-CN" sz="1100" dirty="0" smtClean="0"/>
                        <a:t>PM1</a:t>
                      </a:r>
                      <a:r>
                        <a:rPr lang="en-US" altLang="zh-CN" dirty="0" smtClean="0"/>
                        <a:t> = X</a:t>
                      </a:r>
                      <a:r>
                        <a:rPr lang="en-US" altLang="zh-CN" sz="1100" dirty="0" smtClean="0"/>
                        <a:t>PRG1</a:t>
                      </a:r>
                      <a:r>
                        <a:rPr lang="en-US" altLang="zh-CN" dirty="0" smtClean="0"/>
                        <a:t> </a:t>
                      </a:r>
                      <a:r>
                        <a:rPr lang="en-US" altLang="zh-CN" dirty="0" smtClean="0">
                          <a:latin typeface="Times New Roman"/>
                          <a:cs typeface="Times New Roman"/>
                        </a:rPr>
                        <a:t>˄</a:t>
                      </a:r>
                      <a:r>
                        <a:rPr lang="en-US" altLang="zh-CN" baseline="0" dirty="0" smtClean="0"/>
                        <a:t> X</a:t>
                      </a:r>
                      <a:r>
                        <a:rPr lang="en-US" altLang="zh-CN" sz="1100" baseline="0" dirty="0" smtClean="0"/>
                        <a:t>DB1</a:t>
                      </a:r>
                      <a:r>
                        <a:rPr lang="en-US" altLang="zh-CN" dirty="0" smtClean="0"/>
                        <a:t>, </a:t>
                      </a:r>
                      <a:r>
                        <a:rPr lang="az-Cyrl-AZ" altLang="zh-CN" dirty="0" smtClean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lang="en-US" altLang="zh-CN" dirty="0" smtClean="0"/>
                        <a:t>, 0,</a:t>
                      </a:r>
                      <a:r>
                        <a:rPr lang="en-US" altLang="zh-CN" baseline="0" dirty="0" smtClean="0"/>
                        <a:t> 2&gt;</a:t>
                      </a:r>
                      <a:endParaRPr lang="zh-CN" altLang="en-US" dirty="0"/>
                    </a:p>
                  </a:txBody>
                  <a:tcPr/>
                </a:tc>
              </a:tr>
              <a:tr h="25685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PM</a:t>
                      </a:r>
                      <a:r>
                        <a:rPr lang="en-US" altLang="zh-CN" sz="1100" dirty="0" smtClean="0"/>
                        <a:t>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&lt;X</a:t>
                      </a:r>
                      <a:r>
                        <a:rPr lang="en-US" altLang="zh-CN" sz="1100" dirty="0" smtClean="0"/>
                        <a:t>PM2</a:t>
                      </a:r>
                      <a:r>
                        <a:rPr lang="en-US" altLang="zh-CN" dirty="0" smtClean="0"/>
                        <a:t> = (X</a:t>
                      </a:r>
                      <a:r>
                        <a:rPr lang="en-US" altLang="zh-CN" sz="1100" dirty="0" smtClean="0"/>
                        <a:t>PRG3</a:t>
                      </a:r>
                      <a:r>
                        <a:rPr lang="en-US" altLang="zh-CN" dirty="0" smtClean="0"/>
                        <a:t> V X</a:t>
                      </a:r>
                      <a:r>
                        <a:rPr lang="en-US" altLang="zh-CN" sz="1100" dirty="0" smtClean="0"/>
                        <a:t>PRG4</a:t>
                      </a:r>
                      <a:r>
                        <a:rPr lang="en-US" altLang="zh-CN" dirty="0" smtClean="0"/>
                        <a:t>) </a:t>
                      </a:r>
                      <a:r>
                        <a:rPr lang="en-US" altLang="zh-CN" dirty="0" smtClean="0">
                          <a:latin typeface="Times New Roman"/>
                          <a:cs typeface="Times New Roman"/>
                        </a:rPr>
                        <a:t>˄</a:t>
                      </a:r>
                      <a:r>
                        <a:rPr lang="en-US" altLang="zh-CN" dirty="0" smtClean="0"/>
                        <a:t> X</a:t>
                      </a:r>
                      <a:r>
                        <a:rPr lang="en-US" altLang="zh-CN" sz="1100" dirty="0" smtClean="0"/>
                        <a:t>DB2</a:t>
                      </a:r>
                      <a:r>
                        <a:rPr lang="en-US" altLang="zh-CN" dirty="0" smtClean="0"/>
                        <a:t>, </a:t>
                      </a:r>
                      <a:r>
                        <a:rPr lang="az-Cyrl-AZ" altLang="zh-CN" dirty="0" smtClean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lang="en-US" altLang="zh-CN" dirty="0" smtClean="0"/>
                        <a:t>,</a:t>
                      </a:r>
                      <a:r>
                        <a:rPr lang="en-US" altLang="zh-CN" baseline="0" dirty="0" smtClean="0"/>
                        <a:t> 0, 3</a:t>
                      </a:r>
                      <a:r>
                        <a:rPr lang="en-US" altLang="zh-CN" dirty="0" smtClean="0"/>
                        <a:t>&gt;</a:t>
                      </a:r>
                      <a:endParaRPr lang="zh-CN" altLang="en-US" dirty="0"/>
                    </a:p>
                  </a:txBody>
                  <a:tcPr/>
                </a:tc>
              </a:tr>
              <a:tr h="25685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PM</a:t>
                      </a:r>
                      <a:r>
                        <a:rPr lang="en-US" altLang="zh-CN" sz="1100" dirty="0" smtClean="0"/>
                        <a:t>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&lt;X</a:t>
                      </a:r>
                      <a:r>
                        <a:rPr lang="en-US" altLang="zh-CN" sz="1100" dirty="0" smtClean="0"/>
                        <a:t>PM3</a:t>
                      </a:r>
                      <a:r>
                        <a:rPr lang="en-US" altLang="zh-CN" dirty="0" smtClean="0"/>
                        <a:t> = X</a:t>
                      </a:r>
                      <a:r>
                        <a:rPr lang="en-US" altLang="zh-CN" sz="1100" dirty="0" smtClean="0"/>
                        <a:t>PRG3</a:t>
                      </a:r>
                      <a:r>
                        <a:rPr lang="en-US" altLang="zh-CN" dirty="0" smtClean="0"/>
                        <a:t> </a:t>
                      </a:r>
                      <a:r>
                        <a:rPr lang="en-US" altLang="zh-CN" dirty="0" smtClean="0">
                          <a:latin typeface="Times New Roman"/>
                          <a:cs typeface="Times New Roman"/>
                        </a:rPr>
                        <a:t>˄</a:t>
                      </a:r>
                      <a:r>
                        <a:rPr lang="en-US" altLang="zh-CN" dirty="0" smtClean="0"/>
                        <a:t> X</a:t>
                      </a:r>
                      <a:r>
                        <a:rPr lang="en-US" altLang="zh-CN" sz="1100" dirty="0" smtClean="0"/>
                        <a:t>DB2</a:t>
                      </a:r>
                      <a:r>
                        <a:rPr lang="en-US" altLang="zh-CN" dirty="0" smtClean="0"/>
                        <a:t>, </a:t>
                      </a:r>
                      <a:r>
                        <a:rPr lang="az-Cyrl-AZ" altLang="zh-CN" dirty="0" smtClean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lang="en-US" altLang="zh-CN" dirty="0" smtClean="0"/>
                        <a:t>, 0, 2&gt;</a:t>
                      </a:r>
                      <a:endParaRPr lang="zh-CN" altLang="en-US" dirty="0"/>
                    </a:p>
                  </a:txBody>
                  <a:tcPr/>
                </a:tc>
              </a:tr>
              <a:tr h="25685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PM</a:t>
                      </a:r>
                      <a:r>
                        <a:rPr lang="en-US" altLang="zh-CN" sz="1100" dirty="0" smtClean="0"/>
                        <a:t>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&lt;X</a:t>
                      </a:r>
                      <a:r>
                        <a:rPr lang="en-US" altLang="zh-CN" sz="1100" dirty="0" smtClean="0"/>
                        <a:t>PM4</a:t>
                      </a:r>
                      <a:r>
                        <a:rPr lang="en-US" altLang="zh-CN" dirty="0" smtClean="0"/>
                        <a:t> = X</a:t>
                      </a:r>
                      <a:r>
                        <a:rPr lang="en-US" altLang="zh-CN" sz="1100" dirty="0" smtClean="0"/>
                        <a:t>PRG3</a:t>
                      </a:r>
                      <a:r>
                        <a:rPr lang="en-US" altLang="zh-CN" dirty="0" smtClean="0"/>
                        <a:t> </a:t>
                      </a:r>
                      <a:r>
                        <a:rPr lang="en-US" altLang="zh-CN" dirty="0" smtClean="0">
                          <a:latin typeface="Times New Roman"/>
                          <a:cs typeface="Times New Roman"/>
                        </a:rPr>
                        <a:t>˄</a:t>
                      </a:r>
                      <a:r>
                        <a:rPr lang="en-US" altLang="zh-CN" dirty="0" smtClean="0"/>
                        <a:t> X</a:t>
                      </a:r>
                      <a:r>
                        <a:rPr lang="en-US" altLang="zh-CN" sz="1100" dirty="0" smtClean="0"/>
                        <a:t>DB3</a:t>
                      </a:r>
                      <a:r>
                        <a:rPr lang="en-US" altLang="zh-CN" dirty="0" smtClean="0"/>
                        <a:t>, </a:t>
                      </a:r>
                      <a:r>
                        <a:rPr lang="az-Cyrl-AZ" altLang="zh-CN" dirty="0" smtClean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lang="en-US" altLang="zh-CN" dirty="0" smtClean="0"/>
                        <a:t>, 0, 2&gt;</a:t>
                      </a:r>
                      <a:endParaRPr lang="zh-CN" altLang="en-US" dirty="0"/>
                    </a:p>
                  </a:txBody>
                  <a:tcPr/>
                </a:tc>
              </a:tr>
              <a:tr h="25685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PRG</a:t>
                      </a:r>
                      <a:r>
                        <a:rPr lang="en-US" altLang="zh-CN" sz="1100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&lt;X</a:t>
                      </a:r>
                      <a:r>
                        <a:rPr lang="en-US" altLang="zh-CN" sz="1100" dirty="0" smtClean="0"/>
                        <a:t>PRG1</a:t>
                      </a:r>
                      <a:r>
                        <a:rPr lang="en-US" altLang="zh-CN" dirty="0" smtClean="0"/>
                        <a:t> = X</a:t>
                      </a:r>
                      <a:r>
                        <a:rPr lang="en-US" altLang="zh-CN" sz="1100" dirty="0" smtClean="0"/>
                        <a:t>DB1</a:t>
                      </a:r>
                      <a:r>
                        <a:rPr lang="en-US" altLang="zh-CN" dirty="0" smtClean="0"/>
                        <a:t>, </a:t>
                      </a:r>
                      <a:r>
                        <a:rPr lang="az-Cyrl-AZ" altLang="zh-CN" dirty="0" smtClean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lang="en-US" altLang="zh-CN" dirty="0" smtClean="0"/>
                        <a:t>, 0, 1&gt;</a:t>
                      </a:r>
                      <a:endParaRPr lang="zh-CN" altLang="en-US" dirty="0"/>
                    </a:p>
                  </a:txBody>
                  <a:tcPr/>
                </a:tc>
              </a:tr>
              <a:tr h="25685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 smtClean="0"/>
                        <a:t>PRG</a:t>
                      </a:r>
                      <a:r>
                        <a:rPr lang="en-US" altLang="zh-CN" sz="1100" dirty="0" err="1" smtClean="0"/>
                        <a:t>j</a:t>
                      </a:r>
                      <a:r>
                        <a:rPr lang="en-US" altLang="zh-CN" dirty="0" smtClean="0"/>
                        <a:t> (j</a:t>
                      </a:r>
                      <a:r>
                        <a:rPr lang="en-US" altLang="zh-CN" baseline="0" dirty="0" smtClean="0"/>
                        <a:t> </a:t>
                      </a:r>
                      <a:r>
                        <a:rPr lang="en-US" altLang="zh-CN" dirty="0" smtClean="0">
                          <a:latin typeface="宋体"/>
                          <a:ea typeface="宋体"/>
                        </a:rPr>
                        <a:t>∈</a:t>
                      </a:r>
                      <a:r>
                        <a:rPr lang="en-US" altLang="zh-CN" dirty="0" smtClean="0"/>
                        <a:t> [3,4])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&lt;</a:t>
                      </a:r>
                      <a:r>
                        <a:rPr lang="en-US" altLang="zh-CN" dirty="0" err="1" smtClean="0"/>
                        <a:t>X</a:t>
                      </a:r>
                      <a:r>
                        <a:rPr lang="en-US" altLang="zh-CN" sz="1050" dirty="0" err="1" smtClean="0"/>
                        <a:t>PRGj</a:t>
                      </a:r>
                      <a:r>
                        <a:rPr lang="en-US" altLang="zh-CN" dirty="0" smtClean="0"/>
                        <a:t> = X</a:t>
                      </a:r>
                      <a:r>
                        <a:rPr lang="en-US" altLang="zh-CN" sz="1100" dirty="0" smtClean="0"/>
                        <a:t>DB2</a:t>
                      </a:r>
                      <a:r>
                        <a:rPr lang="en-US" altLang="zh-CN" dirty="0" smtClean="0"/>
                        <a:t>, </a:t>
                      </a:r>
                      <a:r>
                        <a:rPr lang="az-Cyrl-AZ" altLang="zh-CN" dirty="0" smtClean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lang="en-US" altLang="zh-CN" dirty="0" smtClean="0"/>
                        <a:t>, 0, 1&gt;</a:t>
                      </a:r>
                      <a:endParaRPr lang="zh-CN" altLang="en-US" dirty="0"/>
                    </a:p>
                  </a:txBody>
                  <a:tcPr/>
                </a:tc>
              </a:tr>
              <a:tr h="25685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 smtClean="0"/>
                        <a:t>DB</a:t>
                      </a:r>
                      <a:r>
                        <a:rPr lang="en-US" altLang="zh-CN" sz="1100" dirty="0" err="1" smtClean="0"/>
                        <a:t>k</a:t>
                      </a:r>
                      <a:r>
                        <a:rPr lang="en-US" altLang="zh-CN" dirty="0" smtClean="0"/>
                        <a:t> (k </a:t>
                      </a:r>
                      <a:r>
                        <a:rPr lang="en-US" altLang="zh-CN" dirty="0" smtClean="0">
                          <a:latin typeface="宋体"/>
                          <a:ea typeface="+mn-ea"/>
                        </a:rPr>
                        <a:t>∈</a:t>
                      </a:r>
                      <a:r>
                        <a:rPr lang="en-US" altLang="zh-CN" dirty="0" smtClean="0"/>
                        <a:t> [1,3])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&lt;</a:t>
                      </a:r>
                      <a:r>
                        <a:rPr lang="en-US" altLang="zh-CN" dirty="0" err="1" smtClean="0"/>
                        <a:t>X</a:t>
                      </a:r>
                      <a:r>
                        <a:rPr lang="en-US" altLang="zh-CN" sz="1100" dirty="0" err="1" smtClean="0"/>
                        <a:t>DBk</a:t>
                      </a:r>
                      <a:r>
                        <a:rPr lang="en-US" altLang="zh-CN" dirty="0" smtClean="0"/>
                        <a:t> = true,</a:t>
                      </a:r>
                      <a:r>
                        <a:rPr lang="en-US" altLang="zh-CN" baseline="0" dirty="0" smtClean="0"/>
                        <a:t> </a:t>
                      </a:r>
                      <a:r>
                        <a:rPr lang="az-Cyrl-AZ" altLang="zh-CN" dirty="0" smtClean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lang="en-US" altLang="zh-CN" baseline="0" dirty="0" smtClean="0"/>
                        <a:t>, 0, 0</a:t>
                      </a:r>
                      <a:r>
                        <a:rPr lang="en-US" altLang="zh-CN" dirty="0" smtClean="0"/>
                        <a:t>&gt;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2" name="表格 88"/>
          <p:cNvGraphicFramePr>
            <a:graphicFrameLocks noGrp="1"/>
          </p:cNvGraphicFramePr>
          <p:nvPr/>
        </p:nvGraphicFramePr>
        <p:xfrm>
          <a:off x="292100" y="3404235"/>
          <a:ext cx="8724900" cy="26757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0700"/>
                <a:gridCol w="6934200"/>
              </a:tblGrid>
              <a:tr h="25685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v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 smtClean="0"/>
                        <a:t>v.T</a:t>
                      </a:r>
                      <a:r>
                        <a:rPr lang="en-US" altLang="zh-CN" dirty="0" smtClean="0"/>
                        <a:t>  = &lt;v.bf, </a:t>
                      </a:r>
                      <a:r>
                        <a:rPr lang="en-US" altLang="zh-CN" dirty="0" err="1" smtClean="0"/>
                        <a:t>v.R</a:t>
                      </a:r>
                      <a:r>
                        <a:rPr lang="en-US" altLang="zh-CN" dirty="0" smtClean="0"/>
                        <a:t>, </a:t>
                      </a:r>
                      <a:r>
                        <a:rPr lang="en-US" altLang="zh-CN" dirty="0" err="1" smtClean="0"/>
                        <a:t>v.l</a:t>
                      </a:r>
                      <a:r>
                        <a:rPr lang="en-US" altLang="zh-CN" dirty="0" smtClean="0"/>
                        <a:t>, </a:t>
                      </a:r>
                      <a:r>
                        <a:rPr lang="en-US" altLang="zh-CN" dirty="0" err="1" smtClean="0"/>
                        <a:t>v.h</a:t>
                      </a:r>
                      <a:r>
                        <a:rPr lang="en-US" altLang="zh-CN" dirty="0" smtClean="0"/>
                        <a:t>&gt;</a:t>
                      </a:r>
                      <a:endParaRPr lang="zh-CN" altLang="en-US" dirty="0"/>
                    </a:p>
                  </a:txBody>
                  <a:tcPr/>
                </a:tc>
              </a:tr>
              <a:tr h="25685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PM</a:t>
                      </a:r>
                      <a:r>
                        <a:rPr lang="en-US" altLang="zh-CN" sz="1100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&lt;X</a:t>
                      </a:r>
                      <a:r>
                        <a:rPr lang="en-US" altLang="zh-CN" sz="1100" dirty="0" smtClean="0"/>
                        <a:t>PM1</a:t>
                      </a:r>
                      <a:r>
                        <a:rPr lang="en-US" altLang="zh-CN" dirty="0" smtClean="0"/>
                        <a:t> = X</a:t>
                      </a:r>
                      <a:r>
                        <a:rPr lang="en-US" altLang="zh-CN" sz="1100" dirty="0" smtClean="0"/>
                        <a:t>PRG1</a:t>
                      </a:r>
                      <a:r>
                        <a:rPr lang="en-US" altLang="zh-CN" dirty="0" smtClean="0"/>
                        <a:t> </a:t>
                      </a:r>
                      <a:r>
                        <a:rPr lang="en-US" altLang="zh-CN" dirty="0" smtClean="0">
                          <a:latin typeface="Times New Roman"/>
                          <a:cs typeface="Times New Roman"/>
                        </a:rPr>
                        <a:t>˄</a:t>
                      </a:r>
                      <a:r>
                        <a:rPr lang="en-US" altLang="zh-CN" baseline="0" dirty="0" smtClean="0"/>
                        <a:t> X</a:t>
                      </a:r>
                      <a:r>
                        <a:rPr lang="en-US" altLang="zh-CN" sz="1100" baseline="0" dirty="0" smtClean="0"/>
                        <a:t>DB1</a:t>
                      </a:r>
                      <a:r>
                        <a:rPr lang="en-US" altLang="zh-CN" dirty="0" smtClean="0"/>
                        <a:t>, </a:t>
                      </a:r>
                      <a:r>
                        <a:rPr lang="az-Cyrl-AZ" altLang="zh-CN" dirty="0" smtClean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lang="en-US" altLang="zh-CN" dirty="0" smtClean="0"/>
                        <a:t>, 0,</a:t>
                      </a:r>
                      <a:r>
                        <a:rPr lang="en-US" altLang="zh-CN" baseline="0" dirty="0" smtClean="0"/>
                        <a:t> 2&gt;</a:t>
                      </a:r>
                      <a:endParaRPr lang="zh-CN" altLang="en-US" dirty="0"/>
                    </a:p>
                  </a:txBody>
                  <a:tcPr/>
                </a:tc>
              </a:tr>
              <a:tr h="25685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PM</a:t>
                      </a:r>
                      <a:r>
                        <a:rPr lang="en-US" altLang="zh-CN" sz="1100" dirty="0" smtClean="0"/>
                        <a:t>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&lt;X</a:t>
                      </a:r>
                      <a:r>
                        <a:rPr lang="en-US" altLang="zh-CN" sz="1100" dirty="0" smtClean="0"/>
                        <a:t>PM2</a:t>
                      </a:r>
                      <a:r>
                        <a:rPr lang="en-US" altLang="zh-CN" dirty="0" smtClean="0"/>
                        <a:t> = ((X</a:t>
                      </a:r>
                      <a:r>
                        <a:rPr lang="en-US" altLang="zh-CN" sz="1100" dirty="0" smtClean="0"/>
                        <a:t>PRG3</a:t>
                      </a:r>
                      <a:r>
                        <a:rPr lang="en-US" altLang="zh-CN" dirty="0" smtClean="0"/>
                        <a:t> =true) V (X</a:t>
                      </a:r>
                      <a:r>
                        <a:rPr lang="en-US" altLang="zh-CN" sz="1100" dirty="0" smtClean="0"/>
                        <a:t>PRG4</a:t>
                      </a:r>
                      <a:r>
                        <a:rPr lang="en-US" altLang="zh-CN" dirty="0" smtClean="0"/>
                        <a:t>=true)) </a:t>
                      </a:r>
                      <a:r>
                        <a:rPr lang="en-US" altLang="zh-CN" dirty="0" smtClean="0">
                          <a:latin typeface="Times New Roman"/>
                          <a:cs typeface="Times New Roman"/>
                        </a:rPr>
                        <a:t>˄</a:t>
                      </a:r>
                      <a:r>
                        <a:rPr lang="en-US" altLang="zh-CN" dirty="0" smtClean="0"/>
                        <a:t> X</a:t>
                      </a:r>
                      <a:r>
                        <a:rPr lang="en-US" altLang="zh-CN" sz="1100" dirty="0" smtClean="0"/>
                        <a:t>DB2</a:t>
                      </a:r>
                      <a:r>
                        <a:rPr lang="en-US" altLang="zh-CN" dirty="0" smtClean="0"/>
                        <a:t>=true, </a:t>
                      </a:r>
                      <a:r>
                        <a:rPr lang="en-US" altLang="zh-CN" dirty="0" smtClean="0">
                          <a:latin typeface="Times New Roman"/>
                          <a:cs typeface="Times New Roman"/>
                        </a:rPr>
                        <a:t>{</a:t>
                      </a:r>
                      <a:r>
                        <a:rPr lang="en-US" altLang="zh-CN" dirty="0" smtClean="0"/>
                        <a:t>DB</a:t>
                      </a:r>
                      <a:r>
                        <a:rPr lang="en-US" altLang="zh-CN" sz="1100" dirty="0" smtClean="0"/>
                        <a:t>2</a:t>
                      </a:r>
                      <a:r>
                        <a:rPr lang="en-US" altLang="zh-CN" dirty="0" smtClean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lang="en-US" altLang="zh-CN" dirty="0" smtClean="0"/>
                        <a:t> PRG</a:t>
                      </a:r>
                      <a:r>
                        <a:rPr lang="en-US" altLang="zh-CN" sz="1100" dirty="0" smtClean="0"/>
                        <a:t>4</a:t>
                      </a:r>
                      <a:r>
                        <a:rPr lang="en-US" altLang="zh-CN" dirty="0" smtClean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lang="en-US" altLang="zh-CN" dirty="0" smtClean="0"/>
                        <a:t> PRG</a:t>
                      </a:r>
                      <a:r>
                        <a:rPr lang="en-US" altLang="zh-CN" sz="1100" dirty="0" smtClean="0"/>
                        <a:t>3</a:t>
                      </a:r>
                      <a:r>
                        <a:rPr lang="en-US" altLang="zh-CN" dirty="0" smtClean="0"/>
                        <a:t>},</a:t>
                      </a:r>
                      <a:r>
                        <a:rPr lang="en-US" altLang="zh-CN" baseline="0" dirty="0" smtClean="0"/>
                        <a:t> 3, 3</a:t>
                      </a:r>
                      <a:r>
                        <a:rPr lang="en-US" altLang="zh-CN" dirty="0" smtClean="0"/>
                        <a:t>&gt;</a:t>
                      </a:r>
                      <a:endParaRPr lang="zh-CN" altLang="en-US" dirty="0"/>
                    </a:p>
                  </a:txBody>
                  <a:tcPr/>
                </a:tc>
              </a:tr>
              <a:tr h="25685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PM</a:t>
                      </a:r>
                      <a:r>
                        <a:rPr lang="en-US" altLang="zh-CN" sz="1100" dirty="0" smtClean="0"/>
                        <a:t>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&lt;X</a:t>
                      </a:r>
                      <a:r>
                        <a:rPr lang="en-US" altLang="zh-CN" sz="1100" dirty="0" smtClean="0"/>
                        <a:t>PM3</a:t>
                      </a:r>
                      <a:r>
                        <a:rPr lang="en-US" altLang="zh-CN" dirty="0" smtClean="0"/>
                        <a:t> = (X</a:t>
                      </a:r>
                      <a:r>
                        <a:rPr lang="en-US" altLang="zh-CN" sz="1100" dirty="0" smtClean="0"/>
                        <a:t>PRG3</a:t>
                      </a:r>
                      <a:r>
                        <a:rPr lang="en-US" altLang="zh-CN" dirty="0" smtClean="0"/>
                        <a:t> = true) </a:t>
                      </a:r>
                      <a:r>
                        <a:rPr lang="en-US" altLang="zh-CN" dirty="0" smtClean="0">
                          <a:latin typeface="Times New Roman"/>
                          <a:cs typeface="Times New Roman"/>
                        </a:rPr>
                        <a:t>˄</a:t>
                      </a:r>
                      <a:r>
                        <a:rPr lang="en-US" altLang="zh-CN" dirty="0" smtClean="0"/>
                        <a:t> (X</a:t>
                      </a:r>
                      <a:r>
                        <a:rPr lang="en-US" altLang="zh-CN" sz="1100" dirty="0" smtClean="0"/>
                        <a:t>DB2</a:t>
                      </a:r>
                      <a:r>
                        <a:rPr lang="en-US" altLang="zh-CN" dirty="0" smtClean="0"/>
                        <a:t>=true), </a:t>
                      </a:r>
                      <a:r>
                        <a:rPr lang="en-US" altLang="zh-CN" dirty="0" smtClean="0">
                          <a:latin typeface="Times New Roman"/>
                          <a:cs typeface="Times New Roman"/>
                        </a:rPr>
                        <a:t>{</a:t>
                      </a:r>
                      <a:r>
                        <a:rPr lang="en-US" altLang="zh-CN" dirty="0" smtClean="0"/>
                        <a:t>DB</a:t>
                      </a:r>
                      <a:r>
                        <a:rPr lang="en-US" altLang="zh-CN" sz="1100" dirty="0" smtClean="0"/>
                        <a:t>2</a:t>
                      </a:r>
                      <a:r>
                        <a:rPr lang="en-US" altLang="zh-CN" dirty="0" smtClean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lang="en-US" altLang="zh-CN" dirty="0" smtClean="0"/>
                        <a:t> PRG</a:t>
                      </a:r>
                      <a:r>
                        <a:rPr lang="en-US" altLang="zh-CN" sz="1100" dirty="0" smtClean="0"/>
                        <a:t>3</a:t>
                      </a:r>
                      <a:r>
                        <a:rPr lang="en-US" altLang="zh-CN" dirty="0" smtClean="0"/>
                        <a:t>}, 2, 2&gt;</a:t>
                      </a:r>
                      <a:endParaRPr lang="zh-CN" altLang="en-US" dirty="0"/>
                    </a:p>
                  </a:txBody>
                  <a:tcPr/>
                </a:tc>
              </a:tr>
              <a:tr h="25685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PM</a:t>
                      </a:r>
                      <a:r>
                        <a:rPr lang="en-US" altLang="zh-CN" sz="1100" dirty="0" smtClean="0"/>
                        <a:t>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&lt;X</a:t>
                      </a:r>
                      <a:r>
                        <a:rPr lang="en-US" altLang="zh-CN" sz="1100" dirty="0" smtClean="0"/>
                        <a:t>PM4</a:t>
                      </a:r>
                      <a:r>
                        <a:rPr lang="en-US" altLang="zh-CN" dirty="0" smtClean="0"/>
                        <a:t> = (X</a:t>
                      </a:r>
                      <a:r>
                        <a:rPr lang="en-US" altLang="zh-CN" sz="1100" dirty="0" smtClean="0"/>
                        <a:t>PRG3</a:t>
                      </a:r>
                      <a:r>
                        <a:rPr lang="en-US" altLang="zh-CN" dirty="0" smtClean="0"/>
                        <a:t> = true) </a:t>
                      </a:r>
                      <a:r>
                        <a:rPr lang="en-US" altLang="zh-CN" dirty="0" smtClean="0">
                          <a:latin typeface="Times New Roman"/>
                          <a:cs typeface="Times New Roman"/>
                        </a:rPr>
                        <a:t>˄</a:t>
                      </a:r>
                      <a:r>
                        <a:rPr lang="en-US" altLang="zh-CN" dirty="0" smtClean="0"/>
                        <a:t> X</a:t>
                      </a:r>
                      <a:r>
                        <a:rPr lang="en-US" altLang="zh-CN" sz="1100" dirty="0" smtClean="0"/>
                        <a:t>DB3</a:t>
                      </a:r>
                      <a:r>
                        <a:rPr lang="en-US" altLang="zh-CN" dirty="0" smtClean="0"/>
                        <a:t>, </a:t>
                      </a:r>
                      <a:r>
                        <a:rPr lang="az-Cyrl-AZ" altLang="zh-CN" dirty="0" smtClean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lang="en-US" altLang="zh-CN" dirty="0" smtClean="0"/>
                        <a:t>, 0, 2&gt;</a:t>
                      </a:r>
                      <a:endParaRPr lang="zh-CN" altLang="en-US" dirty="0"/>
                    </a:p>
                  </a:txBody>
                  <a:tcPr/>
                </a:tc>
              </a:tr>
              <a:tr h="25685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PRG</a:t>
                      </a:r>
                      <a:r>
                        <a:rPr lang="en-US" altLang="zh-CN" sz="1100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&lt;X</a:t>
                      </a:r>
                      <a:r>
                        <a:rPr lang="en-US" altLang="zh-CN" sz="1100" dirty="0" smtClean="0"/>
                        <a:t>PRG1</a:t>
                      </a:r>
                      <a:r>
                        <a:rPr lang="en-US" altLang="zh-CN" dirty="0" smtClean="0"/>
                        <a:t> = X</a:t>
                      </a:r>
                      <a:r>
                        <a:rPr lang="en-US" altLang="zh-CN" sz="1100" dirty="0" smtClean="0"/>
                        <a:t>DB1</a:t>
                      </a:r>
                      <a:r>
                        <a:rPr lang="en-US" altLang="zh-CN" dirty="0" smtClean="0"/>
                        <a:t>, </a:t>
                      </a:r>
                      <a:r>
                        <a:rPr lang="az-Cyrl-AZ" altLang="zh-CN" dirty="0" smtClean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lang="en-US" altLang="zh-CN" dirty="0" smtClean="0"/>
                        <a:t>, 0, 1&gt;</a:t>
                      </a:r>
                      <a:endParaRPr lang="zh-CN" altLang="en-US" dirty="0"/>
                    </a:p>
                  </a:txBody>
                  <a:tcPr/>
                </a:tc>
              </a:tr>
              <a:tr h="25685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 smtClean="0"/>
                        <a:t>PRG</a:t>
                      </a:r>
                      <a:r>
                        <a:rPr lang="en-US" altLang="zh-CN" sz="1100" dirty="0" err="1" smtClean="0"/>
                        <a:t>j</a:t>
                      </a:r>
                      <a:r>
                        <a:rPr lang="en-US" altLang="zh-CN" dirty="0" smtClean="0"/>
                        <a:t> (j</a:t>
                      </a:r>
                      <a:r>
                        <a:rPr lang="en-US" altLang="zh-CN" baseline="0" dirty="0" smtClean="0"/>
                        <a:t> </a:t>
                      </a:r>
                      <a:r>
                        <a:rPr lang="en-US" altLang="zh-CN" dirty="0" smtClean="0">
                          <a:latin typeface="宋体"/>
                          <a:ea typeface="宋体"/>
                        </a:rPr>
                        <a:t>∈</a:t>
                      </a:r>
                      <a:r>
                        <a:rPr lang="en-US" altLang="zh-CN" dirty="0" smtClean="0"/>
                        <a:t> [3,4])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&lt;</a:t>
                      </a:r>
                      <a:r>
                        <a:rPr lang="en-US" altLang="zh-CN" dirty="0" err="1" smtClean="0"/>
                        <a:t>X</a:t>
                      </a:r>
                      <a:r>
                        <a:rPr lang="en-US" altLang="zh-CN" sz="1050" dirty="0" err="1" smtClean="0"/>
                        <a:t>PRGj</a:t>
                      </a:r>
                      <a:r>
                        <a:rPr lang="en-US" altLang="zh-CN" dirty="0" smtClean="0"/>
                        <a:t> = true, </a:t>
                      </a:r>
                      <a:r>
                        <a:rPr lang="en-US" altLang="zh-CN" dirty="0" smtClean="0">
                          <a:latin typeface="Times New Roman"/>
                          <a:cs typeface="Times New Roman"/>
                        </a:rPr>
                        <a:t>{DB</a:t>
                      </a:r>
                      <a:r>
                        <a:rPr lang="en-US" altLang="zh-CN" sz="1100" dirty="0" smtClean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lang="en-US" altLang="zh-CN" dirty="0" smtClean="0">
                          <a:latin typeface="Times New Roman"/>
                          <a:cs typeface="Times New Roman"/>
                        </a:rPr>
                        <a:t>}</a:t>
                      </a:r>
                      <a:r>
                        <a:rPr lang="en-US" altLang="zh-CN" dirty="0" smtClean="0"/>
                        <a:t>, 1, 1&gt;</a:t>
                      </a:r>
                      <a:endParaRPr lang="zh-CN" altLang="en-US" dirty="0"/>
                    </a:p>
                  </a:txBody>
                  <a:tcPr/>
                </a:tc>
              </a:tr>
              <a:tr h="25685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DB</a:t>
                      </a:r>
                      <a:r>
                        <a:rPr lang="en-US" altLang="zh-CN" sz="1100" dirty="0" smtClean="0"/>
                        <a:t>2</a:t>
                      </a:r>
                      <a:r>
                        <a:rPr lang="en-US" altLang="zh-CN" dirty="0" smtClean="0"/>
                        <a:t> 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&lt;X</a:t>
                      </a:r>
                      <a:r>
                        <a:rPr lang="en-US" altLang="zh-CN" sz="1100" dirty="0" smtClean="0"/>
                        <a:t>DB2</a:t>
                      </a:r>
                      <a:r>
                        <a:rPr lang="en-US" altLang="zh-CN" dirty="0" smtClean="0"/>
                        <a:t> = true,</a:t>
                      </a:r>
                      <a:r>
                        <a:rPr lang="en-US" altLang="zh-CN" baseline="0" dirty="0" smtClean="0"/>
                        <a:t> </a:t>
                      </a:r>
                      <a:r>
                        <a:rPr lang="az-Cyrl-AZ" altLang="zh-CN" dirty="0" smtClean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lang="en-US" altLang="zh-CN" baseline="0" dirty="0" smtClean="0"/>
                        <a:t>, 0, 0</a:t>
                      </a:r>
                      <a:r>
                        <a:rPr lang="en-US" altLang="zh-CN" dirty="0" smtClean="0"/>
                        <a:t>&gt;</a:t>
                      </a:r>
                      <a:endParaRPr lang="zh-CN" altLang="en-US" dirty="0"/>
                    </a:p>
                  </a:txBody>
                  <a:tcPr/>
                </a:tc>
              </a:tr>
              <a:tr h="25685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 smtClean="0"/>
                        <a:t>DB</a:t>
                      </a:r>
                      <a:r>
                        <a:rPr lang="en-US" altLang="zh-CN" sz="1100" dirty="0" err="1" smtClean="0"/>
                        <a:t>k</a:t>
                      </a:r>
                      <a:r>
                        <a:rPr lang="en-US" altLang="zh-CN" dirty="0" smtClean="0"/>
                        <a:t> (k </a:t>
                      </a:r>
                      <a:r>
                        <a:rPr lang="en-US" altLang="zh-CN" dirty="0" smtClean="0">
                          <a:latin typeface="宋体"/>
                          <a:ea typeface="+mn-ea"/>
                        </a:rPr>
                        <a:t>∈</a:t>
                      </a:r>
                      <a:r>
                        <a:rPr lang="en-US" altLang="zh-CN" dirty="0" smtClean="0"/>
                        <a:t> [1,3])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&lt;</a:t>
                      </a:r>
                      <a:r>
                        <a:rPr lang="en-US" altLang="zh-CN" dirty="0" err="1" smtClean="0"/>
                        <a:t>X</a:t>
                      </a:r>
                      <a:r>
                        <a:rPr lang="en-US" altLang="zh-CN" sz="1100" dirty="0" err="1" smtClean="0"/>
                        <a:t>DBk</a:t>
                      </a:r>
                      <a:r>
                        <a:rPr lang="en-US" altLang="zh-CN" dirty="0" smtClean="0"/>
                        <a:t> = true,</a:t>
                      </a:r>
                      <a:r>
                        <a:rPr lang="en-US" altLang="zh-CN" baseline="0" dirty="0" smtClean="0"/>
                        <a:t> </a:t>
                      </a:r>
                      <a:r>
                        <a:rPr lang="az-Cyrl-AZ" altLang="zh-CN" dirty="0" smtClean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lang="en-US" altLang="zh-CN" baseline="0" dirty="0" smtClean="0"/>
                        <a:t>, 0, 0</a:t>
                      </a:r>
                      <a:r>
                        <a:rPr lang="en-US" altLang="zh-CN" dirty="0" smtClean="0"/>
                        <a:t>&gt;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3" name="圆角矩形标注 90"/>
          <p:cNvSpPr/>
          <p:nvPr/>
        </p:nvSpPr>
        <p:spPr bwMode="auto">
          <a:xfrm>
            <a:off x="495300" y="2235200"/>
            <a:ext cx="4394200" cy="838200"/>
          </a:xfrm>
          <a:prstGeom prst="wedgeRoundRectCallout">
            <a:avLst>
              <a:gd name="adj1" fmla="val -20833"/>
              <a:gd name="adj2" fmla="val 91288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200000"/>
              </a:lnSpc>
            </a:pPr>
            <a:r>
              <a:rPr lang="en-US" altLang="zh-CN" dirty="0" smtClean="0">
                <a:solidFill>
                  <a:schemeClr val="bg1"/>
                </a:solidFill>
              </a:rPr>
              <a:t>After initialization, vectors of parts nodes.</a:t>
            </a:r>
            <a:endParaRPr lang="zh-CN" altLang="en-US" dirty="0" smtClean="0">
              <a:solidFill>
                <a:schemeClr val="bg1"/>
              </a:solidFill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4" name="圆角矩形标注 91"/>
          <p:cNvSpPr/>
          <p:nvPr/>
        </p:nvSpPr>
        <p:spPr bwMode="auto">
          <a:xfrm>
            <a:off x="495300" y="2184400"/>
            <a:ext cx="3886200" cy="939800"/>
          </a:xfrm>
          <a:prstGeom prst="wedgeRoundRectCallout">
            <a:avLst>
              <a:gd name="adj1" fmla="val -22494"/>
              <a:gd name="adj2" fmla="val 77805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zh-CN" dirty="0" smtClean="0">
                <a:solidFill>
                  <a:schemeClr val="bg1"/>
                </a:solidFill>
              </a:rPr>
              <a:t>Starting propagation from DB</a:t>
            </a:r>
            <a:r>
              <a:rPr lang="en-US" altLang="zh-CN" sz="1100" dirty="0" smtClean="0">
                <a:solidFill>
                  <a:schemeClr val="bg1"/>
                </a:solidFill>
              </a:rPr>
              <a:t>2, </a:t>
            </a:r>
            <a:r>
              <a:rPr lang="en-US" altLang="zh-CN" dirty="0" smtClean="0">
                <a:solidFill>
                  <a:schemeClr val="bg1"/>
                </a:solidFill>
              </a:rPr>
              <a:t>after propagation, parts of the vectors are as below.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5" name="矩形 92"/>
          <p:cNvSpPr/>
          <p:nvPr/>
        </p:nvSpPr>
        <p:spPr bwMode="auto">
          <a:xfrm>
            <a:off x="257131" y="3980488"/>
            <a:ext cx="8712200" cy="368300"/>
          </a:xfrm>
          <a:prstGeom prst="rect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6" name="矩形标注 83"/>
          <p:cNvSpPr/>
          <p:nvPr/>
        </p:nvSpPr>
        <p:spPr bwMode="auto">
          <a:xfrm>
            <a:off x="2616200" y="4673600"/>
            <a:ext cx="4775200" cy="1511300"/>
          </a:xfrm>
          <a:prstGeom prst="wedgeRectCallout">
            <a:avLst>
              <a:gd name="adj1" fmla="val -16135"/>
              <a:gd name="adj2" fmla="val -64500"/>
            </a:avLst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kumimoji="0" lang="en-US" altLang="zh-CN" sz="1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rPr>
              <a:t>PM2 is verified to be a valid match, and its relevant set includes </a:t>
            </a:r>
            <a:r>
              <a:rPr lang="en-US" altLang="zh-CN" dirty="0" smtClean="0">
                <a:solidFill>
                  <a:srgbClr val="FF0000"/>
                </a:solidFill>
                <a:latin typeface="Times New Roman"/>
                <a:cs typeface="Times New Roman"/>
              </a:rPr>
              <a:t>{</a:t>
            </a:r>
            <a:r>
              <a:rPr lang="en-US" altLang="zh-CN" dirty="0" smtClean="0">
                <a:solidFill>
                  <a:srgbClr val="FF0000"/>
                </a:solidFill>
              </a:rPr>
              <a:t>DB</a:t>
            </a:r>
            <a:r>
              <a:rPr lang="en-US" altLang="zh-CN" sz="1100" dirty="0" smtClean="0">
                <a:solidFill>
                  <a:srgbClr val="FF0000"/>
                </a:solidFill>
              </a:rPr>
              <a:t>2</a:t>
            </a:r>
            <a:r>
              <a:rPr lang="en-US" altLang="zh-CN" dirty="0" smtClean="0">
                <a:solidFill>
                  <a:srgbClr val="FF0000"/>
                </a:solidFill>
                <a:latin typeface="Times New Roman"/>
                <a:cs typeface="Times New Roman"/>
              </a:rPr>
              <a:t>,</a:t>
            </a:r>
            <a:r>
              <a:rPr lang="en-US" altLang="zh-CN" dirty="0" smtClean="0">
                <a:solidFill>
                  <a:srgbClr val="FF0000"/>
                </a:solidFill>
              </a:rPr>
              <a:t> PRG</a:t>
            </a:r>
            <a:r>
              <a:rPr lang="en-US" altLang="zh-CN" sz="1100" dirty="0" smtClean="0">
                <a:solidFill>
                  <a:srgbClr val="FF0000"/>
                </a:solidFill>
              </a:rPr>
              <a:t>4</a:t>
            </a:r>
            <a:r>
              <a:rPr lang="en-US" altLang="zh-CN" dirty="0" smtClean="0">
                <a:solidFill>
                  <a:srgbClr val="FF0000"/>
                </a:solidFill>
                <a:latin typeface="Times New Roman"/>
                <a:cs typeface="Times New Roman"/>
              </a:rPr>
              <a:t>,</a:t>
            </a:r>
            <a:r>
              <a:rPr lang="en-US" altLang="zh-CN" dirty="0" smtClean="0">
                <a:solidFill>
                  <a:srgbClr val="FF0000"/>
                </a:solidFill>
              </a:rPr>
              <a:t> PRG</a:t>
            </a:r>
            <a:r>
              <a:rPr lang="en-US" altLang="zh-CN" sz="1100" dirty="0" smtClean="0">
                <a:solidFill>
                  <a:srgbClr val="FF0000"/>
                </a:solidFill>
              </a:rPr>
              <a:t>3</a:t>
            </a:r>
            <a:r>
              <a:rPr lang="en-US" altLang="zh-CN" dirty="0" smtClean="0">
                <a:solidFill>
                  <a:srgbClr val="FF0000"/>
                </a:solidFill>
              </a:rPr>
              <a:t>}, which is the largest relevant set compared with other PMs.</a:t>
            </a:r>
          </a:p>
          <a:p>
            <a:pPr eaLnBrk="1" hangingPunct="1"/>
            <a:r>
              <a:rPr lang="en-US" altLang="zh-CN" b="1" dirty="0" smtClean="0">
                <a:solidFill>
                  <a:srgbClr val="FF0000"/>
                </a:solidFill>
              </a:rPr>
              <a:t>Early termination condition is met.</a:t>
            </a:r>
            <a:endParaRPr lang="zh-CN" altLang="en-US" b="1" dirty="0" smtClean="0">
              <a:solidFill>
                <a:srgbClr val="FF0000"/>
              </a:solidFill>
            </a:endParaRPr>
          </a:p>
          <a:p>
            <a:pPr eaLnBrk="1" hangingPunct="1"/>
            <a:endParaRPr kumimoji="0" lang="zh-CN" alt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96294294"/>
      </p:ext>
    </p:extLst>
  </p:cSld>
  <p:clrMapOvr>
    <a:masterClrMapping/>
  </p:clrMapOvr>
  <p:transition advTm="5820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" grpId="0" animBg="1"/>
      <p:bldP spid="153" grpId="1" animBg="1"/>
      <p:bldP spid="154" grpId="0" animBg="1"/>
      <p:bldP spid="155" grpId="0" animBg="1"/>
      <p:bldP spid="156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are here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grpSp>
        <p:nvGrpSpPr>
          <p:cNvPr id="28" name="Group 27"/>
          <p:cNvGrpSpPr/>
          <p:nvPr/>
        </p:nvGrpSpPr>
        <p:grpSpPr>
          <a:xfrm>
            <a:off x="471711" y="2261944"/>
            <a:ext cx="8192429" cy="796038"/>
            <a:chOff x="464570" y="1912353"/>
            <a:chExt cx="8192429" cy="796038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6" name="Rounded Rectangle 5"/>
            <p:cNvSpPr/>
            <p:nvPr/>
          </p:nvSpPr>
          <p:spPr>
            <a:xfrm>
              <a:off x="464570" y="1912353"/>
              <a:ext cx="8192429" cy="796038"/>
            </a:xfrm>
            <a:prstGeom prst="roundRect">
              <a:avLst/>
            </a:pr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3200" dirty="0" smtClean="0"/>
                <a:t>Exploratory Graph Analysis (20 min)</a:t>
              </a:r>
              <a:endParaRPr lang="en-US" sz="3200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screen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2331" y="1990251"/>
              <a:ext cx="860760" cy="640242"/>
            </a:xfrm>
            <a:prstGeom prst="roundRect">
              <a:avLst>
                <a:gd name="adj" fmla="val 16667"/>
              </a:avLst>
            </a:pr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</p:pic>
      </p:grpSp>
      <p:grpSp>
        <p:nvGrpSpPr>
          <p:cNvPr id="30" name="Group 29"/>
          <p:cNvGrpSpPr/>
          <p:nvPr/>
        </p:nvGrpSpPr>
        <p:grpSpPr>
          <a:xfrm>
            <a:off x="471710" y="4039186"/>
            <a:ext cx="8192429" cy="820015"/>
            <a:chOff x="464569" y="3689595"/>
            <a:chExt cx="8192429" cy="820015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7" name="Rounded Rectangle 6"/>
            <p:cNvSpPr/>
            <p:nvPr/>
          </p:nvSpPr>
          <p:spPr>
            <a:xfrm>
              <a:off x="464569" y="3689595"/>
              <a:ext cx="8192429" cy="820015"/>
            </a:xfrm>
            <a:prstGeom prst="roundRect">
              <a:avLst/>
            </a:pr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3200" dirty="0" smtClean="0"/>
                <a:t>Refinement of Query Results (20 min)</a:t>
              </a:r>
              <a:endParaRPr lang="en-US" sz="3200" dirty="0"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4" cstate="screen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2330" y="3770853"/>
              <a:ext cx="860761" cy="642425"/>
            </a:xfrm>
            <a:prstGeom prst="roundRect">
              <a:avLst>
                <a:gd name="adj" fmla="val 16667"/>
              </a:avLst>
            </a:pr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</p:pic>
      </p:grpSp>
      <p:grpSp>
        <p:nvGrpSpPr>
          <p:cNvPr id="29" name="Group 28"/>
          <p:cNvGrpSpPr/>
          <p:nvPr/>
        </p:nvGrpSpPr>
        <p:grpSpPr>
          <a:xfrm>
            <a:off x="471710" y="3147236"/>
            <a:ext cx="8192429" cy="808463"/>
            <a:chOff x="464569" y="2797645"/>
            <a:chExt cx="8192429" cy="80846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8" name="Rounded Rectangle 7"/>
            <p:cNvSpPr/>
            <p:nvPr/>
          </p:nvSpPr>
          <p:spPr>
            <a:xfrm>
              <a:off x="464569" y="2797645"/>
              <a:ext cx="8192429" cy="808463"/>
            </a:xfrm>
            <a:prstGeom prst="roundRect">
              <a:avLst/>
            </a:pr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3200" dirty="0" smtClean="0"/>
                <a:t>Focused Graph Mining (20 min)</a:t>
              </a:r>
              <a:endParaRPr lang="en-US" sz="3200" dirty="0"/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 cstate="screen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2330" y="2881132"/>
              <a:ext cx="860761" cy="645571"/>
            </a:xfrm>
            <a:prstGeom prst="roundRect">
              <a:avLst>
                <a:gd name="adj" fmla="val 16667"/>
              </a:avLst>
            </a:pr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</p:pic>
      </p:grp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74</a:t>
            </a:fld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471714" y="1107793"/>
            <a:ext cx="8192429" cy="68709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Background (</a:t>
            </a:r>
            <a:r>
              <a:rPr lang="en-US" sz="2800" dirty="0"/>
              <a:t>5</a:t>
            </a:r>
            <a:r>
              <a:rPr lang="en-US" sz="2800" dirty="0" smtClean="0"/>
              <a:t> min) </a:t>
            </a:r>
          </a:p>
          <a:p>
            <a:pPr algn="ctr"/>
            <a:r>
              <a:rPr lang="en-US" dirty="0" smtClean="0"/>
              <a:t>Graph models, subgraph isomorphism, subgraph mining, graph clustering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471712" y="5326258"/>
            <a:ext cx="8192429" cy="750793"/>
            <a:chOff x="464568" y="5594498"/>
            <a:chExt cx="8192429" cy="750793"/>
          </a:xfrm>
        </p:grpSpPr>
        <p:sp>
          <p:nvSpPr>
            <p:cNvPr id="22" name="Rounded Rectangle 21"/>
            <p:cNvSpPr/>
            <p:nvPr/>
          </p:nvSpPr>
          <p:spPr>
            <a:xfrm>
              <a:off x="464568" y="5594498"/>
              <a:ext cx="8192429" cy="750793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indent="6350" algn="ctr"/>
              <a:r>
                <a:rPr lang="en-US" sz="2800" dirty="0" smtClean="0"/>
                <a:t>Challenges </a:t>
              </a:r>
              <a:r>
                <a:rPr lang="en-US" sz="2800" smtClean="0"/>
                <a:t>and discussion</a:t>
              </a:r>
              <a:endParaRPr lang="en-US" dirty="0" smtClean="0"/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2330" y="5641787"/>
              <a:ext cx="879800" cy="642254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114748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Summary of Exploratory Graph Analysis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75</a:t>
            </a:fld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4294967295"/>
          </p:nvPr>
        </p:nvSpPr>
        <p:spPr>
          <a:xfrm>
            <a:off x="0" y="1339850"/>
            <a:ext cx="5357813" cy="1557315"/>
          </a:xfrm>
          <a:prstGeom prst="rect">
            <a:avLst/>
          </a:prstGeom>
        </p:spPr>
        <p:txBody>
          <a:bodyPr/>
          <a:lstStyle/>
          <a:p>
            <a:pPr>
              <a:buClr>
                <a:schemeClr val="accent1"/>
              </a:buClr>
            </a:pPr>
            <a:r>
              <a:rPr lang="en-US" dirty="0" smtClean="0"/>
              <a:t>Approximate Queries</a:t>
            </a:r>
          </a:p>
          <a:p>
            <a:pPr marL="492125" indent="-314325">
              <a:buClr>
                <a:schemeClr val="accent1"/>
              </a:buClr>
              <a:buFont typeface="Arial" charset="0"/>
              <a:buChar char="•"/>
            </a:pPr>
            <a:r>
              <a:rPr lang="en-US" dirty="0" smtClean="0"/>
              <a:t>User query is imprecise  </a:t>
            </a:r>
          </a:p>
          <a:p>
            <a:pPr>
              <a:buClr>
                <a:schemeClr val="accent1"/>
              </a:buClr>
            </a:pPr>
            <a:r>
              <a:rPr lang="en-US" dirty="0" smtClean="0"/>
              <a:t>By-Example methods</a:t>
            </a:r>
          </a:p>
          <a:p>
            <a:pPr marL="492125" indent="-314325">
              <a:buClr>
                <a:schemeClr val="accent1"/>
              </a:buClr>
              <a:buFont typeface="Arial" charset="0"/>
              <a:buChar char="•"/>
            </a:pPr>
            <a:r>
              <a:rPr lang="en-US" dirty="0" smtClean="0"/>
              <a:t>User query is an example result</a:t>
            </a:r>
            <a:endParaRPr lang="en-US" dirty="0"/>
          </a:p>
          <a:p>
            <a:pPr>
              <a:buClr>
                <a:schemeClr val="accent1"/>
              </a:buClr>
            </a:pPr>
            <a:endParaRPr lang="en-US" dirty="0" smtClean="0"/>
          </a:p>
          <a:p>
            <a:pPr>
              <a:buClr>
                <a:schemeClr val="accent1"/>
              </a:buClr>
            </a:pP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5357813" y="1328113"/>
            <a:ext cx="3602367" cy="2437589"/>
          </a:xfrm>
          <a:prstGeom prst="roundRect">
            <a:avLst>
              <a:gd name="adj" fmla="val 9643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Only need a partial knowledge on the data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No need for complicate query languages (use examples, partial descriptions)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The query adapts to user need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Enable exploratory search by using small queries on the data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314947" y="3239916"/>
            <a:ext cx="4156247" cy="2924138"/>
            <a:chOff x="220948" y="2171023"/>
            <a:chExt cx="4445952" cy="3127960"/>
          </a:xfrm>
        </p:grpSpPr>
        <p:sp>
          <p:nvSpPr>
            <p:cNvPr id="13" name="Oval 12"/>
            <p:cNvSpPr/>
            <p:nvPr/>
          </p:nvSpPr>
          <p:spPr>
            <a:xfrm>
              <a:off x="809136" y="2713521"/>
              <a:ext cx="332509" cy="332509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220948" y="3561167"/>
              <a:ext cx="332509" cy="332509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1339071" y="3561167"/>
              <a:ext cx="332509" cy="332509"/>
            </a:xfrm>
            <a:prstGeom prst="ellips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2276363" y="3561167"/>
              <a:ext cx="332509" cy="332509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3305377" y="2713521"/>
              <a:ext cx="332509" cy="33250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3305377" y="3561167"/>
              <a:ext cx="332509" cy="33250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4334391" y="3561166"/>
              <a:ext cx="332509" cy="332509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4334391" y="4537282"/>
              <a:ext cx="332509" cy="332509"/>
            </a:xfrm>
            <a:prstGeom prst="ellips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tx1"/>
                </a:solidFill>
              </a:endParaRP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 flipH="1">
              <a:off x="504762" y="2997335"/>
              <a:ext cx="353069" cy="61252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1092950" y="2997335"/>
              <a:ext cx="294816" cy="61252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H="1">
              <a:off x="2560177" y="2997335"/>
              <a:ext cx="793895" cy="61252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3471632" y="3046030"/>
              <a:ext cx="0" cy="51513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>
              <a:off x="3589191" y="2997335"/>
              <a:ext cx="793895" cy="61252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>
              <a:off x="4500646" y="3893675"/>
              <a:ext cx="0" cy="64360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432462" y="4171530"/>
              <a:ext cx="1947326" cy="427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Query (a graph)</a:t>
              </a:r>
              <a:endParaRPr lang="en-US" sz="20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957124" y="4870984"/>
              <a:ext cx="881376" cy="427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Graph</a:t>
              </a:r>
              <a:endParaRPr lang="en-US" sz="2000" dirty="0"/>
            </a:p>
          </p:txBody>
        </p:sp>
        <p:cxnSp>
          <p:nvCxnSpPr>
            <p:cNvPr id="29" name="Curved Connector 28"/>
            <p:cNvCxnSpPr>
              <a:stCxn id="17" idx="0"/>
              <a:endCxn id="21" idx="0"/>
            </p:cNvCxnSpPr>
            <p:nvPr/>
          </p:nvCxnSpPr>
          <p:spPr>
            <a:xfrm rot="5400000" flipH="1" flipV="1">
              <a:off x="2223511" y="1465401"/>
              <a:ext cx="12700" cy="2496241"/>
            </a:xfrm>
            <a:prstGeom prst="curvedConnector3">
              <a:avLst>
                <a:gd name="adj1" fmla="val 1800000"/>
              </a:avLst>
            </a:prstGeom>
            <a:ln w="28575">
              <a:solidFill>
                <a:schemeClr val="accent6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urved Connector 29"/>
            <p:cNvCxnSpPr>
              <a:stCxn id="18" idx="4"/>
              <a:endCxn id="20" idx="3"/>
            </p:cNvCxnSpPr>
            <p:nvPr/>
          </p:nvCxnSpPr>
          <p:spPr>
            <a:xfrm rot="5400000" flipH="1" flipV="1">
              <a:off x="1331782" y="2900401"/>
              <a:ext cx="48695" cy="1937855"/>
            </a:xfrm>
            <a:prstGeom prst="curvedConnector3">
              <a:avLst>
                <a:gd name="adj1" fmla="val -469453"/>
              </a:avLst>
            </a:prstGeom>
            <a:ln w="28575">
              <a:solidFill>
                <a:schemeClr val="accent6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2016434" y="2171023"/>
              <a:ext cx="39786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/>
                <a:t>?</a:t>
              </a:r>
              <a:endParaRPr lang="en-US" sz="3200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83876" y="3635814"/>
            <a:ext cx="4064741" cy="2568687"/>
            <a:chOff x="-4401373" y="2387363"/>
            <a:chExt cx="4530094" cy="2727195"/>
          </a:xfrm>
        </p:grpSpPr>
        <p:sp>
          <p:nvSpPr>
            <p:cNvPr id="32" name="Oval 31"/>
            <p:cNvSpPr/>
            <p:nvPr/>
          </p:nvSpPr>
          <p:spPr>
            <a:xfrm>
              <a:off x="-3821075" y="2387363"/>
              <a:ext cx="332509" cy="332509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-3831487" y="3253017"/>
              <a:ext cx="332509" cy="332509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-2261816" y="3343076"/>
              <a:ext cx="332509" cy="332509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-1232802" y="2495430"/>
              <a:ext cx="332509" cy="332509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Oval 35"/>
            <p:cNvSpPr/>
            <p:nvPr/>
          </p:nvSpPr>
          <p:spPr>
            <a:xfrm>
              <a:off x="-1232802" y="3343076"/>
              <a:ext cx="332509" cy="332509"/>
            </a:xfrm>
            <a:prstGeom prst="ellipse">
              <a:avLst/>
            </a:prstGeom>
            <a:solidFill>
              <a:schemeClr val="accent3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-203788" y="3343075"/>
              <a:ext cx="332509" cy="332509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-203788" y="4319191"/>
              <a:ext cx="332509" cy="332509"/>
            </a:xfrm>
            <a:prstGeom prst="ellips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Arrow Connector 38"/>
            <p:cNvCxnSpPr>
              <a:stCxn id="36" idx="4"/>
              <a:endCxn id="37" idx="0"/>
            </p:cNvCxnSpPr>
            <p:nvPr/>
          </p:nvCxnSpPr>
          <p:spPr>
            <a:xfrm flipH="1">
              <a:off x="-3665232" y="2719872"/>
              <a:ext cx="10412" cy="533145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 flipH="1">
              <a:off x="-1978002" y="2779244"/>
              <a:ext cx="793895" cy="612527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>
              <a:off x="-1066547" y="2827939"/>
              <a:ext cx="0" cy="515137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>
              <a:off x="-948988" y="2779244"/>
              <a:ext cx="793895" cy="612526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>
              <a:off x="-37533" y="3675584"/>
              <a:ext cx="0" cy="643607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-4401373" y="3716757"/>
              <a:ext cx="180478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Query </a:t>
              </a:r>
            </a:p>
            <a:p>
              <a:r>
                <a:rPr lang="en-US" sz="2400" dirty="0" smtClean="0"/>
                <a:t>(an example)</a:t>
              </a:r>
              <a:endParaRPr lang="en-US" sz="2400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-1581055" y="4652893"/>
              <a:ext cx="951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Graph</a:t>
              </a:r>
              <a:endParaRPr lang="en-US" sz="2400" dirty="0"/>
            </a:p>
          </p:txBody>
        </p:sp>
        <p:sp>
          <p:nvSpPr>
            <p:cNvPr id="46" name="Rectangle 45"/>
            <p:cNvSpPr/>
            <p:nvPr/>
          </p:nvSpPr>
          <p:spPr>
            <a:xfrm rot="19302823">
              <a:off x="-2509411" y="2790441"/>
              <a:ext cx="1831804" cy="610055"/>
            </a:xfrm>
            <a:prstGeom prst="rect">
              <a:avLst/>
            </a:prstGeom>
            <a:noFill/>
            <a:ln>
              <a:solidFill>
                <a:srgbClr val="003B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/>
            <p:cNvSpPr/>
            <p:nvPr/>
          </p:nvSpPr>
          <p:spPr>
            <a:xfrm rot="16200000">
              <a:off x="-1743446" y="2841496"/>
              <a:ext cx="1349828" cy="610055"/>
            </a:xfrm>
            <a:prstGeom prst="rect">
              <a:avLst/>
            </a:prstGeom>
            <a:noFill/>
            <a:ln>
              <a:solidFill>
                <a:srgbClr val="003B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0642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Challenges for Exploratory Graph Analysis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76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1850232" y="1507331"/>
            <a:ext cx="6630980" cy="1150144"/>
          </a:xfrm>
          <a:prstGeom prst="roundRect">
            <a:avLst>
              <a:gd name="adj" fmla="val 1222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u="sng" dirty="0" smtClean="0"/>
              <a:t>Unsupported</a:t>
            </a:r>
            <a:r>
              <a:rPr lang="en-US" dirty="0" smtClean="0"/>
              <a:t> in most of the current graph databases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No </a:t>
            </a:r>
            <a:r>
              <a:rPr lang="en-US" u="sng" dirty="0" smtClean="0"/>
              <a:t>”universal” index </a:t>
            </a:r>
            <a:r>
              <a:rPr lang="en-US" dirty="0" smtClean="0"/>
              <a:t>to answer multiple type of queries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u="sng" dirty="0" smtClean="0"/>
              <a:t>Partitioning</a:t>
            </a:r>
            <a:r>
              <a:rPr lang="en-US" dirty="0" smtClean="0"/>
              <a:t> methods for approximate query answering</a:t>
            </a:r>
            <a:endParaRPr lang="en-US" dirty="0"/>
          </a:p>
        </p:txBody>
      </p:sp>
      <p:sp>
        <p:nvSpPr>
          <p:cNvPr id="187" name="Can 186"/>
          <p:cNvSpPr/>
          <p:nvPr/>
        </p:nvSpPr>
        <p:spPr>
          <a:xfrm>
            <a:off x="400050" y="1397569"/>
            <a:ext cx="1092994" cy="1149644"/>
          </a:xfrm>
          <a:prstGeom prst="can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Database</a:t>
            </a:r>
            <a:endParaRPr lang="en-US" dirty="0"/>
          </a:p>
        </p:txBody>
      </p:sp>
      <p:sp>
        <p:nvSpPr>
          <p:cNvPr id="188" name="Rounded Rectangle 187"/>
          <p:cNvSpPr/>
          <p:nvPr/>
        </p:nvSpPr>
        <p:spPr>
          <a:xfrm>
            <a:off x="1850232" y="2996427"/>
            <a:ext cx="6630980" cy="1268391"/>
          </a:xfrm>
          <a:prstGeom prst="roundRect">
            <a:avLst>
              <a:gd name="adj" fmla="val 1222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u="sng" dirty="0" smtClean="0"/>
              <a:t>User interactivity </a:t>
            </a:r>
            <a:r>
              <a:rPr lang="en-US" dirty="0" smtClean="0"/>
              <a:t>in the exploration process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No solutions for </a:t>
            </a:r>
            <a:r>
              <a:rPr lang="en-US" u="sng" dirty="0" smtClean="0"/>
              <a:t>probabilistic graphs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Respond to queries in </a:t>
            </a:r>
            <a:r>
              <a:rPr lang="en-US" u="sng" dirty="0" smtClean="0"/>
              <a:t>dynamic</a:t>
            </a:r>
            <a:r>
              <a:rPr lang="en-US" dirty="0" smtClean="0"/>
              <a:t> graphs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Find examples in </a:t>
            </a:r>
            <a:r>
              <a:rPr lang="en-US" u="sng" dirty="0" smtClean="0"/>
              <a:t>streaming</a:t>
            </a:r>
            <a:r>
              <a:rPr lang="en-US" dirty="0" smtClean="0"/>
              <a:t> settings </a:t>
            </a:r>
            <a:endParaRPr lang="en-US" dirty="0"/>
          </a:p>
        </p:txBody>
      </p:sp>
      <p:sp>
        <p:nvSpPr>
          <p:cNvPr id="191" name="Folded Corner 190"/>
          <p:cNvSpPr/>
          <p:nvPr/>
        </p:nvSpPr>
        <p:spPr>
          <a:xfrm>
            <a:off x="550069" y="4511365"/>
            <a:ext cx="942975" cy="1128713"/>
          </a:xfrm>
          <a:prstGeom prst="foldedCorner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Information retrieval</a:t>
            </a:r>
            <a:endParaRPr lang="en-US" sz="1200" dirty="0"/>
          </a:p>
        </p:txBody>
      </p:sp>
      <p:sp>
        <p:nvSpPr>
          <p:cNvPr id="190" name="Folded Corner 189"/>
          <p:cNvSpPr/>
          <p:nvPr/>
        </p:nvSpPr>
        <p:spPr>
          <a:xfrm>
            <a:off x="400050" y="4707731"/>
            <a:ext cx="942975" cy="1128713"/>
          </a:xfrm>
          <a:prstGeom prst="foldedCorner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Information retrieval</a:t>
            </a:r>
            <a:endParaRPr lang="en-US" sz="1200" dirty="0"/>
          </a:p>
        </p:txBody>
      </p:sp>
      <p:sp>
        <p:nvSpPr>
          <p:cNvPr id="192" name="Rounded Rectangle 191"/>
          <p:cNvSpPr/>
          <p:nvPr/>
        </p:nvSpPr>
        <p:spPr>
          <a:xfrm>
            <a:off x="1850232" y="4485525"/>
            <a:ext cx="6630980" cy="1150144"/>
          </a:xfrm>
          <a:prstGeom prst="roundRect">
            <a:avLst>
              <a:gd name="adj" fmla="val 1222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Exploiting query logs for personalized query answering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Retrieve results in form of documents converting the query structures</a:t>
            </a:r>
          </a:p>
        </p:txBody>
      </p:sp>
      <p:pic>
        <p:nvPicPr>
          <p:cNvPr id="195" name="Picture 1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2838519"/>
            <a:ext cx="1167827" cy="1167827"/>
          </a:xfrm>
          <a:prstGeom prst="rect">
            <a:avLst/>
          </a:prstGeom>
        </p:spPr>
      </p:pic>
      <p:sp>
        <p:nvSpPr>
          <p:cNvPr id="196" name="TextBox 195"/>
          <p:cNvSpPr txBox="1"/>
          <p:nvPr/>
        </p:nvSpPr>
        <p:spPr>
          <a:xfrm>
            <a:off x="342900" y="3806873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Data mining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23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Focused </a:t>
            </a:r>
            <a:r>
              <a:rPr lang="en-US" dirty="0"/>
              <a:t>Graph Mining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77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42900" y="1326995"/>
            <a:ext cx="5457536" cy="193814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The focus on individual user interest</a:t>
            </a:r>
          </a:p>
          <a:p>
            <a:pPr marL="0" indent="0">
              <a:buNone/>
            </a:pPr>
            <a:r>
              <a:rPr lang="en-US" dirty="0" smtClean="0"/>
              <a:t>… as  </a:t>
            </a:r>
            <a:r>
              <a:rPr lang="en-US" b="1" dirty="0" smtClean="0"/>
              <a:t>Query</a:t>
            </a:r>
            <a:r>
              <a:rPr lang="en-US" dirty="0" smtClean="0"/>
              <a:t> to the Graph Mining System</a:t>
            </a:r>
          </a:p>
          <a:p>
            <a:pPr marL="0" indent="0">
              <a:buNone/>
            </a:pPr>
            <a:r>
              <a:rPr lang="en-US" dirty="0" smtClean="0"/>
              <a:t>… as </a:t>
            </a:r>
            <a:r>
              <a:rPr lang="en-US" b="1" dirty="0" smtClean="0"/>
              <a:t>Seed Node(s)</a:t>
            </a:r>
            <a:r>
              <a:rPr lang="en-US" dirty="0" smtClean="0"/>
              <a:t> for Local Search  </a:t>
            </a:r>
          </a:p>
          <a:p>
            <a:pPr marL="0" indent="0">
              <a:buNone/>
            </a:pPr>
            <a:r>
              <a:rPr lang="en-US" dirty="0" smtClean="0"/>
              <a:t>… as </a:t>
            </a:r>
            <a:r>
              <a:rPr lang="en-US" b="1" dirty="0" smtClean="0"/>
              <a:t>Attributes</a:t>
            </a:r>
            <a:r>
              <a:rPr lang="en-US" dirty="0" smtClean="0"/>
              <a:t> and </a:t>
            </a:r>
            <a:r>
              <a:rPr lang="en-US" b="1" dirty="0" smtClean="0"/>
              <a:t>Weights</a:t>
            </a:r>
            <a:endParaRPr lang="en-US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5692" y="1926261"/>
            <a:ext cx="515339" cy="5153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5692" y="4774917"/>
            <a:ext cx="622694" cy="62269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3916" y="1104613"/>
            <a:ext cx="560889" cy="56088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3916" y="2655157"/>
            <a:ext cx="560889" cy="56088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7300" y="1761245"/>
            <a:ext cx="557456" cy="55745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6069" y="5765294"/>
            <a:ext cx="622694" cy="62269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7390" y="3610167"/>
            <a:ext cx="622694" cy="62269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7235" y="3488413"/>
            <a:ext cx="622694" cy="62269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2312" y="4545702"/>
            <a:ext cx="622694" cy="622694"/>
          </a:xfrm>
          <a:prstGeom prst="rect">
            <a:avLst/>
          </a:prstGeom>
        </p:spPr>
      </p:pic>
      <p:cxnSp>
        <p:nvCxnSpPr>
          <p:cNvPr id="16" name="Straight Connector 15"/>
          <p:cNvCxnSpPr>
            <a:stCxn id="10" idx="2"/>
            <a:endCxn id="14" idx="0"/>
          </p:cNvCxnSpPr>
          <p:nvPr/>
        </p:nvCxnSpPr>
        <p:spPr>
          <a:xfrm>
            <a:off x="6914361" y="3216046"/>
            <a:ext cx="974221" cy="272367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10" idx="0"/>
            <a:endCxn id="9" idx="2"/>
          </p:cNvCxnSpPr>
          <p:nvPr/>
        </p:nvCxnSpPr>
        <p:spPr>
          <a:xfrm flipV="1">
            <a:off x="6914361" y="1665502"/>
            <a:ext cx="0" cy="989655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1" idx="1"/>
            <a:endCxn id="9" idx="2"/>
          </p:cNvCxnSpPr>
          <p:nvPr/>
        </p:nvCxnSpPr>
        <p:spPr>
          <a:xfrm flipH="1" flipV="1">
            <a:off x="6914361" y="1665502"/>
            <a:ext cx="432939" cy="374471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9" idx="2"/>
            <a:endCxn id="7" idx="3"/>
          </p:cNvCxnSpPr>
          <p:nvPr/>
        </p:nvCxnSpPr>
        <p:spPr>
          <a:xfrm flipH="1">
            <a:off x="6391031" y="1665502"/>
            <a:ext cx="523330" cy="518429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1" idx="1"/>
            <a:endCxn id="7" idx="3"/>
          </p:cNvCxnSpPr>
          <p:nvPr/>
        </p:nvCxnSpPr>
        <p:spPr>
          <a:xfrm flipH="1">
            <a:off x="6391031" y="2039973"/>
            <a:ext cx="956269" cy="143958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1" idx="1"/>
            <a:endCxn id="10" idx="0"/>
          </p:cNvCxnSpPr>
          <p:nvPr/>
        </p:nvCxnSpPr>
        <p:spPr>
          <a:xfrm flipH="1">
            <a:off x="6914361" y="2039973"/>
            <a:ext cx="432939" cy="615184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2315" y="5775516"/>
            <a:ext cx="622694" cy="622694"/>
          </a:xfrm>
          <a:prstGeom prst="rect">
            <a:avLst/>
          </a:prstGeom>
        </p:spPr>
      </p:pic>
      <p:cxnSp>
        <p:nvCxnSpPr>
          <p:cNvPr id="23" name="Straight Connector 22"/>
          <p:cNvCxnSpPr>
            <a:stCxn id="8" idx="0"/>
            <a:endCxn id="13" idx="2"/>
          </p:cNvCxnSpPr>
          <p:nvPr/>
        </p:nvCxnSpPr>
        <p:spPr>
          <a:xfrm flipV="1">
            <a:off x="6187039" y="4232861"/>
            <a:ext cx="411698" cy="542056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34" idx="0"/>
            <a:endCxn id="10" idx="2"/>
          </p:cNvCxnSpPr>
          <p:nvPr/>
        </p:nvCxnSpPr>
        <p:spPr>
          <a:xfrm flipV="1">
            <a:off x="6600701" y="3216046"/>
            <a:ext cx="313660" cy="388291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5" idx="1"/>
            <a:endCxn id="13" idx="2"/>
          </p:cNvCxnSpPr>
          <p:nvPr/>
        </p:nvCxnSpPr>
        <p:spPr>
          <a:xfrm flipH="1" flipV="1">
            <a:off x="6598737" y="4232861"/>
            <a:ext cx="333575" cy="624188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3" idx="3"/>
            <a:endCxn id="14" idx="1"/>
          </p:cNvCxnSpPr>
          <p:nvPr/>
        </p:nvCxnSpPr>
        <p:spPr>
          <a:xfrm flipV="1">
            <a:off x="6910084" y="3799760"/>
            <a:ext cx="667151" cy="121754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15" idx="3"/>
            <a:endCxn id="14" idx="2"/>
          </p:cNvCxnSpPr>
          <p:nvPr/>
        </p:nvCxnSpPr>
        <p:spPr>
          <a:xfrm flipV="1">
            <a:off x="7555006" y="4111107"/>
            <a:ext cx="333576" cy="745942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5" idx="3"/>
          </p:cNvCxnSpPr>
          <p:nvPr/>
        </p:nvCxnSpPr>
        <p:spPr>
          <a:xfrm>
            <a:off x="7555006" y="4857049"/>
            <a:ext cx="754678" cy="921143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15" idx="1"/>
            <a:endCxn id="22" idx="0"/>
          </p:cNvCxnSpPr>
          <p:nvPr/>
        </p:nvCxnSpPr>
        <p:spPr>
          <a:xfrm>
            <a:off x="6932312" y="4857049"/>
            <a:ext cx="31350" cy="918467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5" idx="1"/>
            <a:endCxn id="8" idx="3"/>
          </p:cNvCxnSpPr>
          <p:nvPr/>
        </p:nvCxnSpPr>
        <p:spPr>
          <a:xfrm flipH="1">
            <a:off x="6498386" y="4857049"/>
            <a:ext cx="433926" cy="229215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8" idx="2"/>
            <a:endCxn id="22" idx="0"/>
          </p:cNvCxnSpPr>
          <p:nvPr/>
        </p:nvCxnSpPr>
        <p:spPr>
          <a:xfrm>
            <a:off x="6187039" y="5397611"/>
            <a:ext cx="776623" cy="377905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14" idx="2"/>
            <a:endCxn id="12" idx="0"/>
          </p:cNvCxnSpPr>
          <p:nvPr/>
        </p:nvCxnSpPr>
        <p:spPr>
          <a:xfrm>
            <a:off x="7888582" y="4111107"/>
            <a:ext cx="408834" cy="1654187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33" name="Picture 32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9854" y="3514583"/>
            <a:ext cx="557456" cy="557456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0011" y="3604337"/>
            <a:ext cx="621380" cy="62138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9776" y="4550787"/>
            <a:ext cx="621380" cy="62138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1234" y="4760963"/>
            <a:ext cx="621380" cy="62138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1466" y="4544141"/>
            <a:ext cx="621380" cy="621380"/>
          </a:xfrm>
          <a:prstGeom prst="rect">
            <a:avLst/>
          </a:prstGeom>
        </p:spPr>
      </p:pic>
      <p:sp>
        <p:nvSpPr>
          <p:cNvPr id="48" name="Rounded Rectangle 47"/>
          <p:cNvSpPr/>
          <p:nvPr/>
        </p:nvSpPr>
        <p:spPr>
          <a:xfrm>
            <a:off x="841621" y="3514583"/>
            <a:ext cx="4173724" cy="2437589"/>
          </a:xfrm>
          <a:prstGeom prst="roundRect">
            <a:avLst>
              <a:gd name="adj" fmla="val 9643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charset="0"/>
              <a:buChar char="•"/>
            </a:pPr>
            <a:r>
              <a:rPr lang="en-US" b="1" dirty="0" smtClean="0"/>
              <a:t>get or infer user interest </a:t>
            </a:r>
          </a:p>
          <a:p>
            <a:r>
              <a:rPr lang="en-US" b="1" dirty="0">
                <a:sym typeface="Wingdings" panose="05000000000000000000" pitchFamily="2" charset="2"/>
              </a:rPr>
              <a:t>	</a:t>
            </a:r>
            <a:r>
              <a:rPr lang="en-US" b="1" dirty="0" smtClean="0">
                <a:sym typeface="Wingdings" panose="05000000000000000000" pitchFamily="2" charset="2"/>
              </a:rPr>
              <a:t></a:t>
            </a:r>
            <a:r>
              <a:rPr lang="en-US" b="1" dirty="0" smtClean="0"/>
              <a:t> unexpected results</a:t>
            </a:r>
          </a:p>
          <a:p>
            <a:endParaRPr lang="en-US" b="1" dirty="0" smtClean="0"/>
          </a:p>
          <a:p>
            <a:pPr marL="285750" indent="-285750">
              <a:buFont typeface="Arial" charset="0"/>
              <a:buChar char="•"/>
            </a:pPr>
            <a:r>
              <a:rPr lang="en-US" b="1" dirty="0" smtClean="0"/>
              <a:t>interactive exploration</a:t>
            </a:r>
            <a:br>
              <a:rPr lang="en-US" b="1" dirty="0" smtClean="0"/>
            </a:br>
            <a:r>
              <a:rPr lang="en-US" b="1" dirty="0" smtClean="0"/>
              <a:t>	</a:t>
            </a:r>
            <a:r>
              <a:rPr lang="en-US" b="1" dirty="0" smtClean="0">
                <a:sym typeface="Wingdings" panose="05000000000000000000" pitchFamily="2" charset="2"/>
              </a:rPr>
              <a:t> </a:t>
            </a:r>
            <a:r>
              <a:rPr lang="en-US" b="1" dirty="0" smtClean="0"/>
              <a:t>intuitive parametrization</a:t>
            </a:r>
          </a:p>
          <a:p>
            <a:pPr marL="285750" indent="-285750">
              <a:buFont typeface="Arial" charset="0"/>
              <a:buChar char="•"/>
            </a:pPr>
            <a:endParaRPr lang="en-US" b="1" dirty="0" smtClean="0"/>
          </a:p>
          <a:p>
            <a:pPr marL="285750" indent="-285750">
              <a:buFont typeface="Arial" charset="0"/>
              <a:buChar char="•"/>
            </a:pPr>
            <a:r>
              <a:rPr lang="en-US" b="1" dirty="0">
                <a:sym typeface="Wingdings" panose="05000000000000000000" pitchFamily="2" charset="2"/>
              </a:rPr>
              <a:t>adaptive graph </a:t>
            </a:r>
            <a:r>
              <a:rPr lang="en-US" b="1" dirty="0" smtClean="0">
                <a:sym typeface="Wingdings" panose="05000000000000000000" pitchFamily="2" charset="2"/>
              </a:rPr>
              <a:t>mining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	</a:t>
            </a:r>
            <a:r>
              <a:rPr lang="en-US" b="1" dirty="0" smtClean="0">
                <a:sym typeface="Wingdings" panose="05000000000000000000" pitchFamily="2" charset="2"/>
              </a:rPr>
              <a:t> </a:t>
            </a:r>
            <a:r>
              <a:rPr lang="en-US" b="1" dirty="0"/>
              <a:t>individual local search</a:t>
            </a:r>
            <a:endParaRPr lang="en-US" b="1" dirty="0" smtClean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659720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Challenges for Focused </a:t>
            </a:r>
            <a:r>
              <a:rPr lang="en-US" dirty="0"/>
              <a:t>Graph Mining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78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36218" y="1471536"/>
            <a:ext cx="1246975" cy="12469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982" y="3026057"/>
            <a:ext cx="1167827" cy="116782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26982" y="3994411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mining</a:t>
            </a:r>
            <a:endParaRPr lang="en-US" dirty="0"/>
          </a:p>
        </p:txBody>
      </p:sp>
      <p:graphicFrame>
        <p:nvGraphicFramePr>
          <p:cNvPr id="12" name="Diagram 11"/>
          <p:cNvGraphicFramePr/>
          <p:nvPr>
            <p:extLst/>
          </p:nvPr>
        </p:nvGraphicFramePr>
        <p:xfrm>
          <a:off x="292481" y="4433342"/>
          <a:ext cx="1443955" cy="14871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3" name="Rounded Rectangle 12"/>
          <p:cNvSpPr/>
          <p:nvPr/>
        </p:nvSpPr>
        <p:spPr>
          <a:xfrm>
            <a:off x="1850232" y="1507331"/>
            <a:ext cx="6630980" cy="1211180"/>
          </a:xfrm>
          <a:prstGeom prst="roundRect">
            <a:avLst>
              <a:gd name="adj" fmla="val 1222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defRPr/>
            </a:pPr>
            <a:r>
              <a:rPr lang="en-US" b="1" dirty="0"/>
              <a:t>User interactivity in the </a:t>
            </a:r>
            <a:r>
              <a:rPr lang="en-US" b="1" dirty="0" smtClean="0"/>
              <a:t>graph mining </a:t>
            </a:r>
            <a:r>
              <a:rPr lang="en-US" b="1" dirty="0"/>
              <a:t>process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unsupported in most of the current graph mining algorithms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huge </a:t>
            </a:r>
            <a:r>
              <a:rPr lang="en-US" u="sng" dirty="0" smtClean="0"/>
              <a:t>variety of user interactions</a:t>
            </a:r>
            <a:r>
              <a:rPr lang="en-US" dirty="0" smtClean="0"/>
              <a:t> possible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feedback loop needs to be </a:t>
            </a:r>
            <a:r>
              <a:rPr lang="en-US" u="sng" dirty="0" smtClean="0"/>
              <a:t>unified</a:t>
            </a:r>
            <a:r>
              <a:rPr lang="en-US" dirty="0" smtClean="0"/>
              <a:t> and become </a:t>
            </a:r>
            <a:r>
              <a:rPr lang="en-US" u="sng" dirty="0" smtClean="0"/>
              <a:t>exchangeable</a:t>
            </a:r>
            <a:endParaRPr lang="en-US" u="sng" dirty="0"/>
          </a:p>
        </p:txBody>
      </p:sp>
      <p:sp>
        <p:nvSpPr>
          <p:cNvPr id="14" name="Rounded Rectangle 13"/>
          <p:cNvSpPr/>
          <p:nvPr/>
        </p:nvSpPr>
        <p:spPr>
          <a:xfrm>
            <a:off x="1850232" y="2996427"/>
            <a:ext cx="6630980" cy="1268391"/>
          </a:xfrm>
          <a:prstGeom prst="roundRect">
            <a:avLst>
              <a:gd name="adj" fmla="val 1222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b="1" dirty="0" smtClean="0"/>
              <a:t>Revolution of formal models and search algorithms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/>
              <a:t>i</a:t>
            </a:r>
            <a:r>
              <a:rPr lang="en-US" dirty="0" smtClean="0"/>
              <a:t>nsufficient extensions of existing models and algorithms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u="sng" dirty="0" smtClean="0"/>
              <a:t>adaptive steering</a:t>
            </a:r>
            <a:r>
              <a:rPr lang="en-US" dirty="0" smtClean="0"/>
              <a:t> of algorithms vs. fixed parametrization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evaluation of algorithms with </a:t>
            </a:r>
            <a:r>
              <a:rPr lang="en-US" u="sng" dirty="0" smtClean="0"/>
              <a:t>user studies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850232" y="4485525"/>
            <a:ext cx="6630980" cy="1150144"/>
          </a:xfrm>
          <a:prstGeom prst="roundRect">
            <a:avLst>
              <a:gd name="adj" fmla="val 1222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b="1" dirty="0" smtClean="0"/>
              <a:t>Scalability of algorithms for real-time interaction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NP-hard problems, heuristic algorithms, …, </a:t>
            </a:r>
            <a:r>
              <a:rPr lang="en-US" u="sng" dirty="0" smtClean="0"/>
              <a:t>still not scalable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u="sng" dirty="0" smtClean="0"/>
              <a:t>exploit the user interest</a:t>
            </a:r>
            <a:r>
              <a:rPr lang="en-US" dirty="0" smtClean="0"/>
              <a:t> for pruning the search space</a:t>
            </a:r>
          </a:p>
        </p:txBody>
      </p:sp>
    </p:spTree>
    <p:extLst>
      <p:ext uri="{BB962C8B-B14F-4D97-AF65-F5344CB8AC3E}">
        <p14:creationId xmlns:p14="http://schemas.microsoft.com/office/powerpoint/2010/main" val="457483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12" grpId="0">
        <p:bldAsOne/>
      </p:bldGraphic>
      <p:bldP spid="14" grpId="0" animBg="1"/>
      <p:bldP spid="15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Summary of </a:t>
            </a:r>
            <a:r>
              <a:rPr lang="en-US" dirty="0"/>
              <a:t>Refinement of Query Results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79</a:t>
            </a:fld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4294967295"/>
          </p:nvPr>
        </p:nvSpPr>
        <p:spPr>
          <a:xfrm>
            <a:off x="342900" y="1339850"/>
            <a:ext cx="5014913" cy="452283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Clr>
                <a:schemeClr val="accent1"/>
              </a:buClr>
              <a:buNone/>
            </a:pPr>
            <a:r>
              <a:rPr lang="en-US" dirty="0" smtClean="0"/>
              <a:t>Refinement</a:t>
            </a:r>
          </a:p>
          <a:p>
            <a:pPr marL="342900" indent="-342900">
              <a:buClr>
                <a:schemeClr val="accent1"/>
              </a:buClr>
              <a:buFont typeface="Arial"/>
              <a:buChar char="•"/>
            </a:pPr>
            <a:r>
              <a:rPr lang="en-US" dirty="0"/>
              <a:t>The user query is too restrictive or too </a:t>
            </a:r>
            <a:r>
              <a:rPr lang="en-US" dirty="0" smtClean="0"/>
              <a:t>generic</a:t>
            </a:r>
          </a:p>
          <a:p>
            <a:pPr>
              <a:buClr>
                <a:schemeClr val="accent1"/>
              </a:buClr>
              <a:buNone/>
            </a:pPr>
            <a:r>
              <a:rPr lang="en-US" dirty="0" smtClean="0"/>
              <a:t>Top-k Results</a:t>
            </a:r>
          </a:p>
          <a:p>
            <a:pPr marL="342900" indent="-342900">
              <a:buClr>
                <a:schemeClr val="accent1"/>
              </a:buClr>
              <a:buFont typeface="Arial"/>
              <a:buChar char="•"/>
            </a:pPr>
            <a:r>
              <a:rPr lang="en-US" dirty="0"/>
              <a:t>Queries typically have inexact </a:t>
            </a:r>
            <a:r>
              <a:rPr lang="en-US" dirty="0" smtClean="0"/>
              <a:t>matches</a:t>
            </a:r>
            <a:endParaRPr lang="en-US" dirty="0"/>
          </a:p>
          <a:p>
            <a:pPr>
              <a:buClr>
                <a:schemeClr val="accent1"/>
              </a:buClr>
              <a:buNone/>
            </a:pPr>
            <a:r>
              <a:rPr lang="en-US" dirty="0" smtClean="0"/>
              <a:t>Skyline Queries</a:t>
            </a:r>
          </a:p>
          <a:p>
            <a:pPr marL="342900" indent="-342900">
              <a:buClr>
                <a:schemeClr val="accent1"/>
              </a:buClr>
              <a:buFont typeface="Arial"/>
              <a:buChar char="•"/>
            </a:pPr>
            <a:r>
              <a:rPr lang="en-US" dirty="0" smtClean="0"/>
              <a:t>Find small </a:t>
            </a:r>
            <a:r>
              <a:rPr lang="en-US" dirty="0"/>
              <a:t>set of interesting </a:t>
            </a:r>
            <a:r>
              <a:rPr lang="en-US" dirty="0" smtClean="0"/>
              <a:t>items with many dimensions and </a:t>
            </a:r>
            <a:r>
              <a:rPr lang="en-US" dirty="0"/>
              <a:t>incremental </a:t>
            </a:r>
            <a:r>
              <a:rPr lang="en-US" dirty="0" smtClean="0"/>
              <a:t>updates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5357813" y="1328113"/>
            <a:ext cx="3602367" cy="2951787"/>
          </a:xfrm>
          <a:prstGeom prst="roundRect">
            <a:avLst>
              <a:gd name="adj" fmla="val 9643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charset="0"/>
              <a:buChar char="•"/>
            </a:pPr>
            <a:r>
              <a:rPr lang="en-US" dirty="0"/>
              <a:t>The user might have a very generic idea of how to describe the structure of interest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The system guides the user towards the answer with simple steps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The results are explained with </a:t>
            </a:r>
            <a:r>
              <a:rPr lang="en-US" dirty="0" smtClean="0"/>
              <a:t>reformulations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The queries can be inexact</a:t>
            </a:r>
          </a:p>
          <a:p>
            <a:pPr marL="285750" indent="-285750">
              <a:buFont typeface="Arial" charset="0"/>
              <a:buChar char="•"/>
            </a:pPr>
            <a:endParaRPr lang="en-US" dirty="0" smtClean="0"/>
          </a:p>
          <a:p>
            <a:pPr marL="285750" indent="-285750">
              <a:buFont typeface="Arial" charset="0"/>
              <a:buChar char="•"/>
            </a:pPr>
            <a:endParaRPr lang="en-US" dirty="0" smtClean="0"/>
          </a:p>
          <a:p>
            <a:pPr marL="285750" indent="-285750">
              <a:buFont typeface="Arial" charset="0"/>
              <a:buChar char="•"/>
            </a:pPr>
            <a:endParaRPr lang="en-US" dirty="0"/>
          </a:p>
          <a:p>
            <a:pPr marL="285750" indent="-285750">
              <a:buFont typeface="Arial" charset="0"/>
              <a:buChar char="•"/>
            </a:pPr>
            <a:endParaRPr lang="en-US" dirty="0"/>
          </a:p>
          <a:p>
            <a:pPr marL="285750" indent="-285750">
              <a:buFont typeface="Arial" charset="0"/>
              <a:buChar char="•"/>
            </a:pPr>
            <a:endParaRPr lang="en-US" dirty="0"/>
          </a:p>
          <a:p>
            <a:pPr marL="285750" indent="-285750">
              <a:buFont typeface="Arial" charset="0"/>
              <a:buChar char="•"/>
            </a:pPr>
            <a:endParaRPr lang="en-US" dirty="0"/>
          </a:p>
        </p:txBody>
      </p:sp>
      <p:grpSp>
        <p:nvGrpSpPr>
          <p:cNvPr id="173" name="Group 172"/>
          <p:cNvGrpSpPr/>
          <p:nvPr/>
        </p:nvGrpSpPr>
        <p:grpSpPr>
          <a:xfrm>
            <a:off x="6706081" y="4475904"/>
            <a:ext cx="899412" cy="457201"/>
            <a:chOff x="4147344" y="1365495"/>
            <a:chExt cx="899412" cy="457201"/>
          </a:xfrm>
        </p:grpSpPr>
        <p:cxnSp>
          <p:nvCxnSpPr>
            <p:cNvPr id="174" name="Straight Arrow Connector 173"/>
            <p:cNvCxnSpPr>
              <a:stCxn id="179" idx="4"/>
              <a:endCxn id="180" idx="0"/>
            </p:cNvCxnSpPr>
            <p:nvPr/>
          </p:nvCxnSpPr>
          <p:spPr>
            <a:xfrm>
              <a:off x="4284756" y="1746497"/>
              <a:ext cx="624588" cy="1"/>
            </a:xfrm>
            <a:prstGeom prst="straightConnector1">
              <a:avLst/>
            </a:prstGeom>
            <a:ln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Arrow Connector 174"/>
            <p:cNvCxnSpPr>
              <a:stCxn id="179" idx="5"/>
              <a:endCxn id="181" idx="0"/>
            </p:cNvCxnSpPr>
            <p:nvPr/>
          </p:nvCxnSpPr>
          <p:spPr>
            <a:xfrm flipV="1">
              <a:off x="4264632" y="1441697"/>
              <a:ext cx="263712" cy="250919"/>
            </a:xfrm>
            <a:prstGeom prst="straightConnector1">
              <a:avLst/>
            </a:prstGeom>
            <a:ln>
              <a:solidFill>
                <a:srgbClr val="FF000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Arrow Connector 175"/>
            <p:cNvCxnSpPr>
              <a:stCxn id="181" idx="4"/>
              <a:endCxn id="180" idx="7"/>
            </p:cNvCxnSpPr>
            <p:nvPr/>
          </p:nvCxnSpPr>
          <p:spPr>
            <a:xfrm>
              <a:off x="4665756" y="1441698"/>
              <a:ext cx="263712" cy="250919"/>
            </a:xfrm>
            <a:prstGeom prst="straightConnector1">
              <a:avLst/>
            </a:prstGeom>
            <a:ln>
              <a:solidFill>
                <a:srgbClr val="92D05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7" name="Oval 176"/>
            <p:cNvSpPr/>
            <p:nvPr/>
          </p:nvSpPr>
          <p:spPr>
            <a:xfrm rot="16200000">
              <a:off x="4139850" y="167778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36" tIns="45718" rIns="91436" bIns="45718" rtlCol="0" anchor="ctr"/>
            <a:lstStyle/>
            <a:p>
              <a:pPr algn="ctr"/>
              <a:endParaRPr lang="en-US"/>
            </a:p>
          </p:txBody>
        </p:sp>
        <p:sp>
          <p:nvSpPr>
            <p:cNvPr id="178" name="Oval 177"/>
            <p:cNvSpPr/>
            <p:nvPr/>
          </p:nvSpPr>
          <p:spPr>
            <a:xfrm rot="16200000">
              <a:off x="4901850" y="1677790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36" tIns="45718" rIns="91436" bIns="45718" rtlCol="0" anchor="ctr"/>
            <a:lstStyle/>
            <a:p>
              <a:pPr algn="ctr"/>
              <a:endParaRPr lang="en-US"/>
            </a:p>
          </p:txBody>
        </p:sp>
        <p:sp>
          <p:nvSpPr>
            <p:cNvPr id="179" name="Oval 178"/>
            <p:cNvSpPr/>
            <p:nvPr/>
          </p:nvSpPr>
          <p:spPr>
            <a:xfrm rot="16200000">
              <a:off x="4520850" y="137298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36" tIns="45718" rIns="91436" bIns="45718"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0" name="Group 179"/>
          <p:cNvGrpSpPr/>
          <p:nvPr/>
        </p:nvGrpSpPr>
        <p:grpSpPr>
          <a:xfrm>
            <a:off x="6730823" y="5564115"/>
            <a:ext cx="899412" cy="838199"/>
            <a:chOff x="6773518" y="2584696"/>
            <a:chExt cx="899412" cy="838199"/>
          </a:xfrm>
        </p:grpSpPr>
        <p:cxnSp>
          <p:nvCxnSpPr>
            <p:cNvPr id="181" name="Straight Arrow Connector 180"/>
            <p:cNvCxnSpPr>
              <a:stCxn id="195" idx="4"/>
              <a:endCxn id="196" idx="0"/>
            </p:cNvCxnSpPr>
            <p:nvPr/>
          </p:nvCxnSpPr>
          <p:spPr>
            <a:xfrm>
              <a:off x="6910930" y="2965698"/>
              <a:ext cx="624588" cy="1"/>
            </a:xfrm>
            <a:prstGeom prst="straightConnector1">
              <a:avLst/>
            </a:prstGeom>
            <a:ln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Arrow Connector 181"/>
            <p:cNvCxnSpPr>
              <a:stCxn id="195" idx="5"/>
              <a:endCxn id="197" idx="0"/>
            </p:cNvCxnSpPr>
            <p:nvPr/>
          </p:nvCxnSpPr>
          <p:spPr>
            <a:xfrm flipV="1">
              <a:off x="6890806" y="2660898"/>
              <a:ext cx="263712" cy="250919"/>
            </a:xfrm>
            <a:prstGeom prst="straightConnector1">
              <a:avLst/>
            </a:prstGeom>
            <a:ln>
              <a:solidFill>
                <a:srgbClr val="FF000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Arrow Connector 182"/>
            <p:cNvCxnSpPr>
              <a:stCxn id="197" idx="4"/>
              <a:endCxn id="196" idx="7"/>
            </p:cNvCxnSpPr>
            <p:nvPr/>
          </p:nvCxnSpPr>
          <p:spPr>
            <a:xfrm>
              <a:off x="7291930" y="2660898"/>
              <a:ext cx="263712" cy="250919"/>
            </a:xfrm>
            <a:prstGeom prst="straightConnector1">
              <a:avLst/>
            </a:prstGeom>
            <a:ln>
              <a:solidFill>
                <a:srgbClr val="92D05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Oval 183"/>
            <p:cNvSpPr/>
            <p:nvPr/>
          </p:nvSpPr>
          <p:spPr>
            <a:xfrm rot="16200000">
              <a:off x="6766024" y="2896990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36" tIns="45718" rIns="91436" bIns="45718" rtlCol="0" anchor="ctr"/>
            <a:lstStyle/>
            <a:p>
              <a:pPr algn="ctr"/>
              <a:endParaRPr lang="en-US"/>
            </a:p>
          </p:txBody>
        </p:sp>
        <p:sp>
          <p:nvSpPr>
            <p:cNvPr id="185" name="Oval 184"/>
            <p:cNvSpPr/>
            <p:nvPr/>
          </p:nvSpPr>
          <p:spPr>
            <a:xfrm rot="16200000">
              <a:off x="7528024" y="2896992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36" tIns="45718" rIns="91436" bIns="45718" rtlCol="0" anchor="ctr"/>
            <a:lstStyle/>
            <a:p>
              <a:pPr algn="ctr"/>
              <a:endParaRPr lang="en-US"/>
            </a:p>
          </p:txBody>
        </p:sp>
        <p:sp>
          <p:nvSpPr>
            <p:cNvPr id="186" name="Oval 185"/>
            <p:cNvSpPr/>
            <p:nvPr/>
          </p:nvSpPr>
          <p:spPr>
            <a:xfrm rot="16200000">
              <a:off x="7147024" y="2592190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36" tIns="45718" rIns="91436" bIns="45718" rtlCol="0" anchor="ctr"/>
            <a:lstStyle/>
            <a:p>
              <a:pPr algn="ctr"/>
              <a:endParaRPr lang="en-US"/>
            </a:p>
          </p:txBody>
        </p:sp>
        <p:cxnSp>
          <p:nvCxnSpPr>
            <p:cNvPr id="187" name="Straight Arrow Connector 186"/>
            <p:cNvCxnSpPr>
              <a:stCxn id="197" idx="2"/>
              <a:endCxn id="203" idx="6"/>
            </p:cNvCxnSpPr>
            <p:nvPr/>
          </p:nvCxnSpPr>
          <p:spPr>
            <a:xfrm>
              <a:off x="7223224" y="2737098"/>
              <a:ext cx="0" cy="533399"/>
            </a:xfrm>
            <a:prstGeom prst="straightConnector1">
              <a:avLst/>
            </a:prstGeom>
            <a:ln>
              <a:solidFill>
                <a:srgbClr val="0070C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Oval 187"/>
            <p:cNvSpPr/>
            <p:nvPr/>
          </p:nvSpPr>
          <p:spPr>
            <a:xfrm rot="16200000">
              <a:off x="7147024" y="327798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36" tIns="45718" rIns="91436" bIns="45718"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9" name="Group 188"/>
          <p:cNvGrpSpPr/>
          <p:nvPr/>
        </p:nvGrpSpPr>
        <p:grpSpPr>
          <a:xfrm>
            <a:off x="5366479" y="5564116"/>
            <a:ext cx="899412" cy="838199"/>
            <a:chOff x="1434213" y="2584696"/>
            <a:chExt cx="899412" cy="838199"/>
          </a:xfrm>
        </p:grpSpPr>
        <p:cxnSp>
          <p:nvCxnSpPr>
            <p:cNvPr id="190" name="Straight Arrow Connector 189"/>
            <p:cNvCxnSpPr>
              <a:stCxn id="204" idx="4"/>
              <a:endCxn id="185" idx="0"/>
            </p:cNvCxnSpPr>
            <p:nvPr/>
          </p:nvCxnSpPr>
          <p:spPr>
            <a:xfrm>
              <a:off x="1571625" y="2965698"/>
              <a:ext cx="624588" cy="1"/>
            </a:xfrm>
            <a:prstGeom prst="straightConnector1">
              <a:avLst/>
            </a:prstGeom>
            <a:ln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Arrow Connector 190"/>
            <p:cNvCxnSpPr>
              <a:stCxn id="204" idx="5"/>
              <a:endCxn id="186" idx="0"/>
            </p:cNvCxnSpPr>
            <p:nvPr/>
          </p:nvCxnSpPr>
          <p:spPr>
            <a:xfrm flipV="1">
              <a:off x="1551501" y="2660898"/>
              <a:ext cx="263712" cy="250919"/>
            </a:xfrm>
            <a:prstGeom prst="straightConnector1">
              <a:avLst/>
            </a:prstGeom>
            <a:ln>
              <a:solidFill>
                <a:srgbClr val="FF000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Arrow Connector 191"/>
            <p:cNvCxnSpPr>
              <a:stCxn id="186" idx="4"/>
              <a:endCxn id="185" idx="7"/>
            </p:cNvCxnSpPr>
            <p:nvPr/>
          </p:nvCxnSpPr>
          <p:spPr>
            <a:xfrm>
              <a:off x="1952625" y="2660898"/>
              <a:ext cx="263712" cy="250919"/>
            </a:xfrm>
            <a:prstGeom prst="straightConnector1">
              <a:avLst/>
            </a:prstGeom>
            <a:ln>
              <a:solidFill>
                <a:srgbClr val="92D05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3" name="Oval 192"/>
            <p:cNvSpPr/>
            <p:nvPr/>
          </p:nvSpPr>
          <p:spPr>
            <a:xfrm rot="16200000">
              <a:off x="2188719" y="2896992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36" tIns="45718" rIns="91436" bIns="45718" rtlCol="0" anchor="ctr"/>
            <a:lstStyle/>
            <a:p>
              <a:pPr algn="ctr"/>
              <a:endParaRPr lang="en-US"/>
            </a:p>
          </p:txBody>
        </p:sp>
        <p:sp>
          <p:nvSpPr>
            <p:cNvPr id="194" name="Oval 193"/>
            <p:cNvSpPr/>
            <p:nvPr/>
          </p:nvSpPr>
          <p:spPr>
            <a:xfrm rot="16200000">
              <a:off x="1807719" y="2592190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36" tIns="45718" rIns="91436" bIns="45718" rtlCol="0" anchor="ctr"/>
            <a:lstStyle/>
            <a:p>
              <a:pPr algn="ctr"/>
              <a:endParaRPr lang="en-US"/>
            </a:p>
          </p:txBody>
        </p:sp>
        <p:cxnSp>
          <p:nvCxnSpPr>
            <p:cNvPr id="195" name="Straight Arrow Connector 194"/>
            <p:cNvCxnSpPr>
              <a:stCxn id="204" idx="3"/>
              <a:endCxn id="199" idx="7"/>
            </p:cNvCxnSpPr>
            <p:nvPr/>
          </p:nvCxnSpPr>
          <p:spPr>
            <a:xfrm>
              <a:off x="1551501" y="3019580"/>
              <a:ext cx="283836" cy="273235"/>
            </a:xfrm>
            <a:prstGeom prst="straightConnector1">
              <a:avLst/>
            </a:prstGeom>
            <a:ln>
              <a:solidFill>
                <a:srgbClr val="FF000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6" name="Oval 195"/>
            <p:cNvSpPr/>
            <p:nvPr/>
          </p:nvSpPr>
          <p:spPr>
            <a:xfrm rot="16200000">
              <a:off x="1807719" y="3277989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36" tIns="45718" rIns="91436" bIns="45718" rtlCol="0" anchor="ctr"/>
            <a:lstStyle/>
            <a:p>
              <a:pPr algn="ctr"/>
              <a:endParaRPr lang="en-US"/>
            </a:p>
          </p:txBody>
        </p:sp>
        <p:sp>
          <p:nvSpPr>
            <p:cNvPr id="197" name="Oval 196"/>
            <p:cNvSpPr/>
            <p:nvPr/>
          </p:nvSpPr>
          <p:spPr>
            <a:xfrm rot="16200000">
              <a:off x="1426719" y="2896990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36" tIns="45718" rIns="91436" bIns="45718"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8" name="Group 197"/>
          <p:cNvGrpSpPr/>
          <p:nvPr/>
        </p:nvGrpSpPr>
        <p:grpSpPr>
          <a:xfrm>
            <a:off x="8054721" y="5565630"/>
            <a:ext cx="899412" cy="838200"/>
            <a:chOff x="4148044" y="2584696"/>
            <a:chExt cx="899412" cy="838200"/>
          </a:xfrm>
        </p:grpSpPr>
        <p:cxnSp>
          <p:nvCxnSpPr>
            <p:cNvPr id="199" name="Straight Arrow Connector 198"/>
            <p:cNvCxnSpPr>
              <a:stCxn id="190" idx="4"/>
              <a:endCxn id="205" idx="0"/>
            </p:cNvCxnSpPr>
            <p:nvPr/>
          </p:nvCxnSpPr>
          <p:spPr>
            <a:xfrm>
              <a:off x="4285456" y="2965698"/>
              <a:ext cx="624588" cy="1"/>
            </a:xfrm>
            <a:prstGeom prst="straightConnector1">
              <a:avLst/>
            </a:prstGeom>
            <a:ln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Arrow Connector 199"/>
            <p:cNvCxnSpPr>
              <a:stCxn id="190" idx="5"/>
              <a:endCxn id="191" idx="0"/>
            </p:cNvCxnSpPr>
            <p:nvPr/>
          </p:nvCxnSpPr>
          <p:spPr>
            <a:xfrm flipV="1">
              <a:off x="4265332" y="2660898"/>
              <a:ext cx="263712" cy="250919"/>
            </a:xfrm>
            <a:prstGeom prst="straightConnector1">
              <a:avLst/>
            </a:prstGeom>
            <a:ln>
              <a:solidFill>
                <a:srgbClr val="FF000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Arrow Connector 200"/>
            <p:cNvCxnSpPr>
              <a:stCxn id="191" idx="4"/>
              <a:endCxn id="205" idx="7"/>
            </p:cNvCxnSpPr>
            <p:nvPr/>
          </p:nvCxnSpPr>
          <p:spPr>
            <a:xfrm>
              <a:off x="4666456" y="2660898"/>
              <a:ext cx="263712" cy="250919"/>
            </a:xfrm>
            <a:prstGeom prst="straightConnector1">
              <a:avLst/>
            </a:prstGeom>
            <a:ln>
              <a:solidFill>
                <a:srgbClr val="92D050"/>
              </a:solidFill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2" name="Oval 201"/>
            <p:cNvSpPr/>
            <p:nvPr/>
          </p:nvSpPr>
          <p:spPr>
            <a:xfrm rot="16200000">
              <a:off x="4140550" y="2896990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36" tIns="45718" rIns="91436" bIns="45718" rtlCol="0" anchor="ctr"/>
            <a:lstStyle/>
            <a:p>
              <a:pPr algn="ctr"/>
              <a:endParaRPr lang="en-US"/>
            </a:p>
          </p:txBody>
        </p:sp>
        <p:sp>
          <p:nvSpPr>
            <p:cNvPr id="203" name="Oval 202"/>
            <p:cNvSpPr/>
            <p:nvPr/>
          </p:nvSpPr>
          <p:spPr>
            <a:xfrm rot="16200000">
              <a:off x="4521550" y="2592190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36" tIns="45718" rIns="91436" bIns="45718" rtlCol="0" anchor="ctr"/>
            <a:lstStyle/>
            <a:p>
              <a:pPr algn="ctr"/>
              <a:endParaRPr lang="en-US"/>
            </a:p>
          </p:txBody>
        </p:sp>
        <p:cxnSp>
          <p:nvCxnSpPr>
            <p:cNvPr id="204" name="Straight Arrow Connector 203"/>
            <p:cNvCxnSpPr>
              <a:stCxn id="205" idx="1"/>
              <a:endCxn id="201" idx="5"/>
            </p:cNvCxnSpPr>
            <p:nvPr/>
          </p:nvCxnSpPr>
          <p:spPr>
            <a:xfrm flipH="1">
              <a:off x="4646332" y="3019581"/>
              <a:ext cx="283836" cy="273235"/>
            </a:xfrm>
            <a:prstGeom prst="straightConnector1">
              <a:avLst/>
            </a:prstGeom>
            <a:ln>
              <a:solidFill>
                <a:srgbClr val="92D050"/>
              </a:solidFill>
              <a:prstDash val="sysDot"/>
              <a:tailEnd type="none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5" name="Oval 204"/>
            <p:cNvSpPr/>
            <p:nvPr/>
          </p:nvSpPr>
          <p:spPr>
            <a:xfrm rot="16200000">
              <a:off x="4521550" y="3277990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36" tIns="45718" rIns="91436" bIns="45718" rtlCol="0" anchor="ctr"/>
            <a:lstStyle/>
            <a:p>
              <a:pPr algn="ctr"/>
              <a:endParaRPr lang="en-US"/>
            </a:p>
          </p:txBody>
        </p:sp>
        <p:sp>
          <p:nvSpPr>
            <p:cNvPr id="206" name="Oval 205"/>
            <p:cNvSpPr/>
            <p:nvPr/>
          </p:nvSpPr>
          <p:spPr>
            <a:xfrm rot="16200000">
              <a:off x="4902550" y="2896992"/>
              <a:ext cx="152400" cy="137412"/>
            </a:xfrm>
            <a:prstGeom prst="ellipse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91436" tIns="45718" rIns="91436" bIns="45718"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07" name="Straight Connector 206"/>
          <p:cNvCxnSpPr>
            <a:stCxn id="186" idx="6"/>
          </p:cNvCxnSpPr>
          <p:nvPr/>
        </p:nvCxnSpPr>
        <p:spPr>
          <a:xfrm flipV="1">
            <a:off x="5816185" y="4895272"/>
            <a:ext cx="1345801" cy="668844"/>
          </a:xfrm>
          <a:prstGeom prst="line">
            <a:avLst/>
          </a:prstGeom>
          <a:ln w="28575" cmpd="sng">
            <a:solidFill>
              <a:schemeClr val="tx1">
                <a:lumMod val="65000"/>
                <a:lumOff val="3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Connector 207"/>
          <p:cNvCxnSpPr>
            <a:stCxn id="197" idx="6"/>
          </p:cNvCxnSpPr>
          <p:nvPr/>
        </p:nvCxnSpPr>
        <p:spPr>
          <a:xfrm flipH="1" flipV="1">
            <a:off x="7161986" y="4871084"/>
            <a:ext cx="18543" cy="693031"/>
          </a:xfrm>
          <a:prstGeom prst="line">
            <a:avLst/>
          </a:prstGeom>
          <a:ln w="28575" cmpd="sng">
            <a:solidFill>
              <a:schemeClr val="tx1">
                <a:lumMod val="65000"/>
                <a:lumOff val="3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Straight Connector 208"/>
          <p:cNvCxnSpPr>
            <a:stCxn id="191" idx="6"/>
          </p:cNvCxnSpPr>
          <p:nvPr/>
        </p:nvCxnSpPr>
        <p:spPr>
          <a:xfrm flipH="1" flipV="1">
            <a:off x="7180529" y="4869671"/>
            <a:ext cx="1323898" cy="695959"/>
          </a:xfrm>
          <a:prstGeom prst="line">
            <a:avLst/>
          </a:prstGeom>
          <a:ln w="28575" cmpd="sng">
            <a:solidFill>
              <a:schemeClr val="tx1">
                <a:lumMod val="65000"/>
                <a:lumOff val="3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29041" y="4511466"/>
            <a:ext cx="266700" cy="260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1" name="Picture 2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8457" y="5487914"/>
            <a:ext cx="284274" cy="256540"/>
          </a:xfrm>
          <a:prstGeom prst="rect">
            <a:avLst/>
          </a:prstGeom>
        </p:spPr>
      </p:pic>
      <p:pic>
        <p:nvPicPr>
          <p:cNvPr id="212" name="Picture 2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8813" y="5425439"/>
            <a:ext cx="277341" cy="256540"/>
          </a:xfrm>
          <a:prstGeom prst="rect">
            <a:avLst/>
          </a:prstGeom>
        </p:spPr>
      </p:pic>
      <p:pic>
        <p:nvPicPr>
          <p:cNvPr id="213" name="Picture 2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0012" y="5445760"/>
            <a:ext cx="277341" cy="256540"/>
          </a:xfrm>
          <a:prstGeom prst="rect">
            <a:avLst/>
          </a:prstGeom>
        </p:spPr>
      </p:pic>
      <p:sp>
        <p:nvSpPr>
          <p:cNvPr id="214" name="Slide Number Placeholder 73"/>
          <p:cNvSpPr txBox="1">
            <a:spLocks/>
          </p:cNvSpPr>
          <p:nvPr/>
        </p:nvSpPr>
        <p:spPr>
          <a:xfrm>
            <a:off x="8236534" y="6650400"/>
            <a:ext cx="717599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 cap="all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AB73BC-B049-4115-A692-8D63A059BFB8}" type="slidenum">
              <a:rPr lang="en-US" smtClean="0"/>
              <a:pPr/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16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Challenges for </a:t>
            </a:r>
            <a:r>
              <a:rPr lang="en-US" dirty="0"/>
              <a:t>Refinement of Query Results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80</a:t>
            </a:fld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1850232" y="1532044"/>
            <a:ext cx="6630980" cy="1243675"/>
          </a:xfrm>
          <a:prstGeom prst="roundRect">
            <a:avLst>
              <a:gd name="adj" fmla="val 1222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u="sng" dirty="0" smtClean="0"/>
              <a:t>Profiling</a:t>
            </a:r>
            <a:r>
              <a:rPr lang="en-US" dirty="0" smtClean="0"/>
              <a:t> of queries for optimized performance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u="sng" dirty="0" smtClean="0"/>
              <a:t>Provenance</a:t>
            </a:r>
            <a:r>
              <a:rPr lang="en-US" dirty="0" smtClean="0"/>
              <a:t> and </a:t>
            </a:r>
            <a:r>
              <a:rPr lang="en-US" u="sng" dirty="0" err="1" smtClean="0"/>
              <a:t>explainability</a:t>
            </a:r>
            <a:r>
              <a:rPr lang="en-US" dirty="0" smtClean="0"/>
              <a:t> of queries</a:t>
            </a:r>
            <a:endParaRPr lang="en-US" u="sng" dirty="0" smtClean="0"/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Managing </a:t>
            </a:r>
            <a:r>
              <a:rPr lang="en-US" u="sng" dirty="0" smtClean="0"/>
              <a:t>uncertainty</a:t>
            </a:r>
            <a:r>
              <a:rPr lang="en-US" dirty="0" smtClean="0"/>
              <a:t> in data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dirty="0"/>
          </a:p>
        </p:txBody>
      </p:sp>
      <p:sp>
        <p:nvSpPr>
          <p:cNvPr id="188" name="Rounded Rectangle 187"/>
          <p:cNvSpPr/>
          <p:nvPr/>
        </p:nvSpPr>
        <p:spPr>
          <a:xfrm>
            <a:off x="1850232" y="2996427"/>
            <a:ext cx="6630980" cy="1268391"/>
          </a:xfrm>
          <a:prstGeom prst="roundRect">
            <a:avLst>
              <a:gd name="adj" fmla="val 1222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u="sng" dirty="0" smtClean="0"/>
              <a:t>Personalized</a:t>
            </a:r>
            <a:r>
              <a:rPr lang="en-US" dirty="0" smtClean="0"/>
              <a:t> reformulations and interactivity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u="sng" dirty="0" smtClean="0"/>
              <a:t>Facet</a:t>
            </a:r>
            <a:r>
              <a:rPr lang="en-US" dirty="0" smtClean="0"/>
              <a:t> search discovery in graphs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dirty="0" smtClean="0"/>
              <a:t>Learning of </a:t>
            </a:r>
            <a:r>
              <a:rPr lang="en-US" u="sng" dirty="0" smtClean="0"/>
              <a:t>user preferences </a:t>
            </a:r>
            <a:r>
              <a:rPr lang="en-US" dirty="0" smtClean="0"/>
              <a:t>while refining </a:t>
            </a:r>
          </a:p>
        </p:txBody>
      </p:sp>
      <p:sp>
        <p:nvSpPr>
          <p:cNvPr id="192" name="Rounded Rectangle 191"/>
          <p:cNvSpPr/>
          <p:nvPr/>
        </p:nvSpPr>
        <p:spPr>
          <a:xfrm>
            <a:off x="1850232" y="4447425"/>
            <a:ext cx="6630980" cy="1150144"/>
          </a:xfrm>
          <a:prstGeom prst="roundRect">
            <a:avLst>
              <a:gd name="adj" fmla="val 1222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marL="342900" lvl="0" indent="-342900">
              <a:buFont typeface="Arial" charset="0"/>
              <a:buChar char="•"/>
              <a:defRPr/>
            </a:pPr>
            <a:r>
              <a:rPr lang="en-US" u="sng" dirty="0"/>
              <a:t>Real time</a:t>
            </a:r>
            <a:r>
              <a:rPr lang="en-US" dirty="0"/>
              <a:t> </a:t>
            </a:r>
            <a:r>
              <a:rPr lang="en-US" dirty="0" smtClean="0"/>
              <a:t>performance not achieved</a:t>
            </a:r>
          </a:p>
          <a:p>
            <a:pPr marL="342900" lvl="0" indent="-342900">
              <a:buFont typeface="Arial" charset="0"/>
              <a:buChar char="•"/>
              <a:defRPr/>
            </a:pPr>
            <a:r>
              <a:rPr lang="en-US" dirty="0" smtClean="0"/>
              <a:t>Avoiding traverse the entire space using query workloads and query logs</a:t>
            </a:r>
            <a:endParaRPr lang="en-US" dirty="0"/>
          </a:p>
        </p:txBody>
      </p:sp>
      <p:sp>
        <p:nvSpPr>
          <p:cNvPr id="12" name="Can 11"/>
          <p:cNvSpPr/>
          <p:nvPr/>
        </p:nvSpPr>
        <p:spPr>
          <a:xfrm>
            <a:off x="400050" y="1397569"/>
            <a:ext cx="1092994" cy="1149644"/>
          </a:xfrm>
          <a:prstGeom prst="can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Database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900" y="2838519"/>
            <a:ext cx="1167827" cy="116782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42900" y="3806873"/>
            <a:ext cx="1316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Data mining</a:t>
            </a:r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361575" y="4421079"/>
            <a:ext cx="1279035" cy="1279035"/>
            <a:chOff x="98867" y="0"/>
            <a:chExt cx="1279035" cy="1279035"/>
          </a:xfrm>
        </p:grpSpPr>
        <p:sp>
          <p:nvSpPr>
            <p:cNvPr id="18" name="Shape 17"/>
            <p:cNvSpPr/>
            <p:nvPr/>
          </p:nvSpPr>
          <p:spPr>
            <a:xfrm>
              <a:off x="98867" y="0"/>
              <a:ext cx="1279035" cy="1279035"/>
            </a:xfrm>
            <a:prstGeom prst="gear9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Shape 4"/>
            <p:cNvSpPr/>
            <p:nvPr/>
          </p:nvSpPr>
          <p:spPr>
            <a:xfrm>
              <a:off x="356010" y="299608"/>
              <a:ext cx="764749" cy="6574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700" kern="1200" dirty="0" smtClean="0"/>
                <a:t>scale</a:t>
              </a:r>
              <a:endParaRPr lang="en-US" sz="27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0010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0564" y="4554093"/>
            <a:ext cx="1952369" cy="18965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733" y="4170682"/>
            <a:ext cx="2447317" cy="211157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missing tiles in graph exploration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81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575" y="1870370"/>
            <a:ext cx="1611346" cy="147964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505392" y="1265445"/>
            <a:ext cx="2619632" cy="1344745"/>
          </a:xfrm>
          <a:prstGeom prst="roundRect">
            <a:avLst/>
          </a:prstGeom>
          <a:solidFill>
            <a:schemeClr val="accent1">
              <a:alpha val="8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smtClean="0"/>
              <a:t>Interactivity</a:t>
            </a:r>
            <a:endParaRPr lang="en-US" sz="2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9748" y="1754175"/>
            <a:ext cx="2574480" cy="1712029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4779932" y="1265445"/>
            <a:ext cx="2619632" cy="1344745"/>
          </a:xfrm>
          <a:prstGeom prst="roundRect">
            <a:avLst/>
          </a:prstGeom>
          <a:solidFill>
            <a:schemeClr val="accent2">
              <a:alpha val="88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Adaptivity</a:t>
            </a:r>
            <a:endParaRPr lang="en-US" sz="2800" dirty="0"/>
          </a:p>
        </p:txBody>
      </p:sp>
      <p:sp>
        <p:nvSpPr>
          <p:cNvPr id="11" name="Rounded Rectangle 10"/>
          <p:cNvSpPr/>
          <p:nvPr/>
        </p:nvSpPr>
        <p:spPr>
          <a:xfrm>
            <a:off x="1505392" y="3881722"/>
            <a:ext cx="2619632" cy="1344745"/>
          </a:xfrm>
          <a:prstGeom prst="roundRect">
            <a:avLst/>
          </a:prstGeom>
          <a:solidFill>
            <a:schemeClr val="accent5">
              <a:alpha val="84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smtClean="0"/>
              <a:t>Personalization</a:t>
            </a:r>
            <a:endParaRPr lang="en-US" sz="2800" dirty="0"/>
          </a:p>
        </p:txBody>
      </p:sp>
      <p:sp>
        <p:nvSpPr>
          <p:cNvPr id="13" name="Rounded Rectangle 12"/>
          <p:cNvSpPr/>
          <p:nvPr/>
        </p:nvSpPr>
        <p:spPr>
          <a:xfrm>
            <a:off x="4779932" y="3881721"/>
            <a:ext cx="2619632" cy="1344745"/>
          </a:xfrm>
          <a:prstGeom prst="roundRect">
            <a:avLst/>
          </a:prstGeom>
          <a:solidFill>
            <a:srgbClr val="008F00">
              <a:alpha val="84000"/>
            </a:srgb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smtClean="0"/>
              <a:t>Scalability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6797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51144" cy="64278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9929" y="2096055"/>
            <a:ext cx="2724150" cy="796375"/>
          </a:xfrm>
        </p:spPr>
        <p:txBody>
          <a:bodyPr/>
          <a:lstStyle/>
          <a:p>
            <a:endParaRPr lang="en-US" dirty="0">
              <a:effectLst/>
              <a:latin typeface="Helvetica"/>
              <a:cs typeface="Helvetic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82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64394" y="244453"/>
            <a:ext cx="71341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Slides: </a:t>
            </a:r>
            <a:r>
              <a:rPr lang="en-US" sz="2000" b="1" dirty="0">
                <a:solidFill>
                  <a:schemeClr val="bg1"/>
                </a:solidFill>
              </a:rPr>
              <a:t>https://</a:t>
            </a:r>
            <a:r>
              <a:rPr lang="en-US" sz="2000" b="1" dirty="0" err="1">
                <a:solidFill>
                  <a:schemeClr val="bg1"/>
                </a:solidFill>
              </a:rPr>
              <a:t>hpi.de</a:t>
            </a:r>
            <a:r>
              <a:rPr lang="en-US" sz="2000" b="1" dirty="0">
                <a:solidFill>
                  <a:schemeClr val="bg1"/>
                </a:solidFill>
              </a:rPr>
              <a:t>//</a:t>
            </a:r>
            <a:r>
              <a:rPr lang="en-US" sz="2000" b="1" dirty="0" err="1">
                <a:solidFill>
                  <a:schemeClr val="bg1"/>
                </a:solidFill>
              </a:rPr>
              <a:t>mueller</a:t>
            </a:r>
            <a:r>
              <a:rPr lang="en-US" sz="2000" b="1" dirty="0">
                <a:solidFill>
                  <a:schemeClr val="bg1"/>
                </a:solidFill>
              </a:rPr>
              <a:t>/tutorials/graph-exploration-</a:t>
            </a:r>
            <a:r>
              <a:rPr lang="en-US" sz="2000" b="1" dirty="0" err="1">
                <a:solidFill>
                  <a:schemeClr val="bg1"/>
                </a:solidFill>
              </a:rPr>
              <a:t>sigmod.html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1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[Ma14] </a:t>
            </a:r>
            <a:r>
              <a:rPr lang="en-US" sz="2000" dirty="0"/>
              <a:t>Ma, S., Cao, Y., Fan, W., </a:t>
            </a:r>
            <a:r>
              <a:rPr lang="en-US" sz="2000" dirty="0" err="1"/>
              <a:t>Huai</a:t>
            </a:r>
            <a:r>
              <a:rPr lang="en-US" sz="2000" dirty="0"/>
              <a:t>, J. and Wo, T. Strong simulation: Capturing topology in graph pattern matching. </a:t>
            </a:r>
            <a:r>
              <a:rPr lang="en-US" sz="2000" i="1" dirty="0"/>
              <a:t>TODS, </a:t>
            </a:r>
            <a:r>
              <a:rPr lang="en-US" sz="2000" i="1" dirty="0" smtClean="0"/>
              <a:t>2014</a:t>
            </a:r>
            <a:endParaRPr lang="en-US" sz="2000" dirty="0" smtClean="0"/>
          </a:p>
          <a:p>
            <a:r>
              <a:rPr lang="en-US" sz="2000" dirty="0" smtClean="0"/>
              <a:t>[Fan10] Fan</a:t>
            </a:r>
            <a:r>
              <a:rPr lang="en-US" sz="2000" dirty="0"/>
              <a:t>, W., Li, J., Ma, S., Wang, H. and Wu, Y.. Graph homomorphism revisited for graph matching. PVLDB, </a:t>
            </a:r>
            <a:r>
              <a:rPr lang="en-US" sz="2000" dirty="0" smtClean="0"/>
              <a:t>2010</a:t>
            </a:r>
          </a:p>
          <a:p>
            <a:r>
              <a:rPr lang="en-US" sz="2000" dirty="0" smtClean="0"/>
              <a:t>[Khan13] Khan</a:t>
            </a:r>
            <a:r>
              <a:rPr lang="en-US" sz="2000" dirty="0"/>
              <a:t>, A., Wu, Y., Aggarwal, C.C. and Yan, X. </a:t>
            </a:r>
            <a:r>
              <a:rPr lang="en-US" sz="2000" dirty="0" err="1"/>
              <a:t>Nema</a:t>
            </a:r>
            <a:r>
              <a:rPr lang="en-US" sz="2000" dirty="0"/>
              <a:t>: Fast graph search with label similarity. PVLDB, </a:t>
            </a:r>
            <a:r>
              <a:rPr lang="en-US" sz="2000" dirty="0" smtClean="0"/>
              <a:t>2013</a:t>
            </a:r>
          </a:p>
          <a:p>
            <a:r>
              <a:rPr lang="en-US" sz="2000" dirty="0" smtClean="0"/>
              <a:t>[Yang14] Yang</a:t>
            </a:r>
            <a:r>
              <a:rPr lang="en-US" sz="2000" dirty="0"/>
              <a:t>, S., Wu, Y., Sun, H. and Yan, X. </a:t>
            </a:r>
            <a:r>
              <a:rPr lang="en-US" sz="2000" dirty="0" err="1"/>
              <a:t>Schemaless</a:t>
            </a:r>
            <a:r>
              <a:rPr lang="en-US" sz="2000" dirty="0"/>
              <a:t> and </a:t>
            </a:r>
            <a:r>
              <a:rPr lang="en-US" sz="2000" dirty="0" err="1"/>
              <a:t>structureless</a:t>
            </a:r>
            <a:r>
              <a:rPr lang="en-US" sz="2000" dirty="0"/>
              <a:t> graph querying. </a:t>
            </a:r>
            <a:r>
              <a:rPr lang="en-US" sz="2000" i="1" dirty="0"/>
              <a:t>PVLDB, 2014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[Mottin14] Mottin</a:t>
            </a:r>
            <a:r>
              <a:rPr lang="en-US" sz="2000" dirty="0"/>
              <a:t>, D., </a:t>
            </a:r>
            <a:r>
              <a:rPr lang="en-US" sz="2000" dirty="0" err="1"/>
              <a:t>Lissandrini</a:t>
            </a:r>
            <a:r>
              <a:rPr lang="en-US" sz="2000" dirty="0"/>
              <a:t>, M., </a:t>
            </a:r>
            <a:r>
              <a:rPr lang="en-US" sz="2000" dirty="0" err="1"/>
              <a:t>Velegrakis</a:t>
            </a:r>
            <a:r>
              <a:rPr lang="en-US" sz="2000" dirty="0"/>
              <a:t>, Y. and </a:t>
            </a:r>
            <a:r>
              <a:rPr lang="en-US" sz="2000" dirty="0" err="1"/>
              <a:t>Palpanas</a:t>
            </a:r>
            <a:r>
              <a:rPr lang="en-US" sz="2000" dirty="0"/>
              <a:t>, T. Exemplar queries: Give me an example of what you need. </a:t>
            </a:r>
            <a:r>
              <a:rPr lang="en-US" sz="2000" i="1" dirty="0"/>
              <a:t>PVLDB </a:t>
            </a:r>
            <a:r>
              <a:rPr lang="en-US" sz="2000" i="1" dirty="0" smtClean="0"/>
              <a:t>2014</a:t>
            </a:r>
            <a:endParaRPr lang="en-US" sz="2000" dirty="0"/>
          </a:p>
          <a:p>
            <a:r>
              <a:rPr lang="en-US" sz="2000" dirty="0" smtClean="0"/>
              <a:t>[Jayaram15] </a:t>
            </a:r>
            <a:r>
              <a:rPr lang="en-US" sz="2000" dirty="0" err="1" smtClean="0"/>
              <a:t>Jayaram</a:t>
            </a:r>
            <a:r>
              <a:rPr lang="en-US" sz="2000" dirty="0"/>
              <a:t>, N., Khan, A., Li, C., Yan, X. and </a:t>
            </a:r>
            <a:r>
              <a:rPr lang="en-US" sz="2000" dirty="0" err="1"/>
              <a:t>Elmasri</a:t>
            </a:r>
            <a:r>
              <a:rPr lang="en-US" sz="2000" dirty="0"/>
              <a:t>, R. Querying knowledge graphs by example entity tuples. </a:t>
            </a:r>
            <a:r>
              <a:rPr lang="en-US" sz="2000" i="1" dirty="0"/>
              <a:t>TKDE, </a:t>
            </a:r>
            <a:r>
              <a:rPr lang="en-US" sz="2000" i="1" dirty="0" smtClean="0"/>
              <a:t>2015</a:t>
            </a: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41309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[Tong06] </a:t>
            </a:r>
            <a:r>
              <a:rPr lang="en-US" sz="2000" dirty="0"/>
              <a:t>H. Tong &amp; C. </a:t>
            </a:r>
            <a:r>
              <a:rPr lang="en-US" sz="2000" dirty="0" err="1"/>
              <a:t>Faloutsos</a:t>
            </a:r>
            <a:r>
              <a:rPr lang="en-US" sz="2000" dirty="0"/>
              <a:t>: Center-Piece Subgraphs: Problem Definition and Fast Solutions. (KDD 2006)</a:t>
            </a:r>
          </a:p>
          <a:p>
            <a:r>
              <a:rPr lang="en-US" sz="2000" dirty="0" smtClean="0"/>
              <a:t>[Staudt14] </a:t>
            </a:r>
            <a:r>
              <a:rPr lang="en-US" sz="2000" dirty="0"/>
              <a:t>C. </a:t>
            </a:r>
            <a:r>
              <a:rPr lang="en-US" sz="2000" dirty="0" err="1"/>
              <a:t>Staudt</a:t>
            </a:r>
            <a:r>
              <a:rPr lang="en-US" sz="2000" dirty="0"/>
              <a:t>, Y. </a:t>
            </a:r>
            <a:r>
              <a:rPr lang="en-US" sz="2000" dirty="0" err="1"/>
              <a:t>Marrakchi</a:t>
            </a:r>
            <a:r>
              <a:rPr lang="en-US" sz="2000" dirty="0"/>
              <a:t>, H. </a:t>
            </a:r>
            <a:r>
              <a:rPr lang="en-US" sz="2000" dirty="0" err="1"/>
              <a:t>Meyerhenke</a:t>
            </a:r>
            <a:r>
              <a:rPr lang="en-US" sz="2000" dirty="0"/>
              <a:t>: Detecting Communities Around Seed Nodes in Complex Networks (</a:t>
            </a:r>
            <a:r>
              <a:rPr lang="en-US" sz="2000" dirty="0" err="1"/>
              <a:t>BigData</a:t>
            </a:r>
            <a:r>
              <a:rPr lang="en-US" sz="2000" dirty="0"/>
              <a:t> 2014)</a:t>
            </a:r>
          </a:p>
          <a:p>
            <a:r>
              <a:rPr lang="en-US" sz="2000" dirty="0" smtClean="0"/>
              <a:t>[Epasto15] </a:t>
            </a:r>
            <a:r>
              <a:rPr lang="en-US" sz="2000" dirty="0" err="1"/>
              <a:t>Epasto</a:t>
            </a:r>
            <a:r>
              <a:rPr lang="en-US" sz="2000" dirty="0"/>
              <a:t> et al. Ego-Net Community Mining Applied to Fried Suggestion. (VLDB 2015)</a:t>
            </a:r>
          </a:p>
          <a:p>
            <a:r>
              <a:rPr lang="en-US" sz="2000" dirty="0" smtClean="0"/>
              <a:t>[Iglesias14] </a:t>
            </a:r>
            <a:r>
              <a:rPr lang="en-US" sz="2000" dirty="0"/>
              <a:t>Iglesias et al. Local Context Selection for Outlier Ranking in Graphs with Multiple Numeric Node Attributes (SSDBM 2014)</a:t>
            </a:r>
          </a:p>
          <a:p>
            <a:r>
              <a:rPr lang="en-US" sz="2000" dirty="0" smtClean="0"/>
              <a:t>[Iglesias13] </a:t>
            </a:r>
            <a:r>
              <a:rPr lang="en-US" sz="2000" dirty="0"/>
              <a:t>Iglesias et al. Statistical Selection of Congruent Subspaces for Mining Attributed Graphs (ICDM 2013</a:t>
            </a:r>
            <a:r>
              <a:rPr lang="en-US" sz="2000" dirty="0" smtClean="0"/>
              <a:t>)</a:t>
            </a:r>
          </a:p>
          <a:p>
            <a:r>
              <a:rPr lang="en-US" sz="2000" dirty="0"/>
              <a:t>[Perozzi14] </a:t>
            </a:r>
            <a:r>
              <a:rPr lang="en-US" sz="2000" dirty="0" err="1"/>
              <a:t>Perozzi</a:t>
            </a:r>
            <a:r>
              <a:rPr lang="en-US" sz="2000" dirty="0"/>
              <a:t> et al. Focused Clustering and Outlier Detection in Large Attributed Graphs (KDD 2014)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3529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[Mottin15] </a:t>
            </a:r>
            <a:r>
              <a:rPr lang="en-US" sz="2000" dirty="0"/>
              <a:t>Mottin, D., </a:t>
            </a:r>
            <a:r>
              <a:rPr lang="en-US" sz="2000" dirty="0" err="1"/>
              <a:t>Bonchi</a:t>
            </a:r>
            <a:r>
              <a:rPr lang="en-US" sz="2000" dirty="0"/>
              <a:t>, F. and </a:t>
            </a:r>
            <a:r>
              <a:rPr lang="en-US" sz="2000" dirty="0" err="1"/>
              <a:t>Gullo</a:t>
            </a:r>
            <a:r>
              <a:rPr lang="en-US" sz="2000" dirty="0"/>
              <a:t>, F. Graph Query Reformulation with Diversity. KDD, 2015</a:t>
            </a:r>
          </a:p>
          <a:p>
            <a:r>
              <a:rPr lang="en-US" sz="2000" dirty="0" smtClean="0"/>
              <a:t>[Vasilyeva16] </a:t>
            </a:r>
            <a:r>
              <a:rPr lang="en-US" sz="2000" dirty="0" err="1"/>
              <a:t>Vasilyeva</a:t>
            </a:r>
            <a:r>
              <a:rPr lang="en-US" sz="2000" dirty="0"/>
              <a:t>, E., Thiele, M., </a:t>
            </a:r>
            <a:r>
              <a:rPr lang="en-US" sz="2000" dirty="0" err="1"/>
              <a:t>Bornhövd</a:t>
            </a:r>
            <a:r>
              <a:rPr lang="en-US" sz="2000" dirty="0"/>
              <a:t>, C. and </a:t>
            </a:r>
            <a:r>
              <a:rPr lang="en-US" sz="2000" dirty="0" err="1"/>
              <a:t>Lehner</a:t>
            </a:r>
            <a:r>
              <a:rPr lang="en-US" sz="2000" dirty="0"/>
              <a:t>, W.. Answering “Why Empty?” and “Why So Many?” queries in graph databases. </a:t>
            </a:r>
            <a:r>
              <a:rPr lang="en-US" sz="2000" i="1" dirty="0"/>
              <a:t>JCSS, 2016</a:t>
            </a:r>
            <a:endParaRPr lang="en-US" sz="2000" dirty="0"/>
          </a:p>
          <a:p>
            <a:r>
              <a:rPr lang="en-US" sz="2000" dirty="0" smtClean="0"/>
              <a:t>[Ranu14] </a:t>
            </a:r>
            <a:r>
              <a:rPr lang="en-US" sz="2000" dirty="0" err="1"/>
              <a:t>Ranu</a:t>
            </a:r>
            <a:r>
              <a:rPr lang="en-US" sz="2000" dirty="0"/>
              <a:t>, S., Hoang, M. and Singh, A. Answering top-k representative queries on graph databases. SIGMOD, 2014</a:t>
            </a:r>
          </a:p>
          <a:p>
            <a:r>
              <a:rPr lang="en-US" sz="2000" dirty="0" smtClean="0"/>
              <a:t>[Wu13] </a:t>
            </a:r>
            <a:r>
              <a:rPr lang="en-US" sz="2000" dirty="0"/>
              <a:t>Wu, Y., Yang, S., Srivatsa, M., </a:t>
            </a:r>
            <a:r>
              <a:rPr lang="en-US" sz="2000" dirty="0" err="1"/>
              <a:t>Iyengar</a:t>
            </a:r>
            <a:r>
              <a:rPr lang="en-US" sz="2000" dirty="0"/>
              <a:t>, A. and Yan, X. Summarizing answer graphs induced by keyword queries. </a:t>
            </a:r>
            <a:r>
              <a:rPr lang="en-US" sz="2000" i="1" dirty="0"/>
              <a:t>PVLDB, 2013</a:t>
            </a:r>
            <a:endParaRPr lang="en-US" sz="2000" dirty="0"/>
          </a:p>
          <a:p>
            <a:r>
              <a:rPr lang="en-US" sz="2000" dirty="0" smtClean="0"/>
              <a:t>[Fan13] </a:t>
            </a:r>
            <a:r>
              <a:rPr lang="en-US" sz="2000" dirty="0"/>
              <a:t>Fan, W., Wang, X. and Wu, Y. Diversified top-k graph pattern matching. </a:t>
            </a:r>
            <a:r>
              <a:rPr lang="en-US" sz="2000" i="1" dirty="0"/>
              <a:t>VLDB</a:t>
            </a:r>
            <a:r>
              <a:rPr lang="en-US" sz="2000" dirty="0"/>
              <a:t>, </a:t>
            </a:r>
            <a:r>
              <a:rPr lang="en-US" sz="2000" dirty="0" smtClean="0"/>
              <a:t>2013</a:t>
            </a:r>
          </a:p>
          <a:p>
            <a:r>
              <a:rPr lang="en-US" sz="2000" dirty="0" smtClean="0"/>
              <a:t>[Gupta14] </a:t>
            </a:r>
            <a:r>
              <a:rPr lang="en-US" sz="2000" dirty="0"/>
              <a:t>Gupta, M., Gao, J., Yan, X., Cam, H. and Han, J. Top-k interesting subgraph discovery in information networks. ICDE, 2014</a:t>
            </a:r>
          </a:p>
          <a:p>
            <a:r>
              <a:rPr lang="en-US" sz="2000" dirty="0" smtClean="0"/>
              <a:t>[Zou10] Zou</a:t>
            </a:r>
            <a:r>
              <a:rPr lang="en-US" sz="2000" dirty="0"/>
              <a:t>, L., Chen, L., </a:t>
            </a:r>
            <a:r>
              <a:rPr lang="en-US" sz="2000" dirty="0" err="1"/>
              <a:t>Özsu</a:t>
            </a:r>
            <a:r>
              <a:rPr lang="en-US" sz="2000" dirty="0"/>
              <a:t>, M.T. and Zhao, D. Dynamic skyline queries in large graphs. DASFAA, 2010	</a:t>
            </a:r>
          </a:p>
          <a:p>
            <a:r>
              <a:rPr lang="en-US" sz="2000" dirty="0"/>
              <a:t>	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GB" smtClean="0"/>
              <a:t>D. Mottin, E. Müller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189275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_hpi_cgs_wide">
  <a:themeElements>
    <a:clrScheme name="Custom 1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F6A800"/>
      </a:accent1>
      <a:accent2>
        <a:srgbClr val="B1063A"/>
      </a:accent2>
      <a:accent3>
        <a:srgbClr val="E05F00"/>
      </a:accent3>
      <a:accent4>
        <a:srgbClr val="5A6065"/>
      </a:accent4>
      <a:accent5>
        <a:srgbClr val="007A9E"/>
      </a:accent5>
      <a:accent6>
        <a:srgbClr val="C0C4C8"/>
      </a:accent6>
      <a:hlink>
        <a:srgbClr val="D85118"/>
      </a:hlink>
      <a:folHlink>
        <a:srgbClr val="D85118"/>
      </a:folHlink>
    </a:clrScheme>
    <a:fontScheme name="HPI Default">
      <a:majorFont>
        <a:latin typeface="Neo Sans Std"/>
        <a:ea typeface=""/>
        <a:cs typeface=""/>
      </a:majorFont>
      <a:minorFont>
        <a:latin typeface="Calibri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5166</TotalTime>
  <Words>6840</Words>
  <Application>Microsoft Macintosh PowerPoint</Application>
  <PresentationFormat>On-screen Show (4:3)</PresentationFormat>
  <Paragraphs>1364</Paragraphs>
  <Slides>85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100" baseType="lpstr">
      <vt:lpstr>Arial Unicode MS</vt:lpstr>
      <vt:lpstr>Calibri</vt:lpstr>
      <vt:lpstr>Cambria Math</vt:lpstr>
      <vt:lpstr>Helvetica</vt:lpstr>
      <vt:lpstr>Helvetica Neue Bold Condensed</vt:lpstr>
      <vt:lpstr>Helvetica Neue UltraLight</vt:lpstr>
      <vt:lpstr>HP Simplified</vt:lpstr>
      <vt:lpstr>LucidaGrande</vt:lpstr>
      <vt:lpstr>Neo Sans Std</vt:lpstr>
      <vt:lpstr>SimSun</vt:lpstr>
      <vt:lpstr>Times New Roman</vt:lpstr>
      <vt:lpstr>Wingdings</vt:lpstr>
      <vt:lpstr>宋体</vt:lpstr>
      <vt:lpstr>Arial</vt:lpstr>
      <vt:lpstr>powerpoint_hpi_cgs_wide</vt:lpstr>
      <vt:lpstr>PowerPoint Presentation</vt:lpstr>
      <vt:lpstr>Who we are </vt:lpstr>
      <vt:lpstr>Big data and novice users </vt:lpstr>
      <vt:lpstr>Data exploration</vt:lpstr>
      <vt:lpstr>The importance of graphs</vt:lpstr>
      <vt:lpstr>Lost in the graph? </vt:lpstr>
      <vt:lpstr>Current: Visualization tools</vt:lpstr>
      <vt:lpstr>Current: Query languages</vt:lpstr>
      <vt:lpstr>This tutorial is about …  </vt:lpstr>
      <vt:lpstr>Our graph exploration taxonomy</vt:lpstr>
      <vt:lpstr>Graph exploration taxonomy</vt:lpstr>
      <vt:lpstr>Graph exploration taxonomy</vt:lpstr>
      <vt:lpstr>Graph exploration taxonomy</vt:lpstr>
      <vt:lpstr>The graph exploration … graph</vt:lpstr>
      <vt:lpstr>Tutorial outline</vt:lpstr>
      <vt:lpstr>We are here</vt:lpstr>
      <vt:lpstr>Graphs</vt:lpstr>
      <vt:lpstr>Graph databases (set of graphs)</vt:lpstr>
      <vt:lpstr>Graph Isomorphism</vt:lpstr>
      <vt:lpstr>Subgraph Isomorphism </vt:lpstr>
      <vt:lpstr>Graph Clustering and Community Detection</vt:lpstr>
      <vt:lpstr>We are here</vt:lpstr>
      <vt:lpstr>Exploratory Search</vt:lpstr>
      <vt:lpstr>Approximate Graph Search</vt:lpstr>
      <vt:lpstr>Subgraph isomorphism issues</vt:lpstr>
      <vt:lpstr>Strong simulation</vt:lpstr>
      <vt:lpstr>Strong simulation</vt:lpstr>
      <vt:lpstr>Properties of Strong Simulation</vt:lpstr>
      <vt:lpstr>NeMa</vt:lpstr>
      <vt:lpstr>NeMa: compute node vectors</vt:lpstr>
      <vt:lpstr>NeMa</vt:lpstr>
      <vt:lpstr>SLQ</vt:lpstr>
      <vt:lpstr>Model on transformations</vt:lpstr>
      <vt:lpstr>Querying by Example</vt:lpstr>
      <vt:lpstr>Exemplar Queries</vt:lpstr>
      <vt:lpstr>Exemplar Queries</vt:lpstr>
      <vt:lpstr>Computing exemplar queries</vt:lpstr>
      <vt:lpstr>Graph query by example (GQBE)</vt:lpstr>
      <vt:lpstr>GQBE</vt:lpstr>
      <vt:lpstr>We are here</vt:lpstr>
      <vt:lpstr>Graph Mining – a very broad topic </vt:lpstr>
      <vt:lpstr>Graph Mining Focused on User Interest</vt:lpstr>
      <vt:lpstr>Focus: Given a Set of Query Nodes</vt:lpstr>
      <vt:lpstr>Focused Communities:  Given a Set of Seed Nodes</vt:lpstr>
      <vt:lpstr>Egoistic Focus on Yourself: Ego-Nets</vt:lpstr>
      <vt:lpstr>Mining Attributed Graphs</vt:lpstr>
      <vt:lpstr>Multiple Views in Attributed Graphs</vt:lpstr>
      <vt:lpstr>Multiple Views in Attributed Graphs</vt:lpstr>
      <vt:lpstr>Specialized Approaches</vt:lpstr>
      <vt:lpstr>First Idea: Local Context Selection</vt:lpstr>
      <vt:lpstr>Selection of Congruent Subspaces (ConSub)</vt:lpstr>
      <vt:lpstr>Selection of Congruent Subspaces (ConSub)</vt:lpstr>
      <vt:lpstr>Focus on User Preference</vt:lpstr>
      <vt:lpstr>Focused Selection of Subsaces (FocusCO)</vt:lpstr>
      <vt:lpstr>Knowledge Discovery by Focused Graph Mining</vt:lpstr>
      <vt:lpstr>We are here</vt:lpstr>
      <vt:lpstr>Refinement of Graph Query Results</vt:lpstr>
      <vt:lpstr>Reformulation and Refinement</vt:lpstr>
      <vt:lpstr>Graph Query Reformulation</vt:lpstr>
      <vt:lpstr>Graph Query Reformulation</vt:lpstr>
      <vt:lpstr>Why empty, Why so-many answers in graphs </vt:lpstr>
      <vt:lpstr>Why empty, Why so-many answers in graphs </vt:lpstr>
      <vt:lpstr>Top-k representative queries</vt:lpstr>
      <vt:lpstr>Top-k representative queries</vt:lpstr>
      <vt:lpstr>Representative power</vt:lpstr>
      <vt:lpstr>Summarizing graph results</vt:lpstr>
      <vt:lpstr>Summarizing graph results</vt:lpstr>
      <vt:lpstr>Summarizing graph results</vt:lpstr>
      <vt:lpstr>Top-k Results</vt:lpstr>
      <vt:lpstr>Diversified top-k graph pattern matching</vt:lpstr>
      <vt:lpstr>Diversified top-k graph pattern matching</vt:lpstr>
      <vt:lpstr>Diversified top-k graph pattern matching</vt:lpstr>
      <vt:lpstr>Finding Top-k Matches (acyclic)</vt:lpstr>
      <vt:lpstr>We are here</vt:lpstr>
      <vt:lpstr>Summary of Exploratory Graph Analysis</vt:lpstr>
      <vt:lpstr>Challenges for Exploratory Graph Analysis</vt:lpstr>
      <vt:lpstr>Summary of Focused Graph Mining</vt:lpstr>
      <vt:lpstr>Challenges for Focused Graph Mining</vt:lpstr>
      <vt:lpstr>Summary of Refinement of Query Results</vt:lpstr>
      <vt:lpstr>Challenges for Refinement of Query Results</vt:lpstr>
      <vt:lpstr>The missing tiles in graph exploration</vt:lpstr>
      <vt:lpstr>PowerPoint Presentation</vt:lpstr>
      <vt:lpstr>References </vt:lpstr>
      <vt:lpstr>References </vt:lpstr>
      <vt:lpstr>References </vt:lpstr>
    </vt:vector>
  </TitlesOfParts>
  <Company>Hasso-Plattner-Institut</Company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Voxellancer</dc:title>
  <dc:creator>Christian Dullweber</dc:creator>
  <cp:lastModifiedBy>Davide Mottin</cp:lastModifiedBy>
  <cp:revision>550</cp:revision>
  <cp:lastPrinted>2017-05-14T12:52:33Z</cp:lastPrinted>
  <dcterms:created xsi:type="dcterms:W3CDTF">2013-10-30T14:23:30Z</dcterms:created>
  <dcterms:modified xsi:type="dcterms:W3CDTF">2017-05-19T04:20:45Z</dcterms:modified>
</cp:coreProperties>
</file>