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gif" ContentType="image/g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73"/>
  </p:notesMasterIdLst>
  <p:handoutMasterIdLst>
    <p:handoutMasterId r:id="rId74"/>
  </p:handoutMasterIdLst>
  <p:sldIdLst>
    <p:sldId id="256" r:id="rId5"/>
    <p:sldId id="450" r:id="rId6"/>
    <p:sldId id="421" r:id="rId7"/>
    <p:sldId id="532" r:id="rId8"/>
    <p:sldId id="529" r:id="rId9"/>
    <p:sldId id="534" r:id="rId10"/>
    <p:sldId id="565" r:id="rId11"/>
    <p:sldId id="577" r:id="rId12"/>
    <p:sldId id="569" r:id="rId13"/>
    <p:sldId id="570" r:id="rId14"/>
    <p:sldId id="571" r:id="rId15"/>
    <p:sldId id="578" r:id="rId16"/>
    <p:sldId id="540" r:id="rId17"/>
    <p:sldId id="641" r:id="rId18"/>
    <p:sldId id="585" r:id="rId19"/>
    <p:sldId id="511" r:id="rId20"/>
    <p:sldId id="472" r:id="rId21"/>
    <p:sldId id="275" r:id="rId22"/>
    <p:sldId id="279" r:id="rId23"/>
    <p:sldId id="429" r:id="rId24"/>
    <p:sldId id="630" r:id="rId25"/>
    <p:sldId id="642" r:id="rId26"/>
    <p:sldId id="631" r:id="rId27"/>
    <p:sldId id="627" r:id="rId28"/>
    <p:sldId id="632" r:id="rId29"/>
    <p:sldId id="634" r:id="rId30"/>
    <p:sldId id="625" r:id="rId31"/>
    <p:sldId id="626" r:id="rId32"/>
    <p:sldId id="635" r:id="rId33"/>
    <p:sldId id="648" r:id="rId34"/>
    <p:sldId id="595" r:id="rId35"/>
    <p:sldId id="640" r:id="rId36"/>
    <p:sldId id="592" r:id="rId37"/>
    <p:sldId id="589" r:id="rId38"/>
    <p:sldId id="588" r:id="rId39"/>
    <p:sldId id="568" r:id="rId40"/>
    <p:sldId id="636" r:id="rId41"/>
    <p:sldId id="638" r:id="rId42"/>
    <p:sldId id="554" r:id="rId43"/>
    <p:sldId id="621" r:id="rId44"/>
    <p:sldId id="645" r:id="rId45"/>
    <p:sldId id="644" r:id="rId46"/>
    <p:sldId id="647" r:id="rId47"/>
    <p:sldId id="643" r:id="rId48"/>
    <p:sldId id="663" r:id="rId49"/>
    <p:sldId id="639" r:id="rId50"/>
    <p:sldId id="598" r:id="rId51"/>
    <p:sldId id="599" r:id="rId52"/>
    <p:sldId id="572" r:id="rId53"/>
    <p:sldId id="548" r:id="rId54"/>
    <p:sldId id="614" r:id="rId55"/>
    <p:sldId id="650" r:id="rId56"/>
    <p:sldId id="665" r:id="rId57"/>
    <p:sldId id="664" r:id="rId58"/>
    <p:sldId id="606" r:id="rId59"/>
    <p:sldId id="607" r:id="rId60"/>
    <p:sldId id="608" r:id="rId61"/>
    <p:sldId id="656" r:id="rId62"/>
    <p:sldId id="551" r:id="rId63"/>
    <p:sldId id="657" r:id="rId64"/>
    <p:sldId id="609" r:id="rId65"/>
    <p:sldId id="666" r:id="rId66"/>
    <p:sldId id="667" r:id="rId67"/>
    <p:sldId id="658" r:id="rId68"/>
    <p:sldId id="660" r:id="rId69"/>
    <p:sldId id="659" r:id="rId70"/>
    <p:sldId id="661" r:id="rId71"/>
    <p:sldId id="662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79" autoAdjust="0"/>
    <p:restoredTop sz="93632" autoAdjust="0"/>
  </p:normalViewPr>
  <p:slideViewPr>
    <p:cSldViewPr snapToGrid="0" snapToObjects="1">
      <p:cViewPr varScale="1">
        <p:scale>
          <a:sx n="71" d="100"/>
          <a:sy n="71" d="100"/>
        </p:scale>
        <p:origin x="141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63" Type="http://schemas.openxmlformats.org/officeDocument/2006/relationships/slide" Target="slides/slide59.xml"/><Relationship Id="rId64" Type="http://schemas.openxmlformats.org/officeDocument/2006/relationships/slide" Target="slides/slide60.xml"/><Relationship Id="rId65" Type="http://schemas.openxmlformats.org/officeDocument/2006/relationships/slide" Target="slides/slide61.xml"/><Relationship Id="rId66" Type="http://schemas.openxmlformats.org/officeDocument/2006/relationships/slide" Target="slides/slide62.xml"/><Relationship Id="rId67" Type="http://schemas.openxmlformats.org/officeDocument/2006/relationships/slide" Target="slides/slide63.xml"/><Relationship Id="rId68" Type="http://schemas.openxmlformats.org/officeDocument/2006/relationships/slide" Target="slides/slide64.xml"/><Relationship Id="rId69" Type="http://schemas.openxmlformats.org/officeDocument/2006/relationships/slide" Target="slides/slide65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slide" Target="slides/slide5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70" Type="http://schemas.openxmlformats.org/officeDocument/2006/relationships/slide" Target="slides/slide66.xml"/><Relationship Id="rId71" Type="http://schemas.openxmlformats.org/officeDocument/2006/relationships/slide" Target="slides/slide67.xml"/><Relationship Id="rId72" Type="http://schemas.openxmlformats.org/officeDocument/2006/relationships/slide" Target="slides/slide68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73" Type="http://schemas.openxmlformats.org/officeDocument/2006/relationships/notesMaster" Target="notesMasters/notesMaster1.xml"/><Relationship Id="rId74" Type="http://schemas.openxmlformats.org/officeDocument/2006/relationships/handoutMaster" Target="handoutMasters/handoutMaster1.xml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Relationship Id="rId60" Type="http://schemas.openxmlformats.org/officeDocument/2006/relationships/slide" Target="slides/slide56.xml"/><Relationship Id="rId61" Type="http://schemas.openxmlformats.org/officeDocument/2006/relationships/slide" Target="slides/slide57.xml"/><Relationship Id="rId62" Type="http://schemas.openxmlformats.org/officeDocument/2006/relationships/slide" Target="slides/slide58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uciu:PROJECTS-UNISON:RESEARCH:CONFERENCE-PAPERS:PODS:PODS2017:TALK:speedup-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Speedup</a:t>
            </a:r>
          </a:p>
        </c:rich>
      </c:tx>
      <c:overlay val="1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m/p</c:v>
                </c:pt>
              </c:strCache>
            </c:strRef>
          </c:tx>
          <c:marker>
            <c:symbol val="none"/>
          </c:marker>
          <c:val>
            <c:numRef>
              <c:f>Sheet1!$C$4:$C$16</c:f>
              <c:numCache>
                <c:formatCode>General</c:formatCode>
                <c:ptCount val="13"/>
                <c:pt idx="0">
                  <c:v>0.0</c:v>
                </c:pt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  <c:pt idx="7">
                  <c:v>7.0</c:v>
                </c:pt>
                <c:pt idx="8">
                  <c:v>8.0</c:v>
                </c:pt>
                <c:pt idx="9">
                  <c:v>9.0</c:v>
                </c:pt>
                <c:pt idx="10">
                  <c:v>10.0</c:v>
                </c:pt>
                <c:pt idx="11">
                  <c:v>11.0</c:v>
                </c:pt>
                <c:pt idx="12">
                  <c:v>12.0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m/p^2/3</c:v>
                </c:pt>
              </c:strCache>
            </c:strRef>
          </c:tx>
          <c:marker>
            <c:symbol val="none"/>
          </c:marker>
          <c:val>
            <c:numRef>
              <c:f>Sheet1!$D$4:$D$16</c:f>
              <c:numCache>
                <c:formatCode>0.00</c:formatCode>
                <c:ptCount val="13"/>
                <c:pt idx="0">
                  <c:v>0.0</c:v>
                </c:pt>
                <c:pt idx="1">
                  <c:v>1.0</c:v>
                </c:pt>
                <c:pt idx="2">
                  <c:v>1.587401051968199</c:v>
                </c:pt>
                <c:pt idx="3">
                  <c:v>2.080083823051904</c:v>
                </c:pt>
                <c:pt idx="4">
                  <c:v>2.519842099789736</c:v>
                </c:pt>
                <c:pt idx="5">
                  <c:v>2.924017738212866</c:v>
                </c:pt>
                <c:pt idx="6">
                  <c:v>3.301927248894626</c:v>
                </c:pt>
                <c:pt idx="7">
                  <c:v>3.659305710022971</c:v>
                </c:pt>
                <c:pt idx="8">
                  <c:v>3.999999999999999</c:v>
                </c:pt>
                <c:pt idx="9">
                  <c:v>4.326748710922227</c:v>
                </c:pt>
                <c:pt idx="10">
                  <c:v>4.641588833612777</c:v>
                </c:pt>
                <c:pt idx="11">
                  <c:v>4.946087443248701</c:v>
                </c:pt>
                <c:pt idx="12">
                  <c:v>5.241482788417794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m/p^1/2</c:v>
                </c:pt>
              </c:strCache>
            </c:strRef>
          </c:tx>
          <c:marker>
            <c:symbol val="none"/>
          </c:marker>
          <c:val>
            <c:numRef>
              <c:f>Sheet1!$E$4:$E$16</c:f>
              <c:numCache>
                <c:formatCode>0.00</c:formatCode>
                <c:ptCount val="13"/>
                <c:pt idx="0">
                  <c:v>0.0</c:v>
                </c:pt>
                <c:pt idx="1">
                  <c:v>1.0</c:v>
                </c:pt>
                <c:pt idx="2">
                  <c:v>1.414213562373095</c:v>
                </c:pt>
                <c:pt idx="3">
                  <c:v>1.732050807568877</c:v>
                </c:pt>
                <c:pt idx="4">
                  <c:v>2.0</c:v>
                </c:pt>
                <c:pt idx="5">
                  <c:v>2.23606797749979</c:v>
                </c:pt>
                <c:pt idx="6">
                  <c:v>2.449489742783178</c:v>
                </c:pt>
                <c:pt idx="7">
                  <c:v>2.645751311064591</c:v>
                </c:pt>
                <c:pt idx="8">
                  <c:v>2.82842712474619</c:v>
                </c:pt>
                <c:pt idx="9">
                  <c:v>3.0</c:v>
                </c:pt>
                <c:pt idx="10">
                  <c:v>3.16227766016838</c:v>
                </c:pt>
                <c:pt idx="11">
                  <c:v>3.3166247903554</c:v>
                </c:pt>
                <c:pt idx="12">
                  <c:v>3.464101615137754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80095408"/>
        <c:axId val="-1893756864"/>
      </c:lineChart>
      <c:catAx>
        <c:axId val="-1980095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>
                    <a:solidFill>
                      <a:srgbClr val="FF0000"/>
                    </a:solidFill>
                  </a:rPr>
                  <a:t>p</a:t>
                </a:r>
              </a:p>
            </c:rich>
          </c:tx>
          <c:overlay val="0"/>
        </c:title>
        <c:majorTickMark val="out"/>
        <c:minorTickMark val="none"/>
        <c:tickLblPos val="nextTo"/>
        <c:crossAx val="-1893756864"/>
        <c:crosses val="autoZero"/>
        <c:auto val="1"/>
        <c:lblAlgn val="ctr"/>
        <c:lblOffset val="100"/>
        <c:noMultiLvlLbl val="0"/>
      </c:catAx>
      <c:valAx>
        <c:axId val="-1893756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1980095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D23893-892E-BF46-883A-BCD916407769}" type="datetimeFigureOut">
              <a:rPr lang="en-US" smtClean="0"/>
              <a:t>5/18/17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8EB90-BC9E-1D41-A311-493D086F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797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D5CE4-5B7F-F64D-A9A2-38A7F33DCC4A}" type="datetimeFigureOut">
              <a:rPr lang="en-US" smtClean="0"/>
              <a:t>5/18/17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3F192-5182-2E41-9F24-C6FE9159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466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Say: in algorithms, L = maximum load.</a:t>
            </a:r>
            <a:r>
              <a:rPr lang="en-US" baseline="0" dirty="0" smtClean="0"/>
              <a:t>  In lower bounds, L = average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693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{E[|{\color{blue}Q}|]} = 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i,j,k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\in [{\color{red}n}]}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{P}((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{\color{blue}\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R} \wedge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j,k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{\color{blue}\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S} \wedge 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k,i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{\color{blue}\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T})\\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= &amp; \sum_{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i,j,k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\in [{\color{red}n}]}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{P}((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{\color{blue}\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R})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{P}((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j,k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{\color{blue}\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S})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{P}((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k,i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{\color{blue}\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T})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=  \sum_{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i,j,k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\in [{\color{red}n}]}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{1}{\color{red}n}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{1}{\color{red}n}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{1}{\color{red}n} = 1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E[ |Triangles| ] =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i,j,k</a:t>
            </a:r>
            <a:r>
              <a:rPr lang="en-US" dirty="0" smtClean="0"/>
              <a:t> P(  (</a:t>
            </a:r>
            <a:r>
              <a:rPr lang="en-US" dirty="0" err="1" smtClean="0"/>
              <a:t>i,j</a:t>
            </a:r>
            <a:r>
              <a:rPr lang="en-US" dirty="0" smtClean="0"/>
              <a:t>) ∈ 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/>
              <a:t> </a:t>
            </a:r>
            <a:r>
              <a:rPr lang="en-US" dirty="0" smtClean="0">
                <a:ea typeface="ＭＳ ゴシック"/>
                <a:cs typeface="ＭＳ ゴシック"/>
              </a:rPr>
              <a:t>∧  (</a:t>
            </a:r>
            <a:r>
              <a:rPr lang="en-US" dirty="0" err="1" smtClean="0">
                <a:ea typeface="ＭＳ ゴシック"/>
                <a:cs typeface="ＭＳ ゴシック"/>
              </a:rPr>
              <a:t>j,k</a:t>
            </a:r>
            <a:r>
              <a:rPr lang="en-US" dirty="0" smtClean="0">
                <a:ea typeface="ＭＳ ゴシック"/>
                <a:cs typeface="ＭＳ ゴシック"/>
              </a:rPr>
              <a:t>) ∈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ea typeface="ＭＳ ゴシック"/>
                <a:cs typeface="ＭＳ ゴシック"/>
              </a:rPr>
              <a:t> ∧  (</a:t>
            </a:r>
            <a:r>
              <a:rPr lang="en-US" dirty="0" err="1" smtClean="0">
                <a:ea typeface="ＭＳ ゴシック"/>
                <a:cs typeface="ＭＳ ゴシック"/>
              </a:rPr>
              <a:t>k,i</a:t>
            </a:r>
            <a:r>
              <a:rPr lang="en-US" dirty="0" smtClean="0">
                <a:ea typeface="ＭＳ ゴシック"/>
                <a:cs typeface="ＭＳ ゴシック"/>
              </a:rPr>
              <a:t>) ∈ 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>
                <a:ea typeface="ＭＳ ゴシック"/>
                <a:cs typeface="ＭＳ ゴシック"/>
              </a:rPr>
              <a:t> )</a:t>
            </a:r>
            <a:br>
              <a:rPr lang="en-US" dirty="0" smtClean="0">
                <a:ea typeface="ＭＳ ゴシック"/>
                <a:cs typeface="ＭＳ ゴシック"/>
              </a:rPr>
            </a:br>
            <a:r>
              <a:rPr lang="en-US" dirty="0" smtClean="0">
                <a:ea typeface="ＭＳ ゴシック"/>
                <a:cs typeface="ＭＳ ゴシック"/>
              </a:rPr>
              <a:t>			=  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i,j,k</a:t>
            </a:r>
            <a:r>
              <a:rPr lang="en-US" dirty="0" smtClean="0"/>
              <a:t> P(  (</a:t>
            </a:r>
            <a:r>
              <a:rPr lang="en-US" dirty="0" err="1" smtClean="0"/>
              <a:t>i,j</a:t>
            </a:r>
            <a:r>
              <a:rPr lang="en-US" dirty="0" smtClean="0"/>
              <a:t>) ∈ </a:t>
            </a:r>
            <a:r>
              <a:rPr lang="en-US" dirty="0" smtClean="0">
                <a:solidFill>
                  <a:srgbClr val="0000FF"/>
                </a:solidFill>
              </a:rPr>
              <a:t>R )</a:t>
            </a:r>
            <a:r>
              <a:rPr lang="en-US" dirty="0" smtClean="0"/>
              <a:t> </a:t>
            </a:r>
            <a:r>
              <a:rPr lang="en-US" dirty="0" smtClean="0">
                <a:ea typeface="ＭＳ ゴシック"/>
                <a:cs typeface="ＭＳ ゴシック"/>
              </a:rPr>
              <a:t>* P((</a:t>
            </a:r>
            <a:r>
              <a:rPr lang="en-US" dirty="0" err="1" smtClean="0">
                <a:ea typeface="ＭＳ ゴシック"/>
                <a:cs typeface="ＭＳ ゴシック"/>
              </a:rPr>
              <a:t>j,k</a:t>
            </a:r>
            <a:r>
              <a:rPr lang="en-US" dirty="0" smtClean="0">
                <a:ea typeface="ＭＳ ゴシック"/>
                <a:cs typeface="ＭＳ ゴシック"/>
              </a:rPr>
              <a:t>) ∈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ea typeface="ＭＳ ゴシック"/>
                <a:cs typeface="ＭＳ ゴシック"/>
              </a:rPr>
              <a:t> ) * P( (</a:t>
            </a:r>
            <a:r>
              <a:rPr lang="en-US" dirty="0" err="1" smtClean="0">
                <a:ea typeface="ＭＳ ゴシック"/>
                <a:cs typeface="ＭＳ ゴシック"/>
              </a:rPr>
              <a:t>k,i</a:t>
            </a:r>
            <a:r>
              <a:rPr lang="en-US" dirty="0" smtClean="0">
                <a:ea typeface="ＭＳ ゴシック"/>
                <a:cs typeface="ＭＳ ゴシック"/>
              </a:rPr>
              <a:t>) ∈ 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>
                <a:ea typeface="ＭＳ ゴシック"/>
                <a:cs typeface="ＭＳ ゴシック"/>
              </a:rPr>
              <a:t> )</a:t>
            </a:r>
          </a:p>
          <a:p>
            <a:r>
              <a:rPr lang="en-US" dirty="0" smtClean="0">
                <a:ea typeface="ＭＳ ゴシック"/>
                <a:cs typeface="ＭＳ ゴシック"/>
              </a:rPr>
              <a:t>			=   </a:t>
            </a:r>
            <a:r>
              <a:rPr lang="en-US" dirty="0" err="1" smtClean="0"/>
              <a:t>Σ</a:t>
            </a:r>
            <a:r>
              <a:rPr lang="en-US" baseline="-25000" dirty="0" err="1" smtClean="0"/>
              <a:t>i,j,k</a:t>
            </a:r>
            <a:r>
              <a:rPr lang="en-US" dirty="0" smtClean="0">
                <a:ea typeface="ＭＳ ゴシック"/>
                <a:cs typeface="ＭＳ ゴシック"/>
              </a:rPr>
              <a:t>  1/</a:t>
            </a:r>
            <a:r>
              <a:rPr lang="en-US" dirty="0" smtClean="0">
                <a:solidFill>
                  <a:srgbClr val="FF0000"/>
                </a:solidFill>
                <a:ea typeface="ＭＳ ゴシック"/>
                <a:cs typeface="ＭＳ ゴシック"/>
              </a:rPr>
              <a:t>n</a:t>
            </a:r>
            <a:r>
              <a:rPr lang="en-US" dirty="0" smtClean="0">
                <a:ea typeface="ＭＳ ゴシック"/>
                <a:cs typeface="ＭＳ ゴシック"/>
              </a:rPr>
              <a:t>  *  1/</a:t>
            </a:r>
            <a:r>
              <a:rPr lang="en-US" dirty="0" smtClean="0">
                <a:solidFill>
                  <a:srgbClr val="FF0000"/>
                </a:solidFill>
                <a:ea typeface="ＭＳ ゴシック"/>
                <a:cs typeface="ＭＳ ゴシック"/>
              </a:rPr>
              <a:t>n</a:t>
            </a:r>
            <a:r>
              <a:rPr lang="en-US" dirty="0" smtClean="0">
                <a:ea typeface="ＭＳ ゴシック"/>
                <a:cs typeface="ＭＳ ゴシック"/>
              </a:rPr>
              <a:t>  * 1/</a:t>
            </a:r>
            <a:r>
              <a:rPr lang="en-US" dirty="0" smtClean="0">
                <a:solidFill>
                  <a:srgbClr val="FF0000"/>
                </a:solidFill>
                <a:ea typeface="ＭＳ ゴシック"/>
                <a:cs typeface="ＭＳ ゴシック"/>
              </a:rPr>
              <a:t>n</a:t>
            </a:r>
            <a:r>
              <a:rPr lang="en-US" dirty="0" smtClean="0">
                <a:ea typeface="ＭＳ ゴシック"/>
                <a:cs typeface="ＭＳ ゴシック"/>
              </a:rPr>
              <a:t>  = </a:t>
            </a:r>
            <a:r>
              <a:rPr lang="en-US" dirty="0" smtClean="0">
                <a:solidFill>
                  <a:srgbClr val="FF0000"/>
                </a:solidFill>
                <a:ea typeface="ＭＳ ゴシック"/>
                <a:cs typeface="ＭＳ ゴシック"/>
              </a:rPr>
              <a:t>n</a:t>
            </a:r>
            <a:r>
              <a:rPr lang="en-US" baseline="30000" dirty="0" smtClean="0">
                <a:ea typeface="ＭＳ ゴシック"/>
                <a:cs typeface="ＭＳ ゴシック"/>
              </a:rPr>
              <a:t>3 </a:t>
            </a:r>
            <a:r>
              <a:rPr lang="en-US" dirty="0" smtClean="0">
                <a:ea typeface="ＭＳ ゴシック"/>
                <a:cs typeface="ＭＳ ゴシック"/>
              </a:rPr>
              <a:t>/ </a:t>
            </a:r>
            <a:r>
              <a:rPr lang="en-US" dirty="0" smtClean="0">
                <a:solidFill>
                  <a:srgbClr val="FF0000"/>
                </a:solidFill>
                <a:ea typeface="ＭＳ ゴシック"/>
                <a:cs typeface="ＭＳ ゴシック"/>
              </a:rPr>
              <a:t>n</a:t>
            </a:r>
            <a:r>
              <a:rPr lang="en-US" baseline="30000" dirty="0" smtClean="0">
                <a:ea typeface="ＭＳ ゴシック"/>
                <a:cs typeface="ＭＳ ゴシック"/>
              </a:rPr>
              <a:t>3</a:t>
            </a:r>
            <a:r>
              <a:rPr lang="en-US" dirty="0" smtClean="0">
                <a:ea typeface="ＭＳ ゴシック"/>
                <a:cs typeface="ＭＳ ゴシック"/>
              </a:rPr>
              <a:t> = 1</a:t>
            </a:r>
            <a:endParaRPr lang="en-US" dirty="0" smtClean="0"/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64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{H({\color{blue}R}|\text{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}_1)}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\log ({\color{red}n}-|K(\text{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}_1)|)! \\</a:t>
            </a:r>
          </a:p>
          <a:p>
            <a:r>
              <a:rPr lang="mr-I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 \ =  ({\color{red}n}-|K(\text{msg}_1)|)) \frac{\log ({\color{red}n}-|K(\text{msg}_1)|)!}{({\color{red}n}-|K(\text{msg}_1)|)}\\</a:t>
            </a:r>
          </a:p>
          <a:p>
            <a:r>
              <a:rPr lang="mr-I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 \ \leq  ({\color{red}n}-|K(\text{msg}_1)|)) \frac{\log ({\color{red}n})!}{{\color{red}n}} \\</a:t>
            </a:r>
          </a:p>
          <a:p>
            <a:r>
              <a:rPr lang="mr-I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 \ = (1-|K(\text{msg}_1)|/{\color{red}n}) \mathbf{H({\color{blue}R})}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38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{\color{blue}Q}(x_1,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{\color{blue}S_1}(\bar x_1) \wedge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{\color{blue}S_2}(\bar x_2) \wedge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\wedge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{\color{blue}S_\ell}(\bar x_\ell)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68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\sum_{\bar x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\in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[{\color{red}n}]^k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a_{1,\bar x_1}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a_{2,\bar x_2}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a_{\ell,\bar x_\ell}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leq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\sum_{\bar x_1 \in [{\color{red}n}]^{k_1}} a_{1,{\bar x_1}}^{\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{1}{\color{blue}u_1}}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\right)^{\color{blue}u_1}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\sum_{\bar x_2 \in [{\color{red}n}]^{k_2}} a_{2,{\bar x_2}}^{\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{1}{\color{blue}u_2}}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\right)^{\color{blue}u_2}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\sum_{\bar x_\ell \in [{\color{red}n}]^{k_\ell}} a_{\ell,{\bar x_\ell}}^{\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{1}{\color{blue}u_\ell}}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\right)^{\color{blue}u_\ell}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----------------------------------------------------------------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mbox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{Cauchy-Schwartz} \ \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{\color{blue}Q}(x) = {\color{blue}R}(x),{\color{blue}S}(x),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 \ \ \ \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{\color{blue}u_1} = {\color{blue}u_2} = 1/2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\sum_{x \in [{\color{red}n}]} a_{x} b_{x}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\left(\sum_{x\in [{\color{red}n}]} a_{x}^2\right)^{1/2}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\left(\sum_{x\in [{\color{red}n}]} b_{x}^2\right)^{1/2}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----------------------------------------------------------------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mbox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{Generalized H\"older} \ \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{\color{blue}Q}(x) = {\color{blue}R}(x),{\color{blue}S}(x),{\color{blue}T}(x)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\\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{\color{blue}u}+{\color{blue}v}+{\color{blue}w}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\sum_{x \in [{\color{red}n}]} a_{x} b_{x} c_{x}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\left(\sum_{x \in [{\color{red}n}]} a_{x}^{1/{\color{blue}u}}\right)^{\color{blue}u}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\left(\sum_{x \in [{\color{red}n}]} b_{x}^{1/{\color{blue}v}}\right)^{\color{blue}v}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\left(\sum_{x \in [{\color{red}n}]} c_{x}^{1/{\color{blue}w}}\right)^{\color{blue}w}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----------------------------------------------------------------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mbox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Friedgut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:} \ \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x,y,z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 {\color{blue}R}(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)\wedge{\color{blue}S}(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y,z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)\wedge{\color{blue}T}(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z,x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 \ \ \ \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{\color{blue}u} = {\color{blue}v} = {\color{blue}w} = 1/2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\sum_{(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x,y,z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)\in [{\color{red}n}]^3} a_{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b_{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c_{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x,y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[{\color{red}n}]^2} a_{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}^2\right)^{1/2}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y,z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[{\color{red}n}]^2} b_{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}^2\right)^{1/2}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\left(\sum_{(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z,x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\in [{\color{red}n}]^2} c_{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}^2\right)^{1/2}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30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Latexit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{\color{blue}Q}(x_1,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{\color{blue}S_1}(\bar x_1) \wedge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{\color{blue}S_2}(\bar x_2) \wedge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\wedge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{\color{blue}S_\ell}(\bar x_\ell)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-----------------------------------------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{\color{red}L}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stackrel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mathrm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}}{=}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max_j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{{\color{red}m}}{\prod_{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\in \text{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}({\color{blue}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S_j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})} {\color{red}p}_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65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68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Latexit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forall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{j: } \sum_{\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{\color[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]{0.000000,0.000000,1.000000}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\in {\color[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]{0.000000,0.000000,1.000000}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S_j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}}} {\color[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]{0.000000,0.000000,0.000000}{\color[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]{0.000000,0.000000,1.000000}\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v_i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{{\color[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rgb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]{0.000000,0.000000,0.000000}1}}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968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 p_1} = \left(\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{{\color{red}m_1}}{{\color{red}m_2}}\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{\color{red}p}\right)^{1/2} \ \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 p_2} = \left(\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{{\color{red}m_2}}{{\color{red}m_1}}\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{\color{red}p}\right)^{1/2}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{\color{red}L_{\text{opt}}}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hr-H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&amp; 2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{m_1 m_2}}}{{\color{red}\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{p}}}\right)^{1/2} 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{{\color{blue}S_1}(x_1)\wedge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\wedge 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S_c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}(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{{\color{red}L_\text{opt}} = c \left(\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{{\color{red}m_1}\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}}{{\color{red}p}}\right)^{1/c}}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17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{\color{blue}Q}(x_1,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 {\color{blue}S_1}(\bar x_1) \wedge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\wedge {\color{blue}S_\ell}(\bar x_\ell)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r>
              <a:rPr lang="en-US" dirty="0" smtClean="0"/>
              <a:t>-----------------------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{\color{blue}S_{j_1}},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{\color{blue}S_{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j_c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----------------------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 \left(\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{{\color{red}m_{j_1}}\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j_c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}}}{{\color{red}p}}\right)^{1/c}}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-----------------------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{\color{blue}S_{j_1}} \times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\times {\color{blue}S_{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j_c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426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Preamble:</a:t>
            </a:r>
          </a:p>
          <a:p>
            <a:endParaRPr lang="en-US" dirty="0" smtClean="0"/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usepackage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helvet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renewcommand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familydefault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sfdefault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----------------------------------</a:t>
            </a:r>
          </a:p>
          <a:p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{\color{blue}Q}(x_1,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x_k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= {\color{blue}S_1}(\bar x_1) \wedge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{\color{blue}S_\ell}(\bar x_\ell)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hu-H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----------------------------------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{\color{red}L}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{\color{red}L}({\color{blue}u})\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stackrel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mathrm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}}{=}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{\color{red}m_1}^{\color{blue}u_1}\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{\color{red}m_2}^{\color{blue}u_2}\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{\color{red}m_\ell}^{\color{blue}u_\ell}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{1}{{\color{blue}u_1} + {\color{blue}u_2}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{\color{blue}u_\ell}}}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505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{{\color{red}L}({\color{blue}u})=}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{{\color{red}m}_R}{\color{red}p}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sqrt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{\frac{{\color{red}m}_S{\color{red}m}_T}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4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{{\color{red}L}({\color{blue}u})=}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{{\color{red}m}_R}{\color{red}p}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sqrt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{\frac{{\color{red}m}_S{\color{red}m}_T}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4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{{\color{red}L}({\color{blue}u})=}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{{\color{red}m}_R}{\color{red}p}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sqrt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{\frac{{\color{red}m}_S{\color{red}m}_T}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4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{{\color{red}L}({\color{blue}u})=}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{{\color{red}m}_R}{\color{red}p}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sqrt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{\frac{{\color{red}m}_S{\color{red}m}_T}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40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{{\color{red}L}({\color{blue}u})=}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{{\color{red}m}_R}{\color{red}p}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sqrt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{\frac{{\color{red}m}_S{\color{red}m}_T}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40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{{\color{red}L}({\color{blue}u})=} \\</a:t>
            </a:r>
          </a:p>
          <a:p>
            <a:r>
              <a:rPr lang="uk-UA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&amp;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}+{\color{blue}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u_T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{{\color{red}m}_R}{\color{red}p}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geq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s-ES_tradnl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sqrt</a:t>
            </a:r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{\frac{{\color{red}m}_S{\color{red}m}_T}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{\color{red}p}}</a:t>
            </a:r>
          </a:p>
          <a:p>
            <a:r>
              <a:rPr lang="es-ES_tradnl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==================================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e_x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{\color{red}p}^{\color{blue}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e_z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94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{\color{red}L}({\color{blue}u})\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stackrel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mathrm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}}{=}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\left(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{\color{red}m_1}^{\color{blue}u_1}\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{\color{red}m_2}^{\color{blue}u_2}\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{\color{red}m_\ell}^{\color{blue}u_\ell}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{\color{red}p}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\right)^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{1}{{\color{blue}u_1} + {\color{blue}u_2}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{\color{blue}u_\ell}}}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--------------------------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{\color{red}L}({\color{blue}u})=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{\color{red}m}/{\color{red}p}^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{1/({\color{blue}u_1} + {\color{blue}u_2} + 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cdots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+ {\color{blue}u_\ell})}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dirty="0" smtClean="0"/>
          </a:p>
          <a:p>
            <a:r>
              <a:rPr lang="en-US" dirty="0" smtClean="0"/>
              <a:t>-----------------------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mathbf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\max_{\color{blue}u} {\color{red}L}({\color{blue}u})</a:t>
            </a:r>
          </a:p>
          <a:p>
            <a:r>
              <a:rPr lang="mr-IN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{\color{red}m}/{\color{red}p}^{1/{\color{blue}\tau^*}}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}</a:t>
            </a:r>
          </a:p>
          <a:p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3F192-5182-2E41-9F24-C6FE9159871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91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Dan Suciu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1.emf"/><Relationship Id="rId5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1.emf"/><Relationship Id="rId5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em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e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e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Communication Cost in Parallel Query Processing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Dan Suciu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University of Washington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Based on joint work w/</a:t>
            </a:r>
            <a:r>
              <a:rPr lang="en-US" dirty="0" err="1" smtClean="0">
                <a:solidFill>
                  <a:schemeClr val="tx1"/>
                </a:solidFill>
              </a:rPr>
              <a:t>ith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Paul </a:t>
            </a:r>
            <a:r>
              <a:rPr lang="en-US" dirty="0" err="1" smtClean="0">
                <a:solidFill>
                  <a:schemeClr val="tx1"/>
                </a:solidFill>
              </a:rPr>
              <a:t>Beame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 smtClean="0">
                <a:solidFill>
                  <a:schemeClr val="tx1"/>
                </a:solidFill>
              </a:rPr>
              <a:t> Paris </a:t>
            </a:r>
            <a:r>
              <a:rPr lang="en-US" dirty="0" err="1" smtClean="0">
                <a:solidFill>
                  <a:schemeClr val="tx1"/>
                </a:solidFill>
              </a:rPr>
              <a:t>Koutris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3764" y="5534561"/>
            <a:ext cx="42498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Beame</a:t>
            </a:r>
            <a:r>
              <a:rPr lang="en-US" sz="2000" dirty="0" smtClean="0"/>
              <a:t>, </a:t>
            </a:r>
            <a:r>
              <a:rPr lang="en-US" sz="2000" dirty="0" err="1" smtClean="0"/>
              <a:t>Koutris</a:t>
            </a:r>
            <a:r>
              <a:rPr lang="en-US" sz="2000" dirty="0" smtClean="0"/>
              <a:t>, S. PODS’2013</a:t>
            </a:r>
          </a:p>
          <a:p>
            <a:r>
              <a:rPr lang="en-US" sz="2000" dirty="0" err="1"/>
              <a:t>Beame</a:t>
            </a:r>
            <a:r>
              <a:rPr lang="en-US" sz="2000" dirty="0"/>
              <a:t>, </a:t>
            </a:r>
            <a:r>
              <a:rPr lang="en-US" sz="2000" dirty="0" err="1"/>
              <a:t>Koutris</a:t>
            </a:r>
            <a:r>
              <a:rPr lang="en-US" sz="2000" dirty="0"/>
              <a:t>, S. PODS’</a:t>
            </a:r>
            <a:r>
              <a:rPr lang="en-US" sz="2000" dirty="0" smtClean="0"/>
              <a:t>2014</a:t>
            </a:r>
          </a:p>
          <a:p>
            <a:r>
              <a:rPr lang="en-US" sz="2000" dirty="0" err="1" smtClean="0"/>
              <a:t>Balazinska</a:t>
            </a:r>
            <a:r>
              <a:rPr lang="en-US" sz="2000" dirty="0" smtClean="0"/>
              <a:t>, Chu, S. SIGMOD’2015</a:t>
            </a:r>
          </a:p>
          <a:p>
            <a:r>
              <a:rPr lang="en-US" sz="2000" dirty="0" err="1" smtClean="0"/>
              <a:t>Beame</a:t>
            </a:r>
            <a:r>
              <a:rPr lang="en-US" sz="2000" dirty="0"/>
              <a:t>, </a:t>
            </a:r>
            <a:r>
              <a:rPr lang="en-US" sz="2000" dirty="0" err="1"/>
              <a:t>Koutris</a:t>
            </a:r>
            <a:r>
              <a:rPr lang="en-US" sz="2000" dirty="0"/>
              <a:t>, S. </a:t>
            </a:r>
            <a:r>
              <a:rPr lang="en-US" sz="2000" dirty="0" smtClean="0"/>
              <a:t>ICDT’2016</a:t>
            </a:r>
          </a:p>
        </p:txBody>
      </p:sp>
    </p:spTree>
    <p:extLst>
      <p:ext uri="{BB962C8B-B14F-4D97-AF65-F5344CB8AC3E}">
        <p14:creationId xmlns:p14="http://schemas.microsoft.com/office/powerpoint/2010/main" val="416335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much communication is needed to compute a query </a:t>
            </a:r>
            <a:r>
              <a:rPr lang="en-US" dirty="0" smtClean="0">
                <a:solidFill>
                  <a:srgbClr val="0000FF"/>
                </a:solidFill>
              </a:rPr>
              <a:t>Q</a:t>
            </a:r>
            <a:r>
              <a:rPr lang="en-US" dirty="0" smtClean="0"/>
              <a:t> on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servers?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Gamma, MapReduce, Hive, Teradata, Aster Data, Spark, Impala, </a:t>
            </a:r>
            <a:r>
              <a:rPr lang="en-US" dirty="0" err="1"/>
              <a:t>Myria</a:t>
            </a:r>
            <a:r>
              <a:rPr lang="en-US" dirty="0"/>
              <a:t>, </a:t>
            </a:r>
            <a:r>
              <a:rPr lang="en-US" dirty="0" err="1" smtClean="0"/>
              <a:t>Tensorflow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6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3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2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97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95" y="4693437"/>
            <a:ext cx="524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Max communication load / round / server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5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95" y="4693437"/>
            <a:ext cx="524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Max communication load / round / server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958656"/>
              </p:ext>
            </p:extLst>
          </p:nvPr>
        </p:nvGraphicFramePr>
        <p:xfrm>
          <a:off x="88073" y="5351830"/>
          <a:ext cx="894287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508"/>
                <a:gridCol w="1237957"/>
                <a:gridCol w="2893925"/>
                <a:gridCol w="1623814"/>
                <a:gridCol w="1699673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Cost: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Ideal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Practical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ε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∈(0,1)</a:t>
                      </a: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Naïve 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Naïve 2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Load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L = m/p 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L = m/p</a:t>
                      </a:r>
                      <a:r>
                        <a:rPr lang="en-US" sz="2400" baseline="30000" dirty="0" smtClean="0">
                          <a:solidFill>
                            <a:schemeClr val="bg1"/>
                          </a:solidFill>
                        </a:rPr>
                        <a:t>1-ε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L = m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L = m/p</a:t>
                      </a: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Rounds 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O(1)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p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0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95" y="4693437"/>
            <a:ext cx="524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Max communication load / round / server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94052"/>
              </p:ext>
            </p:extLst>
          </p:nvPr>
        </p:nvGraphicFramePr>
        <p:xfrm>
          <a:off x="88073" y="5351830"/>
          <a:ext cx="894287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508"/>
                <a:gridCol w="1237957"/>
                <a:gridCol w="2893925"/>
                <a:gridCol w="1623814"/>
                <a:gridCol w="1699673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Cost: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Ideal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Practical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</a:rPr>
                        <a:t>ε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∈(0,1)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Naïve 2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Load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L = m/p 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L = m/p</a:t>
                      </a:r>
                      <a:r>
                        <a:rPr lang="en-US" sz="2400" baseline="30000" dirty="0" smtClean="0">
                          <a:solidFill>
                            <a:schemeClr val="bg1"/>
                          </a:solidFill>
                        </a:rPr>
                        <a:t>1-ε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L = m/p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Rounds 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O(1)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p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65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95" y="4693437"/>
            <a:ext cx="524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Max communication load / round / server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57671"/>
              </p:ext>
            </p:extLst>
          </p:nvPr>
        </p:nvGraphicFramePr>
        <p:xfrm>
          <a:off x="88073" y="5351830"/>
          <a:ext cx="894287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508"/>
                <a:gridCol w="1237957"/>
                <a:gridCol w="2893925"/>
                <a:gridCol w="1623814"/>
                <a:gridCol w="1699673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Cost: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Ideal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Practical</a:t>
                      </a:r>
                      <a:r>
                        <a:rPr lang="en-US" sz="2400" baseline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FFFF"/>
                          </a:solidFill>
                        </a:rPr>
                        <a:t>ε</a:t>
                      </a:r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∈(0,1)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Load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L = m/p 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L = m/p</a:t>
                      </a:r>
                      <a:r>
                        <a:rPr lang="en-US" sz="2400" baseline="30000" dirty="0" smtClean="0">
                          <a:solidFill>
                            <a:srgbClr val="FFFFFF"/>
                          </a:solidFill>
                        </a:rPr>
                        <a:t>1-ε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Rounds 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O(1)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0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95" y="4693437"/>
            <a:ext cx="524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Max communication load / round / server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427490"/>
              </p:ext>
            </p:extLst>
          </p:nvPr>
        </p:nvGraphicFramePr>
        <p:xfrm>
          <a:off x="88073" y="5351830"/>
          <a:ext cx="894287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508"/>
                <a:gridCol w="1237957"/>
                <a:gridCol w="2893925"/>
                <a:gridCol w="1623814"/>
                <a:gridCol w="1699673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Cost: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Ideal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Practical</a:t>
                      </a:r>
                      <a:r>
                        <a:rPr lang="en-US" sz="2400" baseline="0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FFFFFF"/>
                          </a:solidFill>
                        </a:rPr>
                        <a:t>ε</a:t>
                      </a:r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∈(0,1)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Load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L = m/p</a:t>
                      </a:r>
                      <a:r>
                        <a:rPr lang="en-US" sz="2400" baseline="30000" dirty="0" smtClean="0">
                          <a:solidFill>
                            <a:srgbClr val="FFFFFF"/>
                          </a:solidFill>
                        </a:rPr>
                        <a:t>1-ε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Rounds 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FF"/>
                          </a:solidFill>
                        </a:rPr>
                        <a:t>O(1)</a:t>
                      </a:r>
                      <a:endParaRPr lang="en-US" sz="2400" dirty="0">
                        <a:solidFill>
                          <a:srgbClr val="FFFF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0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Massively Parallel Communication Model (MPC)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49935" y="3108773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84529" y="3110547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92989" y="3130299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4849935" y="4172464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84529" y="4174238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92989" y="4193990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962608" y="1329368"/>
            <a:ext cx="165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(size=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  <a:endCxn id="9" idx="0"/>
          </p:cNvCxnSpPr>
          <p:nvPr/>
        </p:nvCxnSpPr>
        <p:spPr>
          <a:xfrm flipH="1">
            <a:off x="5393795" y="1514034"/>
            <a:ext cx="568813" cy="5812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3"/>
            <a:endCxn id="10" idx="0"/>
          </p:cNvCxnSpPr>
          <p:nvPr/>
        </p:nvCxnSpPr>
        <p:spPr>
          <a:xfrm>
            <a:off x="7616126" y="1514034"/>
            <a:ext cx="312263" cy="5830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2" idx="0"/>
          </p:cNvCxnSpPr>
          <p:nvPr/>
        </p:nvCxnSpPr>
        <p:spPr>
          <a:xfrm>
            <a:off x="5393795" y="2503934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2"/>
            <a:endCxn id="13" idx="0"/>
          </p:cNvCxnSpPr>
          <p:nvPr/>
        </p:nvCxnSpPr>
        <p:spPr>
          <a:xfrm>
            <a:off x="5393795" y="2503934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0" idx="2"/>
            <a:endCxn id="13" idx="0"/>
          </p:cNvCxnSpPr>
          <p:nvPr/>
        </p:nvCxnSpPr>
        <p:spPr>
          <a:xfrm>
            <a:off x="7928389" y="2505708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2"/>
            <a:endCxn id="12" idx="0"/>
          </p:cNvCxnSpPr>
          <p:nvPr/>
        </p:nvCxnSpPr>
        <p:spPr>
          <a:xfrm flipH="1">
            <a:off x="5393795" y="2505708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2"/>
          </p:cNvCxnSpPr>
          <p:nvPr/>
        </p:nvCxnSpPr>
        <p:spPr>
          <a:xfrm flipH="1">
            <a:off x="5393794" y="3517396"/>
            <a:ext cx="1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2"/>
          </p:cNvCxnSpPr>
          <p:nvPr/>
        </p:nvCxnSpPr>
        <p:spPr>
          <a:xfrm>
            <a:off x="5393795" y="3517396"/>
            <a:ext cx="2534593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2"/>
            <a:endCxn id="16" idx="0"/>
          </p:cNvCxnSpPr>
          <p:nvPr/>
        </p:nvCxnSpPr>
        <p:spPr>
          <a:xfrm>
            <a:off x="7928389" y="3519170"/>
            <a:ext cx="0" cy="6550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2"/>
            <a:endCxn id="15" idx="0"/>
          </p:cNvCxnSpPr>
          <p:nvPr/>
        </p:nvCxnSpPr>
        <p:spPr>
          <a:xfrm flipH="1">
            <a:off x="5393795" y="3519170"/>
            <a:ext cx="2534594" cy="6532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393794" y="4582861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393794" y="4582861"/>
            <a:ext cx="2534594" cy="6066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928388" y="4584635"/>
            <a:ext cx="0" cy="6048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393794" y="4584635"/>
            <a:ext cx="2534594" cy="603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8000797" y="2633462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998624" y="3646924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2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98624" y="4717790"/>
            <a:ext cx="110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3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23961" y="5028968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6895" y="1711617"/>
            <a:ext cx="2358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Input data </a:t>
            </a:r>
            <a:r>
              <a:rPr lang="en-US" sz="2000" dirty="0"/>
              <a:t>= size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95" y="4693437"/>
            <a:ext cx="5243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Max communication load / round / server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86895" y="3947982"/>
            <a:ext cx="32981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Algorithm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Several rounds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86895" y="3202527"/>
            <a:ext cx="42805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One </a:t>
            </a:r>
            <a:r>
              <a:rPr lang="en-US" sz="2000" dirty="0">
                <a:solidFill>
                  <a:srgbClr val="0000FF"/>
                </a:solidFill>
              </a:rPr>
              <a:t>round </a:t>
            </a:r>
            <a:r>
              <a:rPr lang="en-US" sz="2000" dirty="0" smtClean="0"/>
              <a:t>= </a:t>
            </a:r>
            <a:r>
              <a:rPr lang="en-US" dirty="0" smtClean="0"/>
              <a:t>Compute &amp; communicate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86895" y="2457072"/>
            <a:ext cx="27290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Number </a:t>
            </a:r>
            <a:r>
              <a:rPr lang="en-US" sz="2000" dirty="0">
                <a:solidFill>
                  <a:srgbClr val="0000FF"/>
                </a:solidFill>
              </a:rPr>
              <a:t>of servers </a:t>
            </a:r>
            <a:r>
              <a:rPr lang="en-US" sz="2000" dirty="0"/>
              <a:t>=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5506412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≤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506412" y="365744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5506412" y="4693437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603798" y="2633462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7603798" y="3668315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603798" y="4714644"/>
            <a:ext cx="431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≤</a:t>
            </a:r>
            <a:r>
              <a:rPr lang="en-US" dirty="0">
                <a:solidFill>
                  <a:srgbClr val="FF0000"/>
                </a:solidFill>
              </a:rPr>
              <a:t>L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95" y="1290632"/>
            <a:ext cx="246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Extends BSP [Valiant]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025511"/>
              </p:ext>
            </p:extLst>
          </p:nvPr>
        </p:nvGraphicFramePr>
        <p:xfrm>
          <a:off x="88073" y="5351830"/>
          <a:ext cx="894287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7508"/>
                <a:gridCol w="1237957"/>
                <a:gridCol w="2893925"/>
                <a:gridCol w="1623814"/>
                <a:gridCol w="1699673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Cost: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Ideal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Practical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</a:rPr>
                        <a:t>ε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∈(0,1)</a:t>
                      </a:r>
                      <a:endParaRPr lang="en-US" sz="2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Naïve 2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Load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400" baseline="30000" dirty="0" smtClean="0">
                          <a:solidFill>
                            <a:srgbClr val="000000"/>
                          </a:solidFill>
                        </a:rPr>
                        <a:t>1-ε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400" dirty="0" smtClean="0"/>
                        <a:t> = 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Rounds </a:t>
                      </a:r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O(1)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endParaRPr lang="en-US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0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Query: Full CQ	</a:t>
            </a:r>
            <a:r>
              <a:rPr lang="en-US" dirty="0"/>
              <a:t>	</a:t>
            </a:r>
            <a:r>
              <a:rPr lang="en-US" dirty="0" smtClean="0"/>
              <a:t>							</a:t>
            </a:r>
            <a:r>
              <a:rPr lang="en-US" dirty="0" smtClean="0">
                <a:solidFill>
                  <a:srgbClr val="0000FF"/>
                </a:solidFill>
              </a:rPr>
              <a:t>blue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Data: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| =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, |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| </a:t>
            </a:r>
            <a:r>
              <a:rPr lang="en-US" dirty="0">
                <a:solidFill>
                  <a:srgbClr val="000000"/>
                </a:solidFill>
              </a:rPr>
              <a:t>=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,...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Domain size: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S</a:t>
            </a:r>
            <a:r>
              <a:rPr lang="en-US" dirty="0" smtClean="0"/>
              <a:t>ervers: </a:t>
            </a:r>
            <a:r>
              <a:rPr lang="en-US" dirty="0" smtClean="0">
                <a:solidFill>
                  <a:srgbClr val="FF0000"/>
                </a:solidFill>
              </a:rPr>
              <a:t>p	</a:t>
            </a:r>
            <a:r>
              <a:rPr lang="en-US" dirty="0" smtClean="0"/>
              <a:t>										</a:t>
            </a:r>
            <a:r>
              <a:rPr lang="en-US" dirty="0" smtClean="0">
                <a:solidFill>
                  <a:srgbClr val="FF0000"/>
                </a:solidFill>
              </a:rPr>
              <a:t>red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Load: 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 =  </a:t>
            </a:r>
            <a:r>
              <a:rPr lang="en-US" dirty="0" err="1" smtClean="0"/>
              <a:t>f</a:t>
            </a:r>
            <a:r>
              <a:rPr lang="en-US" baseline="-25000" dirty="0" err="1" smtClean="0">
                <a:solidFill>
                  <a:srgbClr val="0000FF"/>
                </a:solidFill>
              </a:rPr>
              <a:t>Q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65" y="2304235"/>
            <a:ext cx="7260387" cy="3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67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Speedup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13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387149" y="1742260"/>
            <a:ext cx="5373889" cy="3410546"/>
            <a:chOff x="838200" y="1524001"/>
            <a:chExt cx="9924508" cy="5242239"/>
          </a:xfrm>
        </p:grpSpPr>
        <p:cxnSp>
          <p:nvCxnSpPr>
            <p:cNvPr id="4" name="Straight Arrow Connector 6"/>
            <p:cNvCxnSpPr>
              <a:cxnSpLocks noChangeShapeType="1"/>
            </p:cNvCxnSpPr>
            <p:nvPr/>
          </p:nvCxnSpPr>
          <p:spPr bwMode="auto">
            <a:xfrm>
              <a:off x="838200" y="5791200"/>
              <a:ext cx="7772400" cy="1588"/>
            </a:xfrm>
            <a:prstGeom prst="straightConnector1">
              <a:avLst/>
            </a:prstGeom>
            <a:ln w="57150" cmpd="sng">
              <a:headEnd/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8"/>
            <p:cNvCxnSpPr>
              <a:cxnSpLocks noChangeShapeType="1"/>
            </p:cNvCxnSpPr>
            <p:nvPr/>
          </p:nvCxnSpPr>
          <p:spPr bwMode="auto">
            <a:xfrm rot="5400000" flipH="1" flipV="1">
              <a:off x="-722313" y="3922715"/>
              <a:ext cx="4800602" cy="3173"/>
            </a:xfrm>
            <a:prstGeom prst="straightConnector1">
              <a:avLst/>
            </a:prstGeom>
            <a:ln w="57150" cmpd="sng">
              <a:headEnd/>
              <a:tailEnd type="arrow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1"/>
            <p:cNvCxnSpPr>
              <a:cxnSpLocks noChangeShapeType="1"/>
            </p:cNvCxnSpPr>
            <p:nvPr/>
          </p:nvCxnSpPr>
          <p:spPr bwMode="auto">
            <a:xfrm flipV="1">
              <a:off x="1742690" y="2399187"/>
              <a:ext cx="5486401" cy="3200400"/>
            </a:xfrm>
            <a:prstGeom prst="line">
              <a:avLst/>
            </a:prstGeom>
            <a:ln w="57150" cmpd="sng">
              <a:headEnd/>
              <a:tailEnd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1742690" y="1549421"/>
              <a:ext cx="9020018" cy="5216819"/>
              <a:chOff x="1742690" y="1549421"/>
              <a:chExt cx="9020018" cy="5216819"/>
            </a:xfrm>
          </p:grpSpPr>
          <p:sp>
            <p:nvSpPr>
              <p:cNvPr id="8" name="TextBox 12"/>
              <p:cNvSpPr txBox="1">
                <a:spLocks noChangeArrowheads="1"/>
              </p:cNvSpPr>
              <p:nvPr/>
            </p:nvSpPr>
            <p:spPr bwMode="auto">
              <a:xfrm>
                <a:off x="4503769" y="5867400"/>
                <a:ext cx="6258939" cy="898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200" dirty="0" smtClean="0"/>
                  <a:t># processors (=</a:t>
                </a:r>
                <a:r>
                  <a:rPr lang="en-US" sz="3200" dirty="0" smtClean="0">
                    <a:solidFill>
                      <a:srgbClr val="FF0000"/>
                    </a:solidFill>
                  </a:rPr>
                  <a:t>p</a:t>
                </a:r>
                <a:r>
                  <a:rPr lang="en-US" sz="3200" dirty="0" smtClean="0"/>
                  <a:t>)</a:t>
                </a:r>
                <a:endParaRPr lang="en-US" sz="3200" dirty="0"/>
              </a:p>
            </p:txBody>
          </p:sp>
          <p:sp>
            <p:nvSpPr>
              <p:cNvPr id="9" name="TextBox 13"/>
              <p:cNvSpPr txBox="1">
                <a:spLocks noChangeArrowheads="1"/>
              </p:cNvSpPr>
              <p:nvPr/>
            </p:nvSpPr>
            <p:spPr bwMode="auto">
              <a:xfrm>
                <a:off x="1742690" y="1549421"/>
                <a:ext cx="2532499" cy="898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3200" dirty="0" smtClean="0"/>
                  <a:t>Speed</a:t>
                </a:r>
              </a:p>
            </p:txBody>
          </p:sp>
        </p:grpSp>
        <p:sp>
          <p:nvSpPr>
            <p:cNvPr id="10" name="Freeform 16"/>
            <p:cNvSpPr>
              <a:spLocks noChangeArrowheads="1"/>
            </p:cNvSpPr>
            <p:nvPr/>
          </p:nvSpPr>
          <p:spPr bwMode="auto">
            <a:xfrm>
              <a:off x="2110814" y="3542186"/>
              <a:ext cx="5672137" cy="2057401"/>
            </a:xfrm>
            <a:custGeom>
              <a:avLst/>
              <a:gdLst>
                <a:gd name="T0" fmla="*/ 0 w 5672667"/>
                <a:gd name="T1" fmla="*/ 2057400 h 2057400"/>
                <a:gd name="T2" fmla="*/ 1456131 w 5672667"/>
                <a:gd name="T3" fmla="*/ 1244600 h 2057400"/>
                <a:gd name="T4" fmla="*/ 2759876 w 5672667"/>
                <a:gd name="T5" fmla="*/ 584200 h 2057400"/>
                <a:gd name="T6" fmla="*/ 4182143 w 5672667"/>
                <a:gd name="T7" fmla="*/ 177800 h 2057400"/>
                <a:gd name="T8" fmla="*/ 5181116 w 5672667"/>
                <a:gd name="T9" fmla="*/ 25400 h 2057400"/>
                <a:gd name="T10" fmla="*/ 5672137 w 5672667"/>
                <a:gd name="T11" fmla="*/ 25400 h 2057400"/>
                <a:gd name="T12" fmla="*/ 5672137 w 5672667"/>
                <a:gd name="T13" fmla="*/ 25400 h 20574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72667"/>
                <a:gd name="T22" fmla="*/ 0 h 2057400"/>
                <a:gd name="T23" fmla="*/ 5672667 w 5672667"/>
                <a:gd name="T24" fmla="*/ 2057400 h 20574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72667" h="2057400">
                  <a:moveTo>
                    <a:pt x="0" y="2057400"/>
                  </a:moveTo>
                  <a:cubicBezTo>
                    <a:pt x="498122" y="1773766"/>
                    <a:pt x="996245" y="1490133"/>
                    <a:pt x="1456267" y="1244600"/>
                  </a:cubicBezTo>
                  <a:cubicBezTo>
                    <a:pt x="1916289" y="999067"/>
                    <a:pt x="2305756" y="762000"/>
                    <a:pt x="2760134" y="584200"/>
                  </a:cubicBezTo>
                  <a:cubicBezTo>
                    <a:pt x="3214512" y="406400"/>
                    <a:pt x="3778957" y="270933"/>
                    <a:pt x="4182534" y="177800"/>
                  </a:cubicBezTo>
                  <a:cubicBezTo>
                    <a:pt x="4586111" y="84667"/>
                    <a:pt x="4933245" y="50800"/>
                    <a:pt x="5181600" y="25400"/>
                  </a:cubicBezTo>
                  <a:cubicBezTo>
                    <a:pt x="5429955" y="0"/>
                    <a:pt x="5672667" y="25400"/>
                    <a:pt x="5672667" y="25400"/>
                  </a:cubicBezTo>
                </a:path>
              </a:pathLst>
            </a:custGeom>
            <a:ln w="57150" cmpd="sng">
              <a:prstDash val="lgDash"/>
              <a:headEnd/>
              <a:tailEnd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071476" y="2230428"/>
            <a:ext cx="23066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smtClean="0"/>
              <a:t>Linear </a:t>
            </a:r>
            <a:r>
              <a:rPr lang="en-US" sz="2400" dirty="0"/>
              <a:t>speedup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44706" y="4001289"/>
            <a:ext cx="28539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 smtClean="0">
                <a:solidFill>
                  <a:srgbClr val="000000"/>
                </a:solidFill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/>
              <a:t>1-</a:t>
            </a:r>
            <a:r>
              <a:rPr lang="en-US" sz="2400" baseline="30000" dirty="0" smtClean="0"/>
              <a:t>ε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/>
            </a: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Sub-linear </a:t>
            </a:r>
            <a:r>
              <a:rPr lang="en-US" sz="2400" dirty="0">
                <a:solidFill>
                  <a:srgbClr val="000000"/>
                </a:solidFill>
              </a:rPr>
              <a:t>speedup</a:t>
            </a:r>
          </a:p>
        </p:txBody>
      </p:sp>
    </p:spTree>
    <p:extLst>
      <p:ext uri="{BB962C8B-B14F-4D97-AF65-F5344CB8AC3E}">
        <p14:creationId xmlns:p14="http://schemas.microsoft.com/office/powerpoint/2010/main" val="370986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Basic Query Processing.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Unequal Inputs</a:t>
            </a:r>
          </a:p>
          <a:p>
            <a:endParaRPr lang="en-US" dirty="0" smtClean="0"/>
          </a:p>
          <a:p>
            <a:r>
              <a:rPr lang="en-US" dirty="0" smtClean="0"/>
              <a:t>Skew</a:t>
            </a:r>
          </a:p>
          <a:p>
            <a:endParaRPr lang="en-US" dirty="0" smtClean="0"/>
          </a:p>
          <a:p>
            <a:r>
              <a:rPr lang="en-US" dirty="0" smtClean="0"/>
              <a:t>Multiple rounds</a:t>
            </a:r>
          </a:p>
          <a:p>
            <a:endParaRPr lang="en-US" dirty="0" smtClean="0"/>
          </a:p>
          <a:p>
            <a:r>
              <a:rPr lang="en-US" dirty="0" smtClean="0"/>
              <a:t>Open Problems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14</a:t>
            </a:fld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5373500" y="737047"/>
            <a:ext cx="4344152" cy="995422"/>
          </a:xfrm>
          <a:prstGeom prst="wedgeEllipseCallout">
            <a:avLst>
              <a:gd name="adj1" fmla="val -51350"/>
              <a:gd name="adj2" fmla="val 3759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2000" b="1" dirty="0" smtClean="0"/>
              <a:t>Takeaway</a:t>
            </a:r>
          </a:p>
          <a:p>
            <a:pPr algn="ctr"/>
            <a:r>
              <a:rPr lang="en-US" sz="2000" dirty="0" smtClean="0"/>
              <a:t>Load f(</a:t>
            </a:r>
            <a:r>
              <a:rPr lang="en-US" sz="2000" dirty="0" err="1" smtClean="0"/>
              <a:t>τ</a:t>
            </a:r>
            <a:r>
              <a:rPr lang="en-US" sz="2000" dirty="0" smtClean="0"/>
              <a:t>*), even w/o skew</a:t>
            </a:r>
            <a:endParaRPr lang="en-US" sz="2000" dirty="0"/>
          </a:p>
        </p:txBody>
      </p:sp>
      <p:sp>
        <p:nvSpPr>
          <p:cNvPr id="6" name="Oval Callout 5"/>
          <p:cNvSpPr/>
          <p:nvPr/>
        </p:nvSpPr>
        <p:spPr>
          <a:xfrm>
            <a:off x="5624904" y="2156226"/>
            <a:ext cx="3868532" cy="995422"/>
          </a:xfrm>
          <a:prstGeom prst="wedgeEllipseCallout">
            <a:avLst>
              <a:gd name="adj1" fmla="val -56499"/>
              <a:gd name="adj2" fmla="val 1943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Load: </a:t>
            </a:r>
            <a:r>
              <a:rPr lang="en-US" sz="2000" smtClean="0"/>
              <a:t>max over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edge packing polytope</a:t>
            </a:r>
            <a:endParaRPr lang="en-US" sz="2000" dirty="0"/>
          </a:p>
        </p:txBody>
      </p:sp>
      <p:sp>
        <p:nvSpPr>
          <p:cNvPr id="7" name="Oval Callout 6"/>
          <p:cNvSpPr/>
          <p:nvPr/>
        </p:nvSpPr>
        <p:spPr>
          <a:xfrm>
            <a:off x="5289581" y="3641342"/>
            <a:ext cx="3969967" cy="562630"/>
          </a:xfrm>
          <a:prstGeom prst="wedgeEllipseCallout">
            <a:avLst>
              <a:gd name="adj1" fmla="val -60109"/>
              <a:gd name="adj2" fmla="val 872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>
                <a:sym typeface="Wingdings"/>
              </a:rPr>
              <a:t>Necessarily worse load</a:t>
            </a:r>
            <a:endParaRPr lang="en-US" sz="2000" dirty="0"/>
          </a:p>
        </p:txBody>
      </p:sp>
      <p:sp>
        <p:nvSpPr>
          <p:cNvPr id="8" name="Oval Callout 7"/>
          <p:cNvSpPr/>
          <p:nvPr/>
        </p:nvSpPr>
        <p:spPr>
          <a:xfrm>
            <a:off x="4500711" y="4835551"/>
            <a:ext cx="3965458" cy="562630"/>
          </a:xfrm>
          <a:prstGeom prst="wedgeEllipseCallout">
            <a:avLst>
              <a:gd name="adj1" fmla="val -59448"/>
              <a:gd name="adj2" fmla="val -2660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 f(</a:t>
            </a:r>
            <a:r>
              <a:rPr lang="en-US" sz="2000" dirty="0" err="1" smtClean="0"/>
              <a:t>ρ</a:t>
            </a:r>
            <a:r>
              <a:rPr lang="en-US" sz="2000" dirty="0" smtClean="0"/>
              <a:t>*), due to skew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99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19107"/>
            <a:ext cx="8229600" cy="1143000"/>
          </a:xfrm>
        </p:spPr>
        <p:txBody>
          <a:bodyPr/>
          <a:lstStyle/>
          <a:p>
            <a:r>
              <a:rPr lang="en-US" dirty="0" smtClean="0"/>
              <a:t>Basic Query Processing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19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Hash Join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849935" y="2095311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84529" y="2097085"/>
            <a:ext cx="1087719" cy="4086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Server </a:t>
            </a:r>
            <a:r>
              <a:rPr lang="en-US" dirty="0">
                <a:solidFill>
                  <a:srgbClr val="FF0000"/>
                </a:solidFill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2989" y="2116837"/>
            <a:ext cx="57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. . . 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47440" y="3595384"/>
            <a:ext cx="8771625" cy="2654709"/>
            <a:chOff x="147440" y="3595384"/>
            <a:chExt cx="8771625" cy="2654709"/>
          </a:xfrm>
        </p:grpSpPr>
        <p:sp>
          <p:nvSpPr>
            <p:cNvPr id="24" name="TextBox 23"/>
            <p:cNvSpPr txBox="1"/>
            <p:nvPr/>
          </p:nvSpPr>
          <p:spPr>
            <a:xfrm>
              <a:off x="4666671" y="3625982"/>
              <a:ext cx="1629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R(</a:t>
              </a:r>
              <a:r>
                <a:rPr lang="en-US" dirty="0" err="1">
                  <a:solidFill>
                    <a:srgbClr val="0000FF"/>
                  </a:solidFill>
                </a:rPr>
                <a:t>x,y</a:t>
              </a:r>
              <a:r>
                <a:rPr lang="en-US" dirty="0">
                  <a:solidFill>
                    <a:srgbClr val="0000FF"/>
                  </a:solidFill>
                </a:rPr>
                <a:t>) </a:t>
              </a:r>
              <a:r>
                <a:rPr lang="en-US" b="1" dirty="0">
                  <a:solidFill>
                    <a:srgbClr val="0000FF"/>
                  </a:solidFill>
                </a:rPr>
                <a:t>⋈</a:t>
              </a:r>
              <a:r>
                <a:rPr lang="en-US" dirty="0">
                  <a:solidFill>
                    <a:srgbClr val="0000FF"/>
                  </a:solidFill>
                </a:rPr>
                <a:t> S(</a:t>
              </a:r>
              <a:r>
                <a:rPr lang="en-US" dirty="0" err="1">
                  <a:solidFill>
                    <a:srgbClr val="0000FF"/>
                  </a:solidFill>
                </a:rPr>
                <a:t>y,z</a:t>
              </a:r>
              <a:r>
                <a:rPr lang="en-US" dirty="0" smtClean="0">
                  <a:solidFill>
                    <a:srgbClr val="0000FF"/>
                  </a:solidFill>
                </a:rPr>
                <a:t>)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289780" y="3595384"/>
              <a:ext cx="16292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R(</a:t>
              </a:r>
              <a:r>
                <a:rPr lang="en-US" dirty="0" err="1">
                  <a:solidFill>
                    <a:srgbClr val="0000FF"/>
                  </a:solidFill>
                </a:rPr>
                <a:t>x,y</a:t>
              </a:r>
              <a:r>
                <a:rPr lang="en-US" dirty="0">
                  <a:solidFill>
                    <a:srgbClr val="0000FF"/>
                  </a:solidFill>
                </a:rPr>
                <a:t>) </a:t>
              </a:r>
              <a:r>
                <a:rPr lang="en-US" b="1" dirty="0">
                  <a:solidFill>
                    <a:srgbClr val="0000FF"/>
                  </a:solidFill>
                </a:rPr>
                <a:t>⋈</a:t>
              </a:r>
              <a:r>
                <a:rPr lang="en-US" dirty="0">
                  <a:solidFill>
                    <a:srgbClr val="0000FF"/>
                  </a:solidFill>
                </a:rPr>
                <a:t> S(</a:t>
              </a:r>
              <a:r>
                <a:rPr lang="en-US" dirty="0" err="1">
                  <a:solidFill>
                    <a:srgbClr val="0000FF"/>
                  </a:solidFill>
                </a:rPr>
                <a:t>y,z</a:t>
              </a:r>
              <a:r>
                <a:rPr lang="en-US" dirty="0" smtClean="0">
                  <a:solidFill>
                    <a:srgbClr val="0000FF"/>
                  </a:solidFill>
                </a:rPr>
                <a:t>)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7440" y="5419096"/>
              <a:ext cx="367280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000000"/>
                  </a:solidFill>
                </a:rPr>
                <a:t>Output</a:t>
              </a:r>
              <a:r>
                <a:rPr lang="en-US" sz="2400" dirty="0" smtClean="0">
                  <a:solidFill>
                    <a:srgbClr val="000000"/>
                  </a:solidFill>
                </a:rPr>
                <a:t>: </a:t>
              </a:r>
              <a:r>
                <a:rPr lang="en-US" sz="2400" dirty="0" smtClean="0"/>
                <a:t>each server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2400" dirty="0" smtClean="0"/>
                <a:t>local join </a:t>
              </a:r>
              <a:r>
                <a:rPr lang="en-US" sz="2400" dirty="0" smtClean="0">
                  <a:solidFill>
                    <a:srgbClr val="0000FF"/>
                  </a:solidFill>
                </a:rPr>
                <a:t>R</a:t>
              </a:r>
              <a:r>
                <a:rPr lang="en-US" sz="2400" dirty="0">
                  <a:solidFill>
                    <a:srgbClr val="0000FF"/>
                  </a:solidFill>
                </a:rPr>
                <a:t>(</a:t>
              </a:r>
              <a:r>
                <a:rPr lang="en-US" sz="2400" dirty="0" err="1">
                  <a:solidFill>
                    <a:srgbClr val="0000FF"/>
                  </a:solidFill>
                </a:rPr>
                <a:t>x,y</a:t>
              </a:r>
              <a:r>
                <a:rPr lang="en-US" sz="2400" dirty="0">
                  <a:solidFill>
                    <a:srgbClr val="0000FF"/>
                  </a:solidFill>
                </a:rPr>
                <a:t>) </a:t>
              </a:r>
              <a:r>
                <a:rPr lang="en-US" sz="2400" b="1" dirty="0" smtClean="0">
                  <a:solidFill>
                    <a:srgbClr val="0000FF"/>
                  </a:solidFill>
                </a:rPr>
                <a:t>⋈</a:t>
              </a:r>
              <a:r>
                <a:rPr lang="en-US" sz="2400" dirty="0" smtClean="0">
                  <a:solidFill>
                    <a:srgbClr val="0000FF"/>
                  </a:solidFill>
                </a:rPr>
                <a:t> </a:t>
              </a:r>
              <a:r>
                <a:rPr lang="en-US" sz="2400" dirty="0">
                  <a:solidFill>
                    <a:srgbClr val="0000FF"/>
                  </a:solidFill>
                </a:rPr>
                <a:t>S(</a:t>
              </a:r>
              <a:r>
                <a:rPr lang="en-US" sz="2400" dirty="0" err="1">
                  <a:solidFill>
                    <a:srgbClr val="0000FF"/>
                  </a:solidFill>
                </a:rPr>
                <a:t>y,z</a:t>
              </a:r>
              <a:r>
                <a:rPr lang="en-US" sz="2400" dirty="0" smtClean="0">
                  <a:solidFill>
                    <a:srgbClr val="0000FF"/>
                  </a:solidFill>
                </a:rPr>
                <a:t>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47440" y="2503934"/>
            <a:ext cx="8324808" cy="2563752"/>
            <a:chOff x="147440" y="2503934"/>
            <a:chExt cx="8324808" cy="2563752"/>
          </a:xfrm>
        </p:grpSpPr>
        <p:sp>
          <p:nvSpPr>
            <p:cNvPr id="9" name="Rounded Rectangle 8"/>
            <p:cNvSpPr/>
            <p:nvPr/>
          </p:nvSpPr>
          <p:spPr>
            <a:xfrm>
              <a:off x="4849935" y="3108773"/>
              <a:ext cx="1087719" cy="40862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US" dirty="0" smtClean="0"/>
                <a:t>Server </a:t>
              </a:r>
              <a:r>
                <a:rPr lang="en-US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384529" y="3110547"/>
              <a:ext cx="1087719" cy="408623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 anchor="ctr">
              <a:spAutoFit/>
            </a:bodyPr>
            <a:lstStyle/>
            <a:p>
              <a:pPr algn="ctr"/>
              <a:r>
                <a:rPr lang="en-US" dirty="0" smtClean="0"/>
                <a:t>Server </a:t>
              </a:r>
              <a:r>
                <a:rPr lang="en-US" dirty="0">
                  <a:solidFill>
                    <a:srgbClr val="FF0000"/>
                  </a:solidFill>
                </a:rPr>
                <a:t>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92989" y="3130299"/>
              <a:ext cx="5743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. . . .</a:t>
              </a:r>
              <a:endParaRPr lang="en-US" dirty="0"/>
            </a:p>
          </p:txBody>
        </p:sp>
        <p:cxnSp>
          <p:nvCxnSpPr>
            <p:cNvPr id="15" name="Straight Arrow Connector 14"/>
            <p:cNvCxnSpPr>
              <a:stCxn id="6" idx="2"/>
              <a:endCxn id="9" idx="0"/>
            </p:cNvCxnSpPr>
            <p:nvPr/>
          </p:nvCxnSpPr>
          <p:spPr>
            <a:xfrm>
              <a:off x="5393795" y="2503934"/>
              <a:ext cx="0" cy="6048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6" idx="2"/>
              <a:endCxn id="10" idx="0"/>
            </p:cNvCxnSpPr>
            <p:nvPr/>
          </p:nvCxnSpPr>
          <p:spPr>
            <a:xfrm>
              <a:off x="5393795" y="2503934"/>
              <a:ext cx="2534594" cy="60661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7" idx="2"/>
              <a:endCxn id="10" idx="0"/>
            </p:cNvCxnSpPr>
            <p:nvPr/>
          </p:nvCxnSpPr>
          <p:spPr>
            <a:xfrm>
              <a:off x="7928389" y="2505708"/>
              <a:ext cx="0" cy="6048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7" idx="2"/>
              <a:endCxn id="9" idx="0"/>
            </p:cNvCxnSpPr>
            <p:nvPr/>
          </p:nvCxnSpPr>
          <p:spPr>
            <a:xfrm flipH="1">
              <a:off x="5393795" y="2505708"/>
              <a:ext cx="2534594" cy="60306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147440" y="3867358"/>
              <a:ext cx="6096541" cy="1200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000000"/>
                  </a:solidFill>
                </a:rPr>
                <a:t>Round 1</a:t>
              </a:r>
              <a:r>
                <a:rPr lang="en-US" sz="2400" dirty="0">
                  <a:solidFill>
                    <a:srgbClr val="000000"/>
                  </a:solidFill>
                </a:rPr>
                <a:t>: </a:t>
              </a:r>
              <a:r>
                <a:rPr lang="en-US" sz="2400" dirty="0"/>
                <a:t>each server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sz="2400" dirty="0"/>
                <a:t>Sends record </a:t>
              </a:r>
              <a:r>
                <a:rPr lang="en-US" sz="2400" dirty="0">
                  <a:solidFill>
                    <a:srgbClr val="0000FF"/>
                  </a:solidFill>
                </a:rPr>
                <a:t>R(</a:t>
              </a:r>
              <a:r>
                <a:rPr lang="en-US" sz="2400" dirty="0" err="1">
                  <a:solidFill>
                    <a:srgbClr val="0000FF"/>
                  </a:solidFill>
                </a:rPr>
                <a:t>x,y</a:t>
              </a:r>
              <a:r>
                <a:rPr lang="en-US" sz="2400" dirty="0">
                  <a:solidFill>
                    <a:srgbClr val="0000FF"/>
                  </a:solidFill>
                </a:rPr>
                <a:t>)</a:t>
              </a:r>
              <a:r>
                <a:rPr lang="en-US" sz="2400" dirty="0"/>
                <a:t> </a:t>
              </a:r>
              <a:r>
                <a:rPr lang="en-US" sz="2400" dirty="0" smtClean="0"/>
                <a:t>to </a:t>
              </a:r>
              <a:r>
                <a:rPr lang="en-US" sz="2400" dirty="0"/>
                <a:t>server </a:t>
              </a:r>
              <a:r>
                <a:rPr lang="en-US" sz="2400" dirty="0">
                  <a:solidFill>
                    <a:srgbClr val="FF0000"/>
                  </a:solidFill>
                </a:rPr>
                <a:t>h(y</a:t>
              </a:r>
              <a:r>
                <a:rPr lang="en-US" sz="2400" dirty="0" smtClean="0">
                  <a:solidFill>
                    <a:srgbClr val="FF0000"/>
                  </a:solidFill>
                </a:rPr>
                <a:t>) mod p</a:t>
              </a:r>
              <a:endParaRPr lang="en-US" sz="2400" dirty="0">
                <a:solidFill>
                  <a:srgbClr val="FF0000"/>
                </a:solidFill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sz="2400" dirty="0"/>
                <a:t>Sends record </a:t>
              </a:r>
              <a:r>
                <a:rPr lang="en-US" sz="2400" dirty="0">
                  <a:solidFill>
                    <a:srgbClr val="0000FF"/>
                  </a:solidFill>
                </a:rPr>
                <a:t>S(</a:t>
              </a:r>
              <a:r>
                <a:rPr lang="en-US" sz="2400" dirty="0" err="1">
                  <a:solidFill>
                    <a:srgbClr val="0000FF"/>
                  </a:solidFill>
                </a:rPr>
                <a:t>y,z</a:t>
              </a:r>
              <a:r>
                <a:rPr lang="en-US" sz="2400" dirty="0" smtClean="0">
                  <a:solidFill>
                    <a:srgbClr val="0000FF"/>
                  </a:solidFill>
                </a:rPr>
                <a:t>)  </a:t>
              </a:r>
              <a:r>
                <a:rPr lang="en-US" sz="2400" dirty="0" smtClean="0"/>
                <a:t>to </a:t>
              </a:r>
              <a:r>
                <a:rPr lang="en-US" sz="2400" dirty="0"/>
                <a:t>server </a:t>
              </a:r>
              <a:r>
                <a:rPr lang="en-US" sz="2400" dirty="0">
                  <a:solidFill>
                    <a:srgbClr val="FF0000"/>
                  </a:solidFill>
                </a:rPr>
                <a:t>h(y</a:t>
              </a:r>
              <a:r>
                <a:rPr lang="en-US" sz="2400" dirty="0" smtClean="0">
                  <a:solidFill>
                    <a:srgbClr val="FF0000"/>
                  </a:solidFill>
                </a:rPr>
                <a:t>) mod 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6182923" y="1210668"/>
            <a:ext cx="1207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|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/>
              <a:t>|=|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|=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>
            <a:stCxn id="30" idx="1"/>
            <a:endCxn id="6" idx="0"/>
          </p:cNvCxnSpPr>
          <p:nvPr/>
        </p:nvCxnSpPr>
        <p:spPr>
          <a:xfrm flipH="1">
            <a:off x="5393795" y="1395334"/>
            <a:ext cx="789128" cy="699977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30" idx="3"/>
            <a:endCxn id="7" idx="0"/>
          </p:cNvCxnSpPr>
          <p:nvPr/>
        </p:nvCxnSpPr>
        <p:spPr>
          <a:xfrm>
            <a:off x="7389992" y="1395334"/>
            <a:ext cx="538397" cy="701751"/>
          </a:xfrm>
          <a:prstGeom prst="straightConnector1">
            <a:avLst/>
          </a:prstGeom>
          <a:ln>
            <a:prstDash val="lg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Callout 32"/>
          <p:cNvSpPr/>
          <p:nvPr/>
        </p:nvSpPr>
        <p:spPr>
          <a:xfrm>
            <a:off x="4033673" y="5391105"/>
            <a:ext cx="3000693" cy="519351"/>
          </a:xfrm>
          <a:prstGeom prst="wedgeEllipseCallout">
            <a:avLst>
              <a:gd name="adj1" fmla="val 22971"/>
              <a:gd name="adj2" fmla="val 77896"/>
            </a:avLst>
          </a:prstGeom>
          <a:noFill/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Assuming </a:t>
            </a:r>
            <a:r>
              <a:rPr lang="en-US" dirty="0">
                <a:solidFill>
                  <a:srgbClr val="000000"/>
                </a:solidFill>
              </a:rPr>
              <a:t>no skew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16</a:t>
            </a:fld>
            <a:endParaRPr lang="en-US" dirty="0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230418"/>
              </p:ext>
            </p:extLst>
          </p:nvPr>
        </p:nvGraphicFramePr>
        <p:xfrm>
          <a:off x="1465908" y="2376185"/>
          <a:ext cx="906538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269"/>
                <a:gridCol w="453269"/>
              </a:tblGrid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x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y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819288"/>
              </p:ext>
            </p:extLst>
          </p:nvPr>
        </p:nvGraphicFramePr>
        <p:xfrm>
          <a:off x="3127135" y="2363635"/>
          <a:ext cx="906538" cy="1219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3269"/>
                <a:gridCol w="453269"/>
              </a:tblGrid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y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z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7" name="Rectangle 36"/>
          <p:cNvSpPr/>
          <p:nvPr/>
        </p:nvSpPr>
        <p:spPr>
          <a:xfrm>
            <a:off x="1078379" y="2363635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R</a:t>
            </a:r>
            <a:endParaRPr lang="en-US" b="1" dirty="0"/>
          </a:p>
        </p:txBody>
      </p:sp>
      <p:sp>
        <p:nvSpPr>
          <p:cNvPr id="38" name="Rectangle 37"/>
          <p:cNvSpPr/>
          <p:nvPr/>
        </p:nvSpPr>
        <p:spPr>
          <a:xfrm>
            <a:off x="2775757" y="2321221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684127" y="1747505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7876450" y="1782417"/>
            <a:ext cx="902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O(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44518" y="6125517"/>
            <a:ext cx="254228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 </a:t>
            </a:r>
            <a:r>
              <a:rPr lang="en-US" sz="2400" dirty="0">
                <a:solidFill>
                  <a:srgbClr val="000000"/>
                </a:solidFill>
              </a:rPr>
              <a:t>= O(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 err="1">
                <a:solidFill>
                  <a:srgbClr val="000000"/>
                </a:solidFill>
              </a:rPr>
              <a:t>w.h.p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3688" y="1285840"/>
            <a:ext cx="39949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Join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en-US" sz="2400" dirty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</a:p>
          <a:p>
            <a:r>
              <a:rPr lang="en-US" sz="2400" dirty="0" smtClean="0"/>
              <a:t>|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/>
              <a:t>| = |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| = </a:t>
            </a:r>
            <a:r>
              <a:rPr lang="en-US" sz="2400" dirty="0">
                <a:solidFill>
                  <a:srgbClr val="FF0000"/>
                </a:solidFill>
              </a:rPr>
              <a:t>m </a:t>
            </a:r>
            <a:r>
              <a:rPr lang="en-US" sz="2400" dirty="0" smtClean="0">
                <a:solidFill>
                  <a:srgbClr val="000000"/>
                </a:solidFill>
              </a:rPr>
              <a:t>tuples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44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Triangles Query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Q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x,y,z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 = R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x,y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y,z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z,x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 smtClean="0"/>
              <a:t>|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/>
              <a:t>| = |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/>
              <a:t>| = |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| = </a:t>
            </a:r>
            <a:r>
              <a:rPr lang="en-US" dirty="0">
                <a:solidFill>
                  <a:srgbClr val="FF0000"/>
                </a:solidFill>
              </a:rPr>
              <a:t>m </a:t>
            </a:r>
            <a:r>
              <a:rPr lang="en-US" dirty="0" smtClean="0">
                <a:solidFill>
                  <a:srgbClr val="000000"/>
                </a:solidFill>
              </a:rPr>
              <a:t>tuples</a:t>
            </a: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Can compute in one round!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Algorithm introduced by [</a:t>
            </a:r>
            <a:r>
              <a:rPr lang="en-US" dirty="0"/>
              <a:t>Afrati&amp;Ullman’10</a:t>
            </a:r>
            <a:r>
              <a:rPr lang="en-US" dirty="0" smtClean="0"/>
              <a:t>]</a:t>
            </a:r>
          </a:p>
          <a:p>
            <a:pPr lvl="1"/>
            <a:r>
              <a:rPr lang="en-US" dirty="0" smtClean="0"/>
              <a:t>Named later </a:t>
            </a:r>
            <a:r>
              <a:rPr lang="en-US" b="1" dirty="0" smtClean="0"/>
              <a:t>Shares Algorithm</a:t>
            </a:r>
            <a:endParaRPr lang="en-US" dirty="0" smtClean="0"/>
          </a:p>
          <a:p>
            <a:pPr lvl="1"/>
            <a:r>
              <a:rPr lang="en-US" dirty="0" smtClean="0"/>
              <a:t>For </a:t>
            </a:r>
            <a:r>
              <a:rPr lang="en-US" dirty="0" err="1" smtClean="0"/>
              <a:t>MapReduce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Analyzed/optimized [</a:t>
            </a:r>
            <a:r>
              <a:rPr lang="en-US" dirty="0"/>
              <a:t>Beame’13,’14]</a:t>
            </a:r>
          </a:p>
          <a:p>
            <a:pPr lvl="1"/>
            <a:r>
              <a:rPr lang="en-US" b="1" dirty="0" err="1" smtClean="0"/>
              <a:t>HyperCube</a:t>
            </a:r>
            <a:r>
              <a:rPr lang="en-US" b="1" dirty="0" smtClean="0"/>
              <a:t> Algorithm </a:t>
            </a:r>
            <a:endParaRPr lang="en-US" b="1" dirty="0"/>
          </a:p>
          <a:p>
            <a:pPr lvl="1"/>
            <a:r>
              <a:rPr lang="en-US" dirty="0" smtClean="0"/>
              <a:t>For the MPC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37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Triangles in </a:t>
            </a:r>
            <a:r>
              <a:rPr lang="en-US" dirty="0" smtClean="0"/>
              <a:t>One 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051" y="1624772"/>
            <a:ext cx="8526949" cy="336065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Place servers in a cube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>
                <a:solidFill>
                  <a:srgbClr val="FF0000"/>
                </a:solidFill>
              </a:rPr>
              <a:t>1/3</a:t>
            </a:r>
            <a:r>
              <a:rPr lang="en-US" dirty="0" smtClean="0"/>
              <a:t> ×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>
                <a:solidFill>
                  <a:srgbClr val="FF0000"/>
                </a:solidFill>
              </a:rPr>
              <a:t>1/3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×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>
                <a:solidFill>
                  <a:srgbClr val="FF0000"/>
                </a:solidFill>
              </a:rPr>
              <a:t>1/3</a:t>
            </a:r>
            <a:r>
              <a:rPr lang="en-US" baseline="30000" dirty="0" smtClean="0"/>
              <a:t> </a:t>
            </a:r>
          </a:p>
          <a:p>
            <a:r>
              <a:rPr lang="en-US" dirty="0" smtClean="0"/>
              <a:t>Each server identified by 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err="1" smtClean="0"/>
              <a:t>,</a:t>
            </a:r>
            <a:r>
              <a:rPr lang="en-US" dirty="0" err="1" smtClean="0">
                <a:solidFill>
                  <a:srgbClr val="FF0000"/>
                </a:solidFill>
              </a:rPr>
              <a:t>j</a:t>
            </a:r>
            <a:r>
              <a:rPr lang="en-US" dirty="0" err="1" smtClean="0"/>
              <a:t>,</a:t>
            </a:r>
            <a:r>
              <a:rPr lang="en-US" dirty="0" err="1" smtClean="0">
                <a:solidFill>
                  <a:srgbClr val="FF0000"/>
                </a:solidFill>
              </a:rPr>
              <a:t>k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Choose 3 random, independent hash functions: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 : Dom </a:t>
            </a:r>
            <a:r>
              <a:rPr lang="en-US" dirty="0" smtClean="0">
                <a:sym typeface="Wingdings"/>
              </a:rPr>
              <a:t> [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FF0000"/>
                </a:solidFill>
              </a:rPr>
              <a:t>1/3</a:t>
            </a:r>
            <a:r>
              <a:rPr lang="en-US" dirty="0" smtClean="0">
                <a:sym typeface="Wingdings"/>
              </a:rPr>
              <a:t>]</a:t>
            </a:r>
            <a:r>
              <a:rPr lang="en-US" dirty="0">
                <a:sym typeface="Wingdings"/>
              </a:rPr>
              <a:t/>
            </a:r>
            <a:br>
              <a:rPr lang="en-US" dirty="0">
                <a:sym typeface="Wingdings"/>
              </a:rPr>
            </a:b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 </a:t>
            </a:r>
            <a:r>
              <a:rPr lang="en-US" dirty="0"/>
              <a:t>: Dom </a:t>
            </a:r>
            <a:r>
              <a:rPr lang="en-US" dirty="0">
                <a:sym typeface="Wingdings"/>
              </a:rPr>
              <a:t> [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FF0000"/>
                </a:solidFill>
              </a:rPr>
              <a:t>1/3</a:t>
            </a:r>
            <a:r>
              <a:rPr lang="en-US" dirty="0">
                <a:sym typeface="Wingdings"/>
              </a:rPr>
              <a:t>]</a:t>
            </a:r>
            <a:br>
              <a:rPr lang="en-US" dirty="0">
                <a:sym typeface="Wingdings"/>
              </a:rPr>
            </a:b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/>
              <a:t> </a:t>
            </a:r>
            <a:r>
              <a:rPr lang="en-US" dirty="0"/>
              <a:t>: Dom </a:t>
            </a:r>
            <a:r>
              <a:rPr lang="en-US" dirty="0">
                <a:sym typeface="Wingdings"/>
              </a:rPr>
              <a:t> [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FF0000"/>
                </a:solidFill>
              </a:rPr>
              <a:t>1/3</a:t>
            </a:r>
            <a:r>
              <a:rPr lang="en-US" dirty="0" smtClean="0">
                <a:sym typeface="Wingdings"/>
              </a:rPr>
              <a:t>]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267200" y="3640654"/>
            <a:ext cx="4557800" cy="2853155"/>
            <a:chOff x="4495800" y="3810000"/>
            <a:chExt cx="4557800" cy="2853155"/>
          </a:xfrm>
        </p:grpSpPr>
        <p:pic>
          <p:nvPicPr>
            <p:cNvPr id="4" name="Picture 3" descr="url.gi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4400" y="3810000"/>
              <a:ext cx="2819400" cy="283323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172200" y="6324601"/>
              <a:ext cx="2188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i</a:t>
              </a:r>
              <a:endParaRPr lang="en-US" sz="1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95800" y="5791201"/>
              <a:ext cx="23167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j</a:t>
              </a:r>
              <a:endParaRPr lang="en-US" sz="12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410200" y="5562601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k</a:t>
              </a:r>
              <a:endParaRPr lang="en-US" sz="1200" dirty="0"/>
            </a:p>
          </p:txBody>
        </p:sp>
        <p:pic>
          <p:nvPicPr>
            <p:cNvPr id="8" name="Picture 7" descr="Necker_cube.sv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8400" y="4953001"/>
              <a:ext cx="350832" cy="31574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019800" y="4648201"/>
              <a:ext cx="5179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(</a:t>
              </a:r>
              <a:r>
                <a:rPr lang="en-US" sz="1200" dirty="0" err="1" smtClean="0">
                  <a:solidFill>
                    <a:srgbClr val="FF0000"/>
                  </a:solidFill>
                </a:rPr>
                <a:t>i,j,k</a:t>
              </a:r>
              <a:r>
                <a:rPr lang="en-US" sz="1200" dirty="0" smtClean="0">
                  <a:solidFill>
                    <a:srgbClr val="FF0000"/>
                  </a:solidFill>
                </a:rPr>
                <a:t>)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81800" y="6324601"/>
              <a:ext cx="4889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p</a:t>
              </a:r>
              <a:r>
                <a:rPr lang="en-US" sz="1600" baseline="30000" dirty="0" smtClean="0">
                  <a:solidFill>
                    <a:srgbClr val="000000"/>
                  </a:solidFill>
                </a:rPr>
                <a:t>1/3</a:t>
              </a:r>
              <a:endParaRPr lang="en-US" sz="16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9000" y="4114800"/>
              <a:ext cx="1814600" cy="476071"/>
            </a:xfrm>
            <a:prstGeom prst="wedgeEllipseCallout">
              <a:avLst>
                <a:gd name="adj1" fmla="val -85377"/>
                <a:gd name="adj2" fmla="val 136602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 smtClean="0"/>
                <a:t>Server </a:t>
              </a:r>
              <a:r>
                <a:rPr lang="en-US" sz="1600" dirty="0" smtClean="0">
                  <a:solidFill>
                    <a:srgbClr val="FF0000"/>
                  </a:solidFill>
                </a:rPr>
                <a:t>(</a:t>
              </a:r>
              <a:r>
                <a:rPr lang="en-US" sz="1600" dirty="0" err="1" smtClean="0">
                  <a:solidFill>
                    <a:srgbClr val="FF0000"/>
                  </a:solidFill>
                </a:rPr>
                <a:t>i,j,k</a:t>
              </a:r>
              <a:r>
                <a:rPr lang="en-US" sz="1600" dirty="0" smtClean="0">
                  <a:solidFill>
                    <a:srgbClr val="FF0000"/>
                  </a:solidFill>
                </a:rPr>
                <a:t>)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18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81272" y="101238"/>
            <a:ext cx="3059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</a:t>
            </a:r>
            <a:r>
              <a:rPr lang="en-US" sz="2000" dirty="0" smtClean="0"/>
              <a:t>= </a:t>
            </a:r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</a:t>
            </a:r>
            <a:r>
              <a:rPr lang="en-US" sz="2000" dirty="0" smtClean="0"/>
              <a:t>= </a:t>
            </a:r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m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0" y="57398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90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Triangles in One Round</a:t>
            </a:r>
          </a:p>
        </p:txBody>
      </p:sp>
      <p:pic>
        <p:nvPicPr>
          <p:cNvPr id="4" name="Picture 3" descr="ur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640654"/>
            <a:ext cx="2819400" cy="28332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600" y="539325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</a:t>
            </a:r>
            <a:endParaRPr lang="en-US" sz="1200" dirty="0"/>
          </a:p>
        </p:txBody>
      </p:sp>
      <p:pic>
        <p:nvPicPr>
          <p:cNvPr id="8" name="Picture 7" descr="Necker_cube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4783655"/>
            <a:ext cx="350832" cy="3157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91200" y="4478855"/>
            <a:ext cx="517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(</a:t>
            </a:r>
            <a:r>
              <a:rPr lang="en-US" sz="1200" dirty="0" err="1" smtClean="0">
                <a:solidFill>
                  <a:srgbClr val="FF0000"/>
                </a:solidFill>
              </a:rPr>
              <a:t>i,j,k</a:t>
            </a:r>
            <a:r>
              <a:rPr lang="en-US" sz="1200" dirty="0" smtClean="0">
                <a:solidFill>
                  <a:srgbClr val="FF0000"/>
                </a:solidFill>
              </a:rPr>
              <a:t>)</a:t>
            </a:r>
            <a:endParaRPr lang="en-US" sz="1200" dirty="0">
              <a:solidFill>
                <a:srgbClr val="FF0000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930759"/>
              </p:ext>
            </p:extLst>
          </p:nvPr>
        </p:nvGraphicFramePr>
        <p:xfrm>
          <a:off x="1887922" y="1308039"/>
          <a:ext cx="1949642" cy="419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Z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X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Carol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449672"/>
              </p:ext>
            </p:extLst>
          </p:nvPr>
        </p:nvGraphicFramePr>
        <p:xfrm>
          <a:off x="1884747" y="2064601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539170"/>
              </p:ext>
            </p:extLst>
          </p:nvPr>
        </p:nvGraphicFramePr>
        <p:xfrm>
          <a:off x="1190833" y="1951563"/>
          <a:ext cx="1949642" cy="419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Y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Z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Carol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735487"/>
              </p:ext>
            </p:extLst>
          </p:nvPr>
        </p:nvGraphicFramePr>
        <p:xfrm>
          <a:off x="1184647" y="3862052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201502"/>
              </p:ext>
            </p:extLst>
          </p:nvPr>
        </p:nvGraphicFramePr>
        <p:xfrm>
          <a:off x="507691" y="2597583"/>
          <a:ext cx="1949642" cy="419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X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Y</a:t>
                      </a:r>
                      <a:endParaRPr lang="en-US" sz="1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Carol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Alice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…</a:t>
                      </a:r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56313" y="248728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9455" y="185505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62192" y="1215289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T</a:t>
            </a:r>
            <a:endParaRPr lang="en-US" b="1" dirty="0">
              <a:solidFill>
                <a:srgbClr val="0000FF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981556" y="5452578"/>
            <a:ext cx="2284349" cy="1306418"/>
            <a:chOff x="3981556" y="5452578"/>
            <a:chExt cx="2284349" cy="1306418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451866" y="5754271"/>
              <a:ext cx="1163763" cy="608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615629" y="5754271"/>
              <a:ext cx="0" cy="68927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5181600" y="6451219"/>
              <a:ext cx="108430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err="1">
                  <a:solidFill>
                    <a:srgbClr val="000000"/>
                  </a:solidFill>
                </a:rPr>
                <a:t>i</a:t>
              </a:r>
              <a:r>
                <a:rPr lang="en-US" sz="1400" dirty="0">
                  <a:solidFill>
                    <a:srgbClr val="000000"/>
                  </a:solidFill>
                </a:rPr>
                <a:t> = </a:t>
              </a:r>
              <a:r>
                <a:rPr lang="en-US" sz="1400" dirty="0" smtClean="0">
                  <a:solidFill>
                    <a:srgbClr val="FF0000"/>
                  </a:solidFill>
                </a:rPr>
                <a:t>h</a:t>
              </a:r>
              <a:r>
                <a:rPr lang="en-US" sz="1400" baseline="-25000" dirty="0" smtClean="0">
                  <a:solidFill>
                    <a:srgbClr val="FF0000"/>
                  </a:solidFill>
                </a:rPr>
                <a:t>2</a:t>
              </a:r>
              <a:r>
                <a:rPr lang="en-US" sz="1400" dirty="0" smtClean="0">
                  <a:solidFill>
                    <a:srgbClr val="000000"/>
                  </a:solidFill>
                </a:rPr>
                <a:t>(</a:t>
              </a:r>
              <a:r>
                <a:rPr lang="en-US" sz="1400" dirty="0">
                  <a:solidFill>
                    <a:srgbClr val="000000"/>
                  </a:solidFill>
                </a:rPr>
                <a:t>Fred)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981556" y="5452578"/>
              <a:ext cx="10071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0000"/>
                  </a:solidFill>
                </a:rPr>
                <a:t>j = </a:t>
              </a:r>
              <a:r>
                <a:rPr lang="en-US" sz="1400" dirty="0" smtClean="0">
                  <a:solidFill>
                    <a:srgbClr val="FF0000"/>
                  </a:solidFill>
                </a:rPr>
                <a:t>h</a:t>
              </a:r>
              <a:r>
                <a:rPr lang="en-US" sz="1400" baseline="-25000" dirty="0" smtClean="0">
                  <a:solidFill>
                    <a:srgbClr val="FF0000"/>
                  </a:solidFill>
                </a:rPr>
                <a:t>1</a:t>
              </a:r>
              <a:r>
                <a:rPr lang="en-US" sz="1400" dirty="0" smtClean="0">
                  <a:solidFill>
                    <a:srgbClr val="000000"/>
                  </a:solidFill>
                </a:rPr>
                <a:t>(</a:t>
              </a:r>
              <a:r>
                <a:rPr lang="en-US" sz="1400" dirty="0">
                  <a:solidFill>
                    <a:srgbClr val="000000"/>
                  </a:solidFill>
                </a:rPr>
                <a:t>Jim</a:t>
              </a:r>
              <a:r>
                <a:rPr lang="en-US" sz="1400" dirty="0" smtClean="0">
                  <a:solidFill>
                    <a:srgbClr val="000000"/>
                  </a:solidFill>
                </a:rPr>
                <a:t>)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38" name="Table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786288"/>
              </p:ext>
            </p:extLst>
          </p:nvPr>
        </p:nvGraphicFramePr>
        <p:xfrm>
          <a:off x="6737158" y="4262102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110084"/>
              </p:ext>
            </p:extLst>
          </p:nvPr>
        </p:nvGraphicFramePr>
        <p:xfrm>
          <a:off x="6398869" y="4452661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373332"/>
              </p:ext>
            </p:extLst>
          </p:nvPr>
        </p:nvGraphicFramePr>
        <p:xfrm>
          <a:off x="6060580" y="4643220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7691036"/>
              </p:ext>
            </p:extLst>
          </p:nvPr>
        </p:nvGraphicFramePr>
        <p:xfrm>
          <a:off x="5722291" y="4833779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77826"/>
              </p:ext>
            </p:extLst>
          </p:nvPr>
        </p:nvGraphicFramePr>
        <p:xfrm>
          <a:off x="5193608" y="4538381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804113"/>
              </p:ext>
            </p:extLst>
          </p:nvPr>
        </p:nvGraphicFramePr>
        <p:xfrm>
          <a:off x="5193608" y="4052552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186348"/>
              </p:ext>
            </p:extLst>
          </p:nvPr>
        </p:nvGraphicFramePr>
        <p:xfrm>
          <a:off x="5384002" y="5024338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218441"/>
              </p:ext>
            </p:extLst>
          </p:nvPr>
        </p:nvGraphicFramePr>
        <p:xfrm>
          <a:off x="5193608" y="5009273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138388"/>
              </p:ext>
            </p:extLst>
          </p:nvPr>
        </p:nvGraphicFramePr>
        <p:xfrm>
          <a:off x="5193608" y="5479754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116595"/>
              </p:ext>
            </p:extLst>
          </p:nvPr>
        </p:nvGraphicFramePr>
        <p:xfrm>
          <a:off x="5045713" y="5214898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000990"/>
              </p:ext>
            </p:extLst>
          </p:nvPr>
        </p:nvGraphicFramePr>
        <p:xfrm>
          <a:off x="508676" y="3742879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Fred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31" name="Straight Connector 30"/>
          <p:cNvCxnSpPr/>
          <p:nvPr/>
        </p:nvCxnSpPr>
        <p:spPr>
          <a:xfrm flipV="1">
            <a:off x="5615629" y="4643220"/>
            <a:ext cx="937571" cy="1094670"/>
          </a:xfrm>
          <a:prstGeom prst="line">
            <a:avLst/>
          </a:prstGeom>
          <a:ln w="28575" cmpd="sng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503279"/>
              </p:ext>
            </p:extLst>
          </p:nvPr>
        </p:nvGraphicFramePr>
        <p:xfrm>
          <a:off x="4940355" y="5202755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958457"/>
              </p:ext>
            </p:extLst>
          </p:nvPr>
        </p:nvGraphicFramePr>
        <p:xfrm>
          <a:off x="5859058" y="5299705"/>
          <a:ext cx="1949642" cy="381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4821"/>
                <a:gridCol w="974821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Jack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Jim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4350292" y="1255822"/>
            <a:ext cx="4780914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Round 1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Send 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/>
              <a:t>(</a:t>
            </a:r>
            <a:r>
              <a:rPr lang="en-US" dirty="0" err="1" smtClean="0"/>
              <a:t>x,y</a:t>
            </a:r>
            <a:r>
              <a:rPr lang="en-US" dirty="0" smtClean="0"/>
              <a:t>)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to all servers (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(x),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(y)</a:t>
            </a:r>
            <a:r>
              <a:rPr lang="en-US" dirty="0" smtClean="0"/>
              <a:t>,*)</a:t>
            </a:r>
          </a:p>
          <a:p>
            <a:pPr lvl="1"/>
            <a:r>
              <a:rPr lang="en-US" dirty="0" smtClean="0"/>
              <a:t>Send 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y,z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 smtClean="0"/>
              <a:t> to all servers (*,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(y)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(z)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Send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z,x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/>
              <a:t>to all servers (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(x)</a:t>
            </a:r>
            <a:r>
              <a:rPr lang="en-US" dirty="0" smtClean="0"/>
              <a:t>, *,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baseline="-25000" dirty="0" smtClean="0">
                <a:solidFill>
                  <a:srgbClr val="FF0000"/>
                </a:solidFill>
              </a:rPr>
              <a:t>3</a:t>
            </a:r>
            <a:r>
              <a:rPr lang="en-US" dirty="0" smtClean="0">
                <a:solidFill>
                  <a:srgbClr val="000000"/>
                </a:solidFill>
              </a:rPr>
              <a:t>(z)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b="1" dirty="0" smtClean="0">
                <a:solidFill>
                  <a:srgbClr val="0000FF"/>
                </a:solidFill>
              </a:rPr>
              <a:t>Output</a:t>
            </a:r>
            <a:r>
              <a:rPr lang="en-US" dirty="0" smtClean="0"/>
              <a:t>:</a:t>
            </a:r>
          </a:p>
          <a:p>
            <a:r>
              <a:rPr lang="en-US" dirty="0"/>
              <a:t>	</a:t>
            </a:r>
            <a:r>
              <a:rPr lang="en-US" dirty="0" smtClean="0"/>
              <a:t>compute locally 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x,y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y,z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r>
              <a:rPr lang="en-US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z,x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553200" y="6155255"/>
            <a:ext cx="4889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p</a:t>
            </a:r>
            <a:r>
              <a:rPr lang="en-US" sz="1600" baseline="30000" dirty="0" smtClean="0">
                <a:solidFill>
                  <a:srgbClr val="000000"/>
                </a:solidFill>
              </a:rPr>
              <a:t>1/3</a:t>
            </a:r>
            <a:endParaRPr lang="en-US" sz="1600" dirty="0"/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0" y="57398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081272" y="101238"/>
            <a:ext cx="3059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m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542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0573E-6 3.20519E-6 C 0.01093 0.07086 0.01596 0.14127 0.05744 0.20542 C 0.09892 0.26957 0.19611 0.35502 0.24904 0.38559 C 0.30197 0.41616 0.34363 0.39926 0.37487 0.3886 C 0.40611 0.37795 0.42415 0.34228 0.43665 0.32191 C 0.44915 0.30153 0.44741 0.2779 0.45019 0.26632 " pathEditMode="relative" rAng="0" ptsTypes="aaaa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10" y="207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261E-6 4.0528E-6 C 0.01077 0.05419 0.02675 0.25799 0.06496 0.32515 C 0.10316 0.39231 0.17819 0.39555 0.22942 0.40296 C 0.28066 0.41037 0.3397 0.38397 0.37253 0.36915 C 0.40535 0.35433 0.41543 0.32839 0.42671 0.31403 C 0.438 0.29967 0.43766 0.28925 0.44043 0.28277 " pathEditMode="relative" rAng="0" ptsTypes="aaaaaa">
                                      <p:cBhvr>
                                        <p:cTn id="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22" y="20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43 2.45947E-6 C -0.0132 0.09819 -0.03247 0.19638 -0.01841 0.26656 C -0.00417 0.33673 0.05315 0.39069 0.09101 0.42172 C 0.12887 0.45275 0.16898 0.45229 0.20945 0.45206 " pathEditMode="relative" rAng="0" ptsTypes="aaaA">
                                      <p:cBhvr>
                                        <p:cTn id="7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7" y="226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Communication load per 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20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0" y="57398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4175" y="3627966"/>
            <a:ext cx="6667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dirty="0" smtClean="0"/>
              <a:t>Can we compute </a:t>
            </a:r>
            <a:r>
              <a:rPr lang="en-US" dirty="0" smtClean="0">
                <a:solidFill>
                  <a:srgbClr val="0000FF"/>
                </a:solidFill>
              </a:rPr>
              <a:t>Triangles</a:t>
            </a:r>
            <a:r>
              <a:rPr lang="en-US" dirty="0" smtClean="0"/>
              <a:t> with </a:t>
            </a:r>
            <a:r>
              <a:rPr lang="en-US" dirty="0" smtClean="0">
                <a:solidFill>
                  <a:srgbClr val="FF0000"/>
                </a:solidFill>
              </a:rPr>
              <a:t>L </a:t>
            </a:r>
            <a:r>
              <a:rPr lang="en-US" dirty="0">
                <a:solidFill>
                  <a:srgbClr val="000000"/>
                </a:solidFill>
              </a:rPr>
              <a:t>=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/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1272" y="101238"/>
            <a:ext cx="3059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m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175" y="4303993"/>
            <a:ext cx="31598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No</a:t>
            </a:r>
            <a:r>
              <a:rPr lang="en-US" sz="2800" dirty="0"/>
              <a:t>! </a:t>
            </a:r>
            <a:r>
              <a:rPr lang="en-US" sz="2800" dirty="0" smtClean="0"/>
              <a:t>    [</a:t>
            </a:r>
            <a:r>
              <a:rPr lang="en-US" sz="2800" dirty="0"/>
              <a:t>Beame’13</a:t>
            </a:r>
            <a:r>
              <a:rPr lang="en-US" sz="2800" dirty="0" smtClean="0"/>
              <a:t>]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84175" y="1593190"/>
            <a:ext cx="8351365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/>
              <a:t>Theorem</a:t>
            </a:r>
            <a:r>
              <a:rPr lang="en-US" sz="3200" dirty="0"/>
              <a:t>  </a:t>
            </a:r>
            <a:r>
              <a:rPr lang="en-US" sz="3200" dirty="0" err="1" smtClean="0"/>
              <a:t>HyperCube</a:t>
            </a:r>
            <a:r>
              <a:rPr lang="en-US" sz="3200" dirty="0" smtClean="0"/>
              <a:t> has load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 = O(</a:t>
            </a:r>
            <a:r>
              <a:rPr lang="en-US" sz="3200" dirty="0">
                <a:solidFill>
                  <a:srgbClr val="FF0000"/>
                </a:solidFill>
              </a:rPr>
              <a:t>m</a:t>
            </a:r>
            <a:r>
              <a:rPr lang="en-US" sz="3200" dirty="0">
                <a:solidFill>
                  <a:srgbClr val="000000"/>
                </a:solidFill>
              </a:rPr>
              <a:t>/</a:t>
            </a:r>
            <a:r>
              <a:rPr lang="en-US" sz="3200" dirty="0">
                <a:solidFill>
                  <a:srgbClr val="FF0000"/>
                </a:solidFill>
              </a:rPr>
              <a:t>p</a:t>
            </a:r>
            <a:r>
              <a:rPr lang="en-US" sz="3200" baseline="30000" dirty="0">
                <a:solidFill>
                  <a:srgbClr val="FF0000"/>
                </a:solidFill>
              </a:rPr>
              <a:t>2/3</a:t>
            </a:r>
            <a:r>
              <a:rPr lang="en-US" sz="3200" dirty="0" smtClean="0"/>
              <a:t>)</a:t>
            </a:r>
            <a:br>
              <a:rPr lang="en-US" sz="3200" dirty="0" smtClean="0"/>
            </a:br>
            <a:r>
              <a:rPr lang="en-US" sz="3200" dirty="0" err="1" smtClean="0"/>
              <a:t>w.h.p</a:t>
            </a:r>
            <a:r>
              <a:rPr lang="en-US" sz="3200" dirty="0" smtClean="0"/>
              <a:t>., on any input database without skew.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6911375" y="3654804"/>
            <a:ext cx="1793414" cy="1298377"/>
          </a:xfrm>
          <a:prstGeom prst="wedgeEllipseCallout">
            <a:avLst>
              <a:gd name="adj1" fmla="val -59894"/>
              <a:gd name="adj2" fmla="val 6778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Will prove</a:t>
            </a:r>
            <a:br>
              <a:rPr lang="en-US" dirty="0" smtClean="0"/>
            </a:br>
            <a:r>
              <a:rPr lang="en-US" dirty="0" smtClean="0"/>
              <a:t>in the next</a:t>
            </a:r>
            <a:br>
              <a:rPr lang="en-US" dirty="0" smtClean="0"/>
            </a:br>
            <a:r>
              <a:rPr lang="en-US" dirty="0" smtClean="0"/>
              <a:t>9 slides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087" y="5279132"/>
            <a:ext cx="807584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/>
              <a:t>Theorem</a:t>
            </a:r>
            <a:r>
              <a:rPr lang="en-US" sz="3200" dirty="0"/>
              <a:t> Any 1-round algorithm has load</a:t>
            </a:r>
            <a:br>
              <a:rPr lang="en-US" sz="3200" dirty="0"/>
            </a:b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 = </a:t>
            </a:r>
            <a:r>
              <a:rPr lang="en-US" sz="3200" dirty="0" err="1"/>
              <a:t>Ω</a:t>
            </a:r>
            <a:r>
              <a:rPr lang="en-US" sz="3200" dirty="0"/>
              <a:t>(</a:t>
            </a:r>
            <a:r>
              <a:rPr lang="en-US" sz="3200" dirty="0">
                <a:solidFill>
                  <a:srgbClr val="FF0000"/>
                </a:solidFill>
              </a:rPr>
              <a:t>m</a:t>
            </a:r>
            <a:r>
              <a:rPr lang="en-US" sz="3200" dirty="0">
                <a:solidFill>
                  <a:srgbClr val="000000"/>
                </a:solidFill>
              </a:rPr>
              <a:t>/</a:t>
            </a:r>
            <a:r>
              <a:rPr lang="en-US" sz="3200" dirty="0">
                <a:solidFill>
                  <a:srgbClr val="FF0000"/>
                </a:solidFill>
              </a:rPr>
              <a:t>p</a:t>
            </a:r>
            <a:r>
              <a:rPr lang="en-US" sz="3200" baseline="30000" dirty="0">
                <a:solidFill>
                  <a:srgbClr val="FF0000"/>
                </a:solidFill>
              </a:rPr>
              <a:t>2/3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), even on inputs with no skew.</a:t>
            </a:r>
          </a:p>
        </p:txBody>
      </p:sp>
    </p:spTree>
    <p:extLst>
      <p:ext uri="{BB962C8B-B14F-4D97-AF65-F5344CB8AC3E}">
        <p14:creationId xmlns:p14="http://schemas.microsoft.com/office/powerpoint/2010/main" val="341710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5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Attempt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21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0" y="57398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087" y="5279132"/>
            <a:ext cx="8075848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/>
              <a:t>Theorem</a:t>
            </a:r>
            <a:r>
              <a:rPr lang="en-US" sz="3200" dirty="0"/>
              <a:t> Any 1-round algorithm has load</a:t>
            </a:r>
            <a:br>
              <a:rPr lang="en-US" sz="3200" dirty="0"/>
            </a:b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 = </a:t>
            </a:r>
            <a:r>
              <a:rPr lang="en-US" sz="3200" dirty="0" err="1"/>
              <a:t>Ω</a:t>
            </a:r>
            <a:r>
              <a:rPr lang="en-US" sz="3200" dirty="0"/>
              <a:t>(</a:t>
            </a:r>
            <a:r>
              <a:rPr lang="en-US" sz="3200" dirty="0">
                <a:solidFill>
                  <a:srgbClr val="FF0000"/>
                </a:solidFill>
              </a:rPr>
              <a:t>m</a:t>
            </a:r>
            <a:r>
              <a:rPr lang="en-US" sz="3200" dirty="0">
                <a:solidFill>
                  <a:srgbClr val="000000"/>
                </a:solidFill>
              </a:rPr>
              <a:t>/</a:t>
            </a:r>
            <a:r>
              <a:rPr lang="en-US" sz="3200" dirty="0">
                <a:solidFill>
                  <a:srgbClr val="FF0000"/>
                </a:solidFill>
              </a:rPr>
              <a:t>p</a:t>
            </a:r>
            <a:r>
              <a:rPr lang="en-US" sz="3200" baseline="30000" dirty="0">
                <a:solidFill>
                  <a:srgbClr val="FF0000"/>
                </a:solidFill>
              </a:rPr>
              <a:t>2/3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), even on inputs with no skew.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81272" y="101238"/>
            <a:ext cx="3059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m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7087" y="3168982"/>
            <a:ext cx="8229600" cy="3179763"/>
          </a:xfrm>
        </p:spPr>
        <p:txBody>
          <a:bodyPr>
            <a:normAutofit/>
          </a:bodyPr>
          <a:lstStyle/>
          <a:p>
            <a:r>
              <a:rPr lang="en-US" dirty="0" smtClean="0"/>
              <a:t>Find a worst case input database 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0000FF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  <a:r>
              <a:rPr lang="en-US" dirty="0" smtClean="0">
                <a:solidFill>
                  <a:srgbClr val="0000FF"/>
                </a:solidFill>
              </a:rPr>
              <a:t/>
            </a:r>
            <a:br>
              <a:rPr lang="en-US" dirty="0" smtClean="0">
                <a:solidFill>
                  <a:srgbClr val="0000FF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prove that it requires load </a:t>
            </a:r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/>
              <a:t> = </a:t>
            </a:r>
            <a:r>
              <a:rPr lang="en-US" dirty="0" err="1"/>
              <a:t>Ω</a:t>
            </a:r>
            <a:r>
              <a:rPr lang="en-US" dirty="0"/>
              <a:t>(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FF0000"/>
                </a:solidFill>
              </a:rPr>
              <a:t>2/3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)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/>
              <a:t>Problem: for any input database there is a specialized encoding </a:t>
            </a:r>
            <a:r>
              <a:rPr lang="en-US" dirty="0" err="1" smtClean="0"/>
              <a:t>s.t.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 = O(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 smtClean="0"/>
              <a:t>) bits.</a:t>
            </a:r>
          </a:p>
          <a:p>
            <a:r>
              <a:rPr lang="en-US" dirty="0" smtClean="0"/>
              <a:t>There is no “worst” database!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5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1716E-6 -1.86299E-6 L -1.41716E-6 -0.500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50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Proof: Formal Statement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22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0" y="57398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350079"/>
              </p:ext>
            </p:extLst>
          </p:nvPr>
        </p:nvGraphicFramePr>
        <p:xfrm>
          <a:off x="7606286" y="2341306"/>
          <a:ext cx="1347561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187"/>
                <a:gridCol w="449187"/>
                <a:gridCol w="449187"/>
              </a:tblGrid>
              <a:tr h="1822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20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x</a:t>
                      </a:r>
                      <a:endParaRPr lang="en-US" sz="2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y</a:t>
                      </a:r>
                      <a:endParaRPr lang="en-US" sz="20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081272" y="101238"/>
            <a:ext cx="287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12" name="Oval Callout 11"/>
          <p:cNvSpPr/>
          <p:nvPr/>
        </p:nvSpPr>
        <p:spPr>
          <a:xfrm>
            <a:off x="4519306" y="3651535"/>
            <a:ext cx="1901665" cy="908864"/>
          </a:xfrm>
          <a:prstGeom prst="wedgeEllipseCallout">
            <a:avLst>
              <a:gd name="adj1" fmla="val -45802"/>
              <a:gd name="adj2" fmla="val -8105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dirty="0" smtClean="0"/>
              <a:t>size of the</a:t>
            </a:r>
            <a:br>
              <a:rPr lang="en-US" dirty="0" smtClean="0"/>
            </a:br>
            <a:r>
              <a:rPr lang="en-US" dirty="0" smtClean="0"/>
              <a:t>input in</a:t>
            </a:r>
            <a:r>
              <a:rPr lang="en-US" dirty="0"/>
              <a:t> </a:t>
            </a:r>
            <a:r>
              <a:rPr lang="en-US" dirty="0" smtClean="0"/>
              <a:t>bits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8298" y="1684076"/>
            <a:ext cx="80379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Inputs</a:t>
            </a:r>
            <a:r>
              <a:rPr lang="en-US" sz="3200" dirty="0"/>
              <a:t>:</a:t>
            </a:r>
            <a:r>
              <a:rPr lang="en-US" sz="3200" dirty="0">
                <a:solidFill>
                  <a:srgbClr val="0000FF"/>
                </a:solidFill>
              </a:rPr>
              <a:t> R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0000FF"/>
                </a:solidFill>
              </a:rPr>
              <a:t>S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en-US" sz="3200" dirty="0"/>
              <a:t> </a:t>
            </a:r>
            <a:r>
              <a:rPr lang="en-US" sz="3200" i="1" u="sng" dirty="0"/>
              <a:t>random permutations</a:t>
            </a:r>
            <a:r>
              <a:rPr lang="en-US" sz="3200" dirty="0"/>
              <a:t> on [</a:t>
            </a:r>
            <a:r>
              <a:rPr lang="en-US" sz="3200" dirty="0">
                <a:solidFill>
                  <a:srgbClr val="FF0000"/>
                </a:solidFill>
              </a:rPr>
              <a:t>n</a:t>
            </a:r>
            <a:r>
              <a:rPr lang="en-US" sz="3200" dirty="0" smtClean="0"/>
              <a:t>]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38298" y="2797760"/>
            <a:ext cx="60205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Notation: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  </a:t>
            </a:r>
            <a:r>
              <a:rPr lang="en-US" sz="3200" dirty="0" err="1" smtClean="0">
                <a:solidFill>
                  <a:srgbClr val="FF0000"/>
                </a:solidFill>
              </a:rPr>
              <a:t>L</a:t>
            </a:r>
            <a:r>
              <a:rPr lang="en-US" sz="3200" baseline="-25000" dirty="0" err="1" smtClean="0">
                <a:solidFill>
                  <a:srgbClr val="FF0000"/>
                </a:solidFill>
              </a:rPr>
              <a:t>lower</a:t>
            </a:r>
            <a:r>
              <a:rPr lang="en-US" sz="3200" dirty="0" smtClean="0"/>
              <a:t> </a:t>
            </a:r>
            <a:r>
              <a:rPr lang="en-US" sz="3200" dirty="0"/>
              <a:t>= </a:t>
            </a:r>
            <a:r>
              <a:rPr lang="en-US" sz="3200" dirty="0">
                <a:solidFill>
                  <a:srgbClr val="000000"/>
                </a:solidFill>
              </a:rPr>
              <a:t>3*log(</a:t>
            </a:r>
            <a:r>
              <a:rPr lang="en-US" sz="3200" dirty="0">
                <a:solidFill>
                  <a:srgbClr val="FF0000"/>
                </a:solidFill>
              </a:rPr>
              <a:t>n!</a:t>
            </a:r>
            <a:r>
              <a:rPr lang="en-US" sz="3200" dirty="0">
                <a:solidFill>
                  <a:srgbClr val="000000"/>
                </a:solidFill>
              </a:rPr>
              <a:t>)</a:t>
            </a:r>
            <a:r>
              <a:rPr lang="en-US" sz="3200" dirty="0"/>
              <a:t> / </a:t>
            </a:r>
            <a:r>
              <a:rPr lang="en-US" sz="3200" dirty="0">
                <a:solidFill>
                  <a:srgbClr val="FF0000"/>
                </a:solidFill>
              </a:rPr>
              <a:t>p</a:t>
            </a:r>
            <a:r>
              <a:rPr lang="en-US" sz="3200" baseline="30000" dirty="0">
                <a:solidFill>
                  <a:srgbClr val="FF0000"/>
                </a:solidFill>
              </a:rPr>
              <a:t>2/3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253005" y="5290910"/>
            <a:ext cx="8861465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/>
              <a:t>Theorem</a:t>
            </a:r>
            <a:r>
              <a:rPr lang="en-US" sz="3200" dirty="0"/>
              <a:t> If A is a 1-round algorithm </a:t>
            </a:r>
            <a:r>
              <a:rPr lang="en-US" sz="3200" dirty="0" smtClean="0"/>
              <a:t>with </a:t>
            </a:r>
            <a:r>
              <a:rPr lang="en-US" sz="3200" dirty="0"/>
              <a:t>load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then E[ |A| ] ≤  (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  / </a:t>
            </a:r>
            <a:r>
              <a:rPr lang="en-US" sz="3200" dirty="0" err="1">
                <a:solidFill>
                  <a:srgbClr val="FF0000"/>
                </a:solidFill>
              </a:rPr>
              <a:t>L</a:t>
            </a:r>
            <a:r>
              <a:rPr lang="en-US" sz="3200" baseline="-25000" dirty="0" err="1">
                <a:solidFill>
                  <a:srgbClr val="FF0000"/>
                </a:solidFill>
              </a:rPr>
              <a:t>lower</a:t>
            </a:r>
            <a:r>
              <a:rPr lang="en-US" sz="3200" dirty="0"/>
              <a:t>)</a:t>
            </a:r>
            <a:r>
              <a:rPr lang="en-US" sz="3200" baseline="30000" dirty="0"/>
              <a:t>3/2</a:t>
            </a:r>
            <a:r>
              <a:rPr lang="en-US" sz="3200" dirty="0"/>
              <a:t> E[ |Q| ]</a:t>
            </a:r>
          </a:p>
        </p:txBody>
      </p:sp>
    </p:spTree>
    <p:extLst>
      <p:ext uri="{BB962C8B-B14F-4D97-AF65-F5344CB8AC3E}">
        <p14:creationId xmlns:p14="http://schemas.microsoft.com/office/powerpoint/2010/main" val="56134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68330"/>
            <a:ext cx="8229600" cy="2498597"/>
          </a:xfrm>
        </p:spPr>
        <p:txBody>
          <a:bodyPr>
            <a:normAutofit/>
          </a:bodyPr>
          <a:lstStyle/>
          <a:p>
            <a:r>
              <a:rPr lang="en-US" dirty="0" smtClean="0"/>
              <a:t>Step1: Compute E</a:t>
            </a:r>
            <a:r>
              <a:rPr lang="en-US" dirty="0"/>
              <a:t>[ |Q| ]</a:t>
            </a:r>
          </a:p>
          <a:p>
            <a:r>
              <a:rPr lang="en-US" dirty="0" smtClean="0"/>
              <a:t>Step2: Certain tuples E[ |K</a:t>
            </a:r>
            <a:r>
              <a:rPr lang="en-US" baseline="-25000" dirty="0" smtClean="0"/>
              <a:t>u</a:t>
            </a:r>
            <a:r>
              <a:rPr lang="en-US" dirty="0" smtClean="0"/>
              <a:t>| ]</a:t>
            </a:r>
          </a:p>
          <a:p>
            <a:r>
              <a:rPr lang="en-US" dirty="0" smtClean="0"/>
              <a:t>Step3: Answers returned E[ |A</a:t>
            </a:r>
            <a:r>
              <a:rPr lang="en-US" baseline="-25000" dirty="0" smtClean="0"/>
              <a:t>u</a:t>
            </a:r>
            <a:r>
              <a:rPr lang="en-US" dirty="0" smtClean="0"/>
              <a:t>| 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23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0" y="57398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1272" y="101238"/>
            <a:ext cx="287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005" y="5290910"/>
            <a:ext cx="8861465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/>
              <a:t>Theorem</a:t>
            </a:r>
            <a:r>
              <a:rPr lang="en-US" sz="3200" dirty="0"/>
              <a:t> If A is a 1-round algorithm with load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then E[ |A| ] ≤  ( </a:t>
            </a:r>
            <a:r>
              <a:rPr lang="en-US" sz="3200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  / </a:t>
            </a:r>
            <a:r>
              <a:rPr lang="en-US" sz="3200" dirty="0" err="1">
                <a:solidFill>
                  <a:srgbClr val="FF0000"/>
                </a:solidFill>
              </a:rPr>
              <a:t>L</a:t>
            </a:r>
            <a:r>
              <a:rPr lang="en-US" sz="3200" baseline="-25000" dirty="0" err="1">
                <a:solidFill>
                  <a:srgbClr val="FF0000"/>
                </a:solidFill>
              </a:rPr>
              <a:t>lower</a:t>
            </a:r>
            <a:r>
              <a:rPr lang="en-US" sz="3200" dirty="0"/>
              <a:t>)</a:t>
            </a:r>
            <a:r>
              <a:rPr lang="en-US" sz="3200" baseline="30000" dirty="0"/>
              <a:t>3/2</a:t>
            </a:r>
            <a:r>
              <a:rPr lang="en-US" sz="3200" dirty="0"/>
              <a:t> E[ |Q| ]</a:t>
            </a:r>
          </a:p>
        </p:txBody>
      </p:sp>
    </p:spTree>
    <p:extLst>
      <p:ext uri="{BB962C8B-B14F-4D97-AF65-F5344CB8AC3E}">
        <p14:creationId xmlns:p14="http://schemas.microsoft.com/office/powerpoint/2010/main" val="58872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11022E-16 L -2.77778E-6 -0.55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3" grpId="0" build="p"/>
      <p:bldP spid="1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1: E[ |Q| ]</a:t>
            </a:r>
            <a:endParaRPr lang="en-US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841908"/>
              </p:ext>
            </p:extLst>
          </p:nvPr>
        </p:nvGraphicFramePr>
        <p:xfrm>
          <a:off x="2564317" y="2664518"/>
          <a:ext cx="1170537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179"/>
                <a:gridCol w="390179"/>
                <a:gridCol w="390179"/>
              </a:tblGrid>
              <a:tr h="1822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endParaRPr lang="en-US" sz="18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y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23" name="Straight Connector 22"/>
          <p:cNvCxnSpPr/>
          <p:nvPr/>
        </p:nvCxnSpPr>
        <p:spPr>
          <a:xfrm flipV="1">
            <a:off x="0" y="50800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166764"/>
              </p:ext>
            </p:extLst>
          </p:nvPr>
        </p:nvGraphicFramePr>
        <p:xfrm>
          <a:off x="4030160" y="2664518"/>
          <a:ext cx="1170537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179"/>
                <a:gridCol w="390179"/>
                <a:gridCol w="390179"/>
              </a:tblGrid>
              <a:tr h="1822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endParaRPr lang="en-US" sz="18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y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z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625814"/>
              </p:ext>
            </p:extLst>
          </p:nvPr>
        </p:nvGraphicFramePr>
        <p:xfrm>
          <a:off x="5496003" y="2664518"/>
          <a:ext cx="1170537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0179"/>
                <a:gridCol w="390179"/>
                <a:gridCol w="390179"/>
              </a:tblGrid>
              <a:tr h="1822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18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z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264692"/>
              </p:ext>
            </p:extLst>
          </p:nvPr>
        </p:nvGraphicFramePr>
        <p:xfrm>
          <a:off x="6970665" y="3030278"/>
          <a:ext cx="1668444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111"/>
                <a:gridCol w="417111"/>
                <a:gridCol w="417111"/>
                <a:gridCol w="417111"/>
              </a:tblGrid>
              <a:tr h="18227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</a:rPr>
                        <a:t>Q</a:t>
                      </a:r>
                      <a:endParaRPr lang="en-US" sz="18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x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y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z</a:t>
                      </a:r>
                      <a:endParaRPr lang="en-US" sz="18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270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3900047" y="339425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ea typeface="ＭＳ ゴシック"/>
                <a:cs typeface="ＭＳ ゴシック"/>
              </a:rPr>
              <a:t>∧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365890" y="339425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  <a:ea typeface="ＭＳ ゴシック"/>
                <a:cs typeface="ＭＳ ゴシック"/>
              </a:rPr>
              <a:t>∧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831733" y="3286530"/>
            <a:ext cx="42431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=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1057811" y="3277206"/>
            <a:ext cx="13609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E.g.  </a:t>
            </a:r>
            <a:r>
              <a:rPr lang="en-US" sz="2000" dirty="0" smtClean="0">
                <a:solidFill>
                  <a:srgbClr val="FF0000"/>
                </a:solidFill>
              </a:rPr>
              <a:t>n</a:t>
            </a:r>
            <a:r>
              <a:rPr lang="en-US" sz="2000" dirty="0" smtClean="0"/>
              <a:t> = 4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0771" y="1417638"/>
            <a:ext cx="803938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</a:rPr>
              <a:t>Fact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n-US" sz="3200" dirty="0"/>
              <a:t>If are </a:t>
            </a:r>
            <a:r>
              <a:rPr lang="en-US" sz="3200" dirty="0">
                <a:solidFill>
                  <a:srgbClr val="0000FF"/>
                </a:solidFill>
              </a:rPr>
              <a:t>R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0000FF"/>
                </a:solidFill>
              </a:rPr>
              <a:t>S</a:t>
            </a:r>
            <a:r>
              <a:rPr lang="en-US" sz="3200" dirty="0"/>
              <a:t>, </a:t>
            </a: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en-US" sz="3200" dirty="0"/>
              <a:t> are </a:t>
            </a:r>
            <a:r>
              <a:rPr lang="en-US" sz="3200" dirty="0" smtClean="0"/>
              <a:t>independent random</a:t>
            </a:r>
            <a:br>
              <a:rPr lang="en-US" sz="3200" dirty="0" smtClean="0"/>
            </a:br>
            <a:r>
              <a:rPr lang="en-US" sz="3200" dirty="0" smtClean="0"/>
              <a:t>permutations, then </a:t>
            </a:r>
            <a:r>
              <a:rPr lang="en-US" sz="3200" dirty="0"/>
              <a:t>E[|</a:t>
            </a:r>
            <a:r>
              <a:rPr lang="en-US" sz="3200" dirty="0" smtClean="0">
                <a:solidFill>
                  <a:srgbClr val="0000FF"/>
                </a:solidFill>
              </a:rPr>
              <a:t>Q</a:t>
            </a:r>
            <a:r>
              <a:rPr lang="en-US" sz="3200" dirty="0" smtClean="0"/>
              <a:t>|</a:t>
            </a:r>
            <a:r>
              <a:rPr lang="en-US" sz="3200" dirty="0"/>
              <a:t>] =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81272" y="101238"/>
            <a:ext cx="287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48079" y="4676982"/>
            <a:ext cx="8697417" cy="1861846"/>
            <a:chOff x="348079" y="4676982"/>
            <a:chExt cx="8697417" cy="1861846"/>
          </a:xfrm>
        </p:grpSpPr>
        <p:pic>
          <p:nvPicPr>
            <p:cNvPr id="6" name="Picture 5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786" y="5176003"/>
              <a:ext cx="8662710" cy="136282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48079" y="4676982"/>
              <a:ext cx="9925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Proof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79749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2: Certain Tuples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265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A fixed server u receives three messages</a:t>
            </a:r>
          </a:p>
          <a:p>
            <a:r>
              <a:rPr lang="en-US" sz="2800" dirty="0" smtClean="0"/>
              <a:t>msg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(</a:t>
            </a:r>
            <a:r>
              <a:rPr lang="en-US" sz="2800" dirty="0">
                <a:solidFill>
                  <a:srgbClr val="0000FF"/>
                </a:solidFill>
              </a:rPr>
              <a:t>R</a:t>
            </a:r>
            <a:r>
              <a:rPr lang="en-US" sz="2800" dirty="0" smtClean="0"/>
              <a:t>) ∈ {0,1}</a:t>
            </a:r>
            <a:r>
              <a:rPr lang="en-US" sz="2800" baseline="30000" dirty="0" smtClean="0">
                <a:solidFill>
                  <a:srgbClr val="FF0000"/>
                </a:solidFill>
              </a:rPr>
              <a:t>L1</a:t>
            </a:r>
            <a:r>
              <a:rPr lang="en-US" sz="2800" dirty="0" smtClean="0"/>
              <a:t> about </a:t>
            </a:r>
            <a:r>
              <a:rPr lang="en-US" sz="2800" dirty="0" smtClean="0">
                <a:solidFill>
                  <a:srgbClr val="0000FF"/>
                </a:solidFill>
              </a:rPr>
              <a:t>R</a:t>
            </a:r>
          </a:p>
          <a:p>
            <a:r>
              <a:rPr lang="en-US" sz="2800" dirty="0" smtClean="0"/>
              <a:t>msg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  <a:r>
              <a:rPr lang="en-US" sz="2800" dirty="0" smtClean="0"/>
              <a:t>) </a:t>
            </a:r>
            <a:r>
              <a:rPr lang="en-US" sz="2800" dirty="0"/>
              <a:t>∈ {0,1}</a:t>
            </a:r>
            <a:r>
              <a:rPr lang="en-US" sz="2800" baseline="30000" dirty="0" smtClean="0">
                <a:solidFill>
                  <a:srgbClr val="FF0000"/>
                </a:solidFill>
              </a:rPr>
              <a:t>L2</a:t>
            </a:r>
            <a:r>
              <a:rPr lang="en-US" sz="2800" dirty="0" smtClean="0"/>
              <a:t> </a:t>
            </a:r>
            <a:r>
              <a:rPr lang="en-US" sz="2800" dirty="0"/>
              <a:t>about 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</a:p>
          <a:p>
            <a:r>
              <a:rPr lang="en-US" sz="2800" dirty="0" smtClean="0"/>
              <a:t>msg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T</a:t>
            </a:r>
            <a:r>
              <a:rPr lang="en-US" sz="2800" dirty="0" smtClean="0"/>
              <a:t>) </a:t>
            </a:r>
            <a:r>
              <a:rPr lang="en-US" sz="2800" dirty="0"/>
              <a:t>∈ {0,1}</a:t>
            </a:r>
            <a:r>
              <a:rPr lang="en-US" sz="2800" baseline="30000" dirty="0" smtClean="0">
                <a:solidFill>
                  <a:srgbClr val="FF0000"/>
                </a:solidFill>
              </a:rPr>
              <a:t>L3</a:t>
            </a:r>
            <a:r>
              <a:rPr lang="en-US" sz="2800" dirty="0" smtClean="0"/>
              <a:t> </a:t>
            </a:r>
            <a:r>
              <a:rPr lang="en-US" sz="2800" dirty="0"/>
              <a:t>about </a:t>
            </a:r>
            <a:r>
              <a:rPr lang="en-US" sz="2800" dirty="0" smtClean="0">
                <a:solidFill>
                  <a:srgbClr val="0000FF"/>
                </a:solidFill>
              </a:rPr>
              <a:t>T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L</a:t>
            </a:r>
            <a:r>
              <a:rPr lang="en-US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/>
              <a:t> + </a:t>
            </a:r>
            <a:r>
              <a:rPr lang="en-US" sz="2800" dirty="0" smtClean="0">
                <a:solidFill>
                  <a:srgbClr val="FF0000"/>
                </a:solidFill>
              </a:rPr>
              <a:t>L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/>
              <a:t> + </a:t>
            </a:r>
            <a:r>
              <a:rPr lang="en-US" sz="2800" dirty="0" smtClean="0">
                <a:solidFill>
                  <a:srgbClr val="FF0000"/>
                </a:solidFill>
              </a:rPr>
              <a:t>L</a:t>
            </a:r>
            <a:r>
              <a:rPr lang="en-US" sz="2800" baseline="-250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/>
              <a:t> ≤ </a:t>
            </a:r>
            <a:r>
              <a:rPr lang="en-US" sz="2800" dirty="0" smtClean="0">
                <a:solidFill>
                  <a:srgbClr val="FF0000"/>
                </a:solidFill>
              </a:rPr>
              <a:t>L </a:t>
            </a:r>
            <a:r>
              <a:rPr lang="en-US" sz="2800" dirty="0" smtClean="0"/>
              <a:t>bits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25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0" y="50800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81272" y="101238"/>
            <a:ext cx="287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957" y="4689684"/>
            <a:ext cx="8925573" cy="9541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Definition</a:t>
            </a:r>
            <a:r>
              <a:rPr lang="en-US" sz="2800" dirty="0" smtClean="0"/>
              <a:t> Given msg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∈{0,1}</a:t>
            </a:r>
            <a:r>
              <a:rPr lang="en-US" sz="2800" baseline="30000" dirty="0" smtClean="0">
                <a:solidFill>
                  <a:srgbClr val="FF0000"/>
                </a:solidFill>
              </a:rPr>
              <a:t>L1</a:t>
            </a:r>
            <a:r>
              <a:rPr lang="en-US" sz="2800" dirty="0" smtClean="0"/>
              <a:t>, the certain tuples are:</a:t>
            </a:r>
            <a:endParaRPr lang="en-US" sz="2800" dirty="0"/>
          </a:p>
          <a:p>
            <a:r>
              <a:rPr lang="en-US" sz="2800" dirty="0"/>
              <a:t>	</a:t>
            </a:r>
            <a:r>
              <a:rPr lang="en-US" sz="2800" dirty="0" smtClean="0"/>
              <a:t>K</a:t>
            </a:r>
            <a:r>
              <a:rPr lang="en-US" sz="2800" baseline="-25000" dirty="0" smtClean="0"/>
              <a:t>1</a:t>
            </a:r>
            <a:r>
              <a:rPr lang="en-US" sz="2800" dirty="0"/>
              <a:t>(</a:t>
            </a:r>
            <a:r>
              <a:rPr lang="en-US" sz="2800" dirty="0" smtClean="0"/>
              <a:t>msg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) </a:t>
            </a:r>
            <a:r>
              <a:rPr lang="en-US" sz="2800" dirty="0"/>
              <a:t>= { (</a:t>
            </a:r>
            <a:r>
              <a:rPr lang="en-US" sz="2800" dirty="0" err="1"/>
              <a:t>i,j</a:t>
            </a:r>
            <a:r>
              <a:rPr lang="en-US" sz="2800" dirty="0"/>
              <a:t>) | ∀</a:t>
            </a:r>
            <a:r>
              <a:rPr lang="en-US" sz="2800" dirty="0" smtClean="0">
                <a:solidFill>
                  <a:srgbClr val="0000FF"/>
                </a:solidFill>
              </a:rPr>
              <a:t>R</a:t>
            </a:r>
            <a:r>
              <a:rPr lang="en-US" sz="2800" dirty="0" smtClean="0"/>
              <a:t>,  </a:t>
            </a:r>
            <a:r>
              <a:rPr lang="en-US" sz="2800" dirty="0"/>
              <a:t>msg</a:t>
            </a:r>
            <a:r>
              <a:rPr lang="en-US" sz="2800" baseline="-25000" dirty="0"/>
              <a:t>1</a:t>
            </a:r>
            <a:r>
              <a:rPr lang="en-US" sz="2800" dirty="0"/>
              <a:t>(</a:t>
            </a:r>
            <a:r>
              <a:rPr lang="en-US" sz="2800" dirty="0" smtClean="0">
                <a:solidFill>
                  <a:srgbClr val="0000FF"/>
                </a:solidFill>
              </a:rPr>
              <a:t>R</a:t>
            </a:r>
            <a:r>
              <a:rPr lang="en-US" sz="2800" dirty="0" smtClean="0"/>
              <a:t>) </a:t>
            </a:r>
            <a:r>
              <a:rPr lang="en-US" sz="2800" dirty="0"/>
              <a:t>= msg</a:t>
            </a:r>
            <a:r>
              <a:rPr lang="en-US" sz="2800" baseline="-25000" dirty="0"/>
              <a:t>1</a:t>
            </a:r>
            <a:r>
              <a:rPr lang="en-US" sz="2800" dirty="0"/>
              <a:t> </a:t>
            </a:r>
            <a:r>
              <a:rPr lang="en-US" sz="2800" dirty="0" smtClean="0">
                <a:sym typeface="Wingdings"/>
              </a:rPr>
              <a:t> (</a:t>
            </a:r>
            <a:r>
              <a:rPr lang="en-US" sz="2800" dirty="0" err="1" smtClean="0">
                <a:sym typeface="Wingdings"/>
              </a:rPr>
              <a:t>i,j</a:t>
            </a:r>
            <a:r>
              <a:rPr lang="en-US" sz="2800" dirty="0" smtClean="0">
                <a:sym typeface="Wingdings"/>
              </a:rPr>
              <a:t>) ∈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R</a:t>
            </a:r>
            <a:r>
              <a:rPr lang="en-US" sz="2800" dirty="0" smtClean="0"/>
              <a:t>}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4772" y="6094740"/>
            <a:ext cx="8063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(msg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), K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(msg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) are the certain tuples in </a:t>
            </a:r>
            <a:r>
              <a:rPr lang="en-US" sz="2800" dirty="0" smtClean="0">
                <a:solidFill>
                  <a:srgbClr val="0000FF"/>
                </a:solidFill>
              </a:rPr>
              <a:t>S</a:t>
            </a:r>
            <a:r>
              <a:rPr lang="en-US" sz="2800" dirty="0" smtClean="0"/>
              <a:t>,</a:t>
            </a:r>
            <a:r>
              <a:rPr lang="en-US" sz="2800" dirty="0">
                <a:solidFill>
                  <a:srgbClr val="0000FF"/>
                </a:solidFill>
              </a:rPr>
              <a:t> T</a:t>
            </a:r>
          </a:p>
        </p:txBody>
      </p:sp>
    </p:spTree>
    <p:extLst>
      <p:ext uri="{BB962C8B-B14F-4D97-AF65-F5344CB8AC3E}">
        <p14:creationId xmlns:p14="http://schemas.microsoft.com/office/powerpoint/2010/main" val="210748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2: Certain Tuples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4102" y="3381003"/>
            <a:ext cx="658542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Proof:</a:t>
            </a:r>
          </a:p>
          <a:p>
            <a:r>
              <a:rPr lang="en-US" sz="2000" dirty="0" smtClean="0"/>
              <a:t>H(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)	= H(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, msg</a:t>
            </a:r>
            <a:r>
              <a:rPr lang="en-US" sz="2000" baseline="-25000" dirty="0"/>
              <a:t>1</a:t>
            </a:r>
            <a:r>
              <a:rPr lang="en-US" sz="2000" dirty="0" smtClean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= H(</a:t>
            </a:r>
            <a:r>
              <a:rPr lang="en-US" sz="2000" dirty="0"/>
              <a:t>msg</a:t>
            </a:r>
            <a:r>
              <a:rPr lang="en-US" sz="2000" baseline="-25000" dirty="0"/>
              <a:t>1</a:t>
            </a:r>
            <a:r>
              <a:rPr lang="en-US" sz="2000" dirty="0" smtClean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 </a:t>
            </a:r>
            <a:r>
              <a:rPr lang="en-US" sz="2000" dirty="0" smtClean="0"/>
              <a:t>+ H( 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 | msg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</a:t>
            </a:r>
            <a:endParaRPr lang="en-US" sz="2000" dirty="0" smtClean="0"/>
          </a:p>
          <a:p>
            <a:r>
              <a:rPr lang="en-US" sz="2000" dirty="0"/>
              <a:t>	</a:t>
            </a:r>
            <a:r>
              <a:rPr lang="en-US" sz="2000" dirty="0" smtClean="0"/>
              <a:t>	= H(</a:t>
            </a:r>
            <a:r>
              <a:rPr lang="en-US" sz="2000" dirty="0"/>
              <a:t>msg</a:t>
            </a:r>
            <a:r>
              <a:rPr lang="en-US" sz="2000" baseline="-25000" dirty="0"/>
              <a:t>1</a:t>
            </a:r>
            <a:r>
              <a:rPr lang="en-US" sz="2000" dirty="0" smtClean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 </a:t>
            </a:r>
            <a:r>
              <a:rPr lang="en-US" sz="2000" dirty="0" smtClean="0"/>
              <a:t>+ E[ H(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 | </a:t>
            </a:r>
            <a:r>
              <a:rPr lang="en-US" sz="2000" dirty="0"/>
              <a:t>msg</a:t>
            </a:r>
            <a:r>
              <a:rPr lang="en-US" sz="2000" baseline="-25000" dirty="0"/>
              <a:t>1</a:t>
            </a:r>
            <a:r>
              <a:rPr lang="en-US" sz="2000" dirty="0" smtClean="0"/>
              <a:t>) ]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≤ </a:t>
            </a:r>
            <a:r>
              <a:rPr lang="en-US" sz="2000" dirty="0"/>
              <a:t>H(msg</a:t>
            </a:r>
            <a:r>
              <a:rPr lang="en-US" sz="2000" baseline="-25000" dirty="0"/>
              <a:t>1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 + </a:t>
            </a:r>
            <a:r>
              <a:rPr lang="en-US" sz="2000" dirty="0" smtClean="0"/>
              <a:t>(1 </a:t>
            </a:r>
            <a:r>
              <a:rPr lang="mr-IN" sz="2000" dirty="0" smtClean="0"/>
              <a:t>–</a:t>
            </a:r>
            <a:r>
              <a:rPr lang="en-US" sz="2000" dirty="0" smtClean="0"/>
              <a:t> E[</a:t>
            </a:r>
            <a:r>
              <a:rPr lang="en-US" sz="2000" dirty="0"/>
              <a:t>|K</a:t>
            </a:r>
            <a:r>
              <a:rPr lang="en-US" sz="2000" dirty="0" smtClean="0"/>
              <a:t>(msg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)</a:t>
            </a:r>
            <a:r>
              <a:rPr lang="en-US" sz="2000" dirty="0"/>
              <a:t>| </a:t>
            </a:r>
            <a:r>
              <a:rPr lang="en-US" sz="2000" dirty="0" smtClean="0"/>
              <a:t>] / </a:t>
            </a:r>
            <a:r>
              <a:rPr lang="en-US" sz="2000" dirty="0" smtClean="0">
                <a:solidFill>
                  <a:srgbClr val="FF0000"/>
                </a:solidFill>
              </a:rPr>
              <a:t>n</a:t>
            </a:r>
            <a:r>
              <a:rPr lang="en-US" sz="2000" dirty="0" smtClean="0"/>
              <a:t> ) * H(</a:t>
            </a:r>
            <a:r>
              <a:rPr lang="en-US" sz="2000" dirty="0" smtClean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        1	≤ </a:t>
            </a:r>
            <a:r>
              <a:rPr lang="en-US" sz="2000" dirty="0"/>
              <a:t>H(msg1(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 / H(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)  </a:t>
            </a:r>
            <a:r>
              <a:rPr lang="en-US" sz="2000" dirty="0"/>
              <a:t>+ (1 </a:t>
            </a:r>
            <a:r>
              <a:rPr lang="mr-IN" sz="2000" dirty="0"/>
              <a:t>–</a:t>
            </a:r>
            <a:r>
              <a:rPr lang="en-US" sz="2000" dirty="0"/>
              <a:t> E[|K(msg</a:t>
            </a:r>
            <a:r>
              <a:rPr lang="en-US" sz="2000" baseline="-25000" dirty="0"/>
              <a:t>1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))| ] /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/>
              <a:t> </a:t>
            </a:r>
            <a:r>
              <a:rPr lang="en-US" sz="2000" dirty="0" smtClean="0"/>
              <a:t>)</a:t>
            </a:r>
          </a:p>
          <a:p>
            <a:endParaRPr lang="en-US" sz="2000" dirty="0" smtClean="0"/>
          </a:p>
          <a:p>
            <a:r>
              <a:rPr lang="en-US" sz="2000" dirty="0" smtClean="0"/>
              <a:t>E</a:t>
            </a:r>
            <a:r>
              <a:rPr lang="en-US" sz="2000" dirty="0"/>
              <a:t>[ |K(msg</a:t>
            </a:r>
            <a:r>
              <a:rPr lang="en-US" sz="2000" baseline="-25000" dirty="0"/>
              <a:t>1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))| </a:t>
            </a:r>
            <a:r>
              <a:rPr lang="en-US" sz="2000" dirty="0" smtClean="0"/>
              <a:t>]	≤</a:t>
            </a: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/>
              <a:t>  * H(msg1(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)) / H(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84102" y="2075964"/>
            <a:ext cx="698871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/>
              <a:t>Lemma</a:t>
            </a:r>
            <a:r>
              <a:rPr lang="en-US" sz="2400" dirty="0"/>
              <a:t>. </a:t>
            </a:r>
            <a:r>
              <a:rPr lang="en-US" sz="2400" dirty="0" smtClean="0"/>
              <a:t>E</a:t>
            </a:r>
            <a:r>
              <a:rPr lang="en-US" sz="2400" dirty="0"/>
              <a:t>[ |K</a:t>
            </a:r>
            <a:r>
              <a:rPr lang="en-US" sz="2400" dirty="0" smtClean="0"/>
              <a:t>(</a:t>
            </a:r>
            <a:r>
              <a:rPr lang="en-US" sz="2400" dirty="0"/>
              <a:t>msg</a:t>
            </a:r>
            <a:r>
              <a:rPr lang="en-US" sz="2400" baseline="-25000" dirty="0"/>
              <a:t>1</a:t>
            </a:r>
            <a:r>
              <a:rPr lang="en-US" sz="2400" dirty="0" smtClean="0"/>
              <a:t>(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/>
              <a:t>))| ] ≤ </a:t>
            </a:r>
            <a:r>
              <a:rPr lang="en-US" sz="2400" dirty="0" smtClean="0">
                <a:solidFill>
                  <a:srgbClr val="FF0000"/>
                </a:solidFill>
              </a:rPr>
              <a:t>n</a:t>
            </a:r>
            <a:r>
              <a:rPr lang="en-US" sz="2400" dirty="0"/>
              <a:t> * H(msg1(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/>
              <a:t>)</a:t>
            </a:r>
            <a:r>
              <a:rPr lang="en-US" sz="2400" dirty="0" smtClean="0"/>
              <a:t>) / </a:t>
            </a:r>
            <a:r>
              <a:rPr lang="en-US" sz="2400" dirty="0"/>
              <a:t>H(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/>
              <a:t>)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50800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1272" y="101238"/>
            <a:ext cx="287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02" y="1439548"/>
            <a:ext cx="4929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Let </a:t>
            </a:r>
            <a:r>
              <a:rPr lang="en-US" sz="2400" dirty="0" smtClean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 = random permutation, |</a:t>
            </a:r>
            <a:r>
              <a:rPr lang="en-US" sz="2400" dirty="0" smtClean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|=</a:t>
            </a:r>
            <a:r>
              <a:rPr lang="en-US" sz="2400" dirty="0" smtClean="0">
                <a:solidFill>
                  <a:srgbClr val="FF0000"/>
                </a:solidFill>
              </a:rPr>
              <a:t>n</a:t>
            </a:r>
            <a:endParaRPr lang="en-US" sz="2400" baseline="-25000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887971" y="2583639"/>
            <a:ext cx="4186744" cy="1750231"/>
            <a:chOff x="4887971" y="2583639"/>
            <a:chExt cx="4186744" cy="1750231"/>
          </a:xfrm>
        </p:grpSpPr>
        <p:sp>
          <p:nvSpPr>
            <p:cNvPr id="12" name="TextBox 11"/>
            <p:cNvSpPr txBox="1"/>
            <p:nvPr/>
          </p:nvSpPr>
          <p:spPr>
            <a:xfrm>
              <a:off x="4887971" y="2583639"/>
              <a:ext cx="4186744" cy="1750231"/>
            </a:xfrm>
            <a:prstGeom prst="wedgeRoundRectCallout">
              <a:avLst>
                <a:gd name="adj1" fmla="val -47110"/>
                <a:gd name="adj2" fmla="val 70026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noAutofit/>
            </a:bodyPr>
            <a:lstStyle/>
            <a:p>
              <a:endParaRPr lang="en-US" dirty="0"/>
            </a:p>
          </p:txBody>
        </p:sp>
        <p:pic>
          <p:nvPicPr>
            <p:cNvPr id="7" name="Picture 6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0052" y="2648982"/>
              <a:ext cx="3783796" cy="1638878"/>
            </a:xfrm>
            <a:prstGeom prst="rect">
              <a:avLst/>
            </a:prstGeom>
          </p:spPr>
        </p:pic>
      </p:grpSp>
      <p:sp>
        <p:nvSpPr>
          <p:cNvPr id="10" name="Line Callout 1 9"/>
          <p:cNvSpPr/>
          <p:nvPr/>
        </p:nvSpPr>
        <p:spPr>
          <a:xfrm>
            <a:off x="7221679" y="1117648"/>
            <a:ext cx="1922321" cy="923330"/>
          </a:xfrm>
          <a:prstGeom prst="borderCallout1">
            <a:avLst>
              <a:gd name="adj1" fmla="val 18750"/>
              <a:gd name="adj2" fmla="val -8333"/>
              <a:gd name="adj3" fmla="val 93082"/>
              <a:gd name="adj4" fmla="val -39266"/>
            </a:avLst>
          </a:prstGeom>
          <a:ln>
            <a:solidFill>
              <a:schemeClr val="tx1"/>
            </a:solidFill>
          </a:ln>
        </p:spPr>
        <p:txBody>
          <a:bodyPr wrap="none" rtlCol="0" anchor="ctr">
            <a:spAutoFit/>
          </a:bodyPr>
          <a:lstStyle/>
          <a:p>
            <a:r>
              <a:rPr lang="en-US" dirty="0" smtClean="0"/>
              <a:t>H is the Entropy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H(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/>
              <a:t>) </a:t>
            </a:r>
            <a:r>
              <a:rPr lang="en-US" dirty="0" smtClean="0"/>
              <a:t>= </a:t>
            </a:r>
            <a:r>
              <a:rPr lang="en-US" dirty="0" smtClean="0">
                <a:solidFill>
                  <a:srgbClr val="000000"/>
                </a:solidFill>
              </a:rPr>
              <a:t>log(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!</a:t>
            </a:r>
            <a:r>
              <a:rPr lang="en-US" dirty="0">
                <a:solidFill>
                  <a:srgbClr val="000000"/>
                </a:solidFill>
              </a:rPr>
              <a:t>)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/>
              <a:t> H(msg</a:t>
            </a:r>
            <a:r>
              <a:rPr lang="en-US" baseline="-25000" dirty="0"/>
              <a:t>1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/>
              <a:t>)) ≤</a:t>
            </a:r>
            <a:r>
              <a:rPr lang="en-US" dirty="0">
                <a:solidFill>
                  <a:srgbClr val="FF0000"/>
                </a:solidFill>
              </a:rPr>
              <a:t> L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1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 (1/2)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87928" y="1679118"/>
            <a:ext cx="7642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Hyper</a:t>
            </a:r>
            <a:r>
              <a:rPr lang="en-US" sz="2800" dirty="0"/>
              <a:t>-</a:t>
            </a:r>
            <a:r>
              <a:rPr lang="en-US" sz="2800" dirty="0" smtClean="0"/>
              <a:t>graph:	nodes </a:t>
            </a:r>
            <a:r>
              <a:rPr lang="en-US" sz="2800" dirty="0" smtClean="0">
                <a:solidFill>
                  <a:srgbClr val="0000FF"/>
                </a:solidFill>
              </a:rPr>
              <a:t>x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/>
              <a:t>, …, </a:t>
            </a:r>
            <a:r>
              <a:rPr lang="en-US" sz="2800" dirty="0" err="1" smtClean="0">
                <a:solidFill>
                  <a:srgbClr val="0000FF"/>
                </a:solidFill>
              </a:rPr>
              <a:t>x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k</a:t>
            </a:r>
            <a:r>
              <a:rPr lang="en-US" sz="2800" dirty="0" smtClean="0"/>
              <a:t>, edges </a:t>
            </a:r>
            <a:r>
              <a:rPr lang="en-US" sz="2800" dirty="0">
                <a:solidFill>
                  <a:srgbClr val="0000FF"/>
                </a:solidFill>
              </a:rPr>
              <a:t>S</a:t>
            </a:r>
            <a:r>
              <a:rPr lang="en-US" sz="2800" baseline="-25000" dirty="0">
                <a:solidFill>
                  <a:srgbClr val="0000FF"/>
                </a:solidFill>
              </a:rPr>
              <a:t>1</a:t>
            </a:r>
            <a:r>
              <a:rPr lang="en-US" sz="2800" dirty="0"/>
              <a:t>, …, </a:t>
            </a:r>
            <a:r>
              <a:rPr lang="en-US" sz="2800" dirty="0" err="1">
                <a:solidFill>
                  <a:srgbClr val="0000FF"/>
                </a:solidFill>
              </a:rPr>
              <a:t>S</a:t>
            </a:r>
            <a:r>
              <a:rPr lang="en-US" sz="2800" baseline="-25000" dirty="0" err="1">
                <a:solidFill>
                  <a:srgbClr val="0000FF"/>
                </a:solidFill>
              </a:rPr>
              <a:t>l</a:t>
            </a:r>
            <a:r>
              <a:rPr lang="en-US" sz="2800" dirty="0"/>
              <a:t>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7525" y="3850642"/>
            <a:ext cx="6205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max</a:t>
            </a:r>
            <a:r>
              <a:rPr lang="en-US" sz="2800" baseline="-25000" dirty="0" smtClean="0">
                <a:solidFill>
                  <a:srgbClr val="0000FF"/>
                </a:solidFill>
              </a:rPr>
              <a:t>v1</a:t>
            </a:r>
            <a:r>
              <a:rPr lang="en-US" sz="2800" baseline="-25000" dirty="0"/>
              <a:t>,… </a:t>
            </a:r>
            <a:r>
              <a:rPr lang="en-US" sz="2800" baseline="-25000" dirty="0" err="1">
                <a:solidFill>
                  <a:srgbClr val="0000FF"/>
                </a:solidFill>
              </a:rPr>
              <a:t>vk</a:t>
            </a:r>
            <a:r>
              <a:rPr lang="en-US" sz="2800" dirty="0"/>
              <a:t>  </a:t>
            </a:r>
            <a:r>
              <a:rPr lang="en-US" sz="2800" dirty="0" err="1" smtClean="0"/>
              <a:t>Σ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v</a:t>
            </a:r>
            <a:r>
              <a:rPr lang="en-US" sz="2800" baseline="-25000" dirty="0" smtClean="0">
                <a:solidFill>
                  <a:srgbClr val="0000FF"/>
                </a:solidFill>
              </a:rPr>
              <a:t>i </a:t>
            </a:r>
            <a:r>
              <a:rPr lang="en-US" sz="2800" baseline="-250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/>
              <a:t>= </a:t>
            </a:r>
            <a:r>
              <a:rPr lang="en-US" sz="2800" dirty="0" smtClean="0"/>
              <a:t>min</a:t>
            </a:r>
            <a:r>
              <a:rPr lang="en-US" sz="2800" baseline="-25000" dirty="0" smtClean="0">
                <a:solidFill>
                  <a:srgbClr val="0000FF"/>
                </a:solidFill>
              </a:rPr>
              <a:t>u1</a:t>
            </a:r>
            <a:r>
              <a:rPr lang="en-US" sz="2800" baseline="-25000" dirty="0"/>
              <a:t>,… 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ul</a:t>
            </a:r>
            <a:r>
              <a:rPr lang="en-US" sz="2800" dirty="0"/>
              <a:t> </a:t>
            </a:r>
            <a:r>
              <a:rPr lang="en-US" sz="2800" dirty="0" err="1" smtClean="0"/>
              <a:t>Σ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u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800" dirty="0"/>
              <a:t> </a:t>
            </a:r>
            <a:r>
              <a:rPr lang="en-US" sz="2800" dirty="0" smtClean="0"/>
              <a:t> =   </a:t>
            </a:r>
            <a:r>
              <a:rPr lang="en-US" sz="2800" dirty="0" err="1" smtClean="0">
                <a:solidFill>
                  <a:srgbClr val="0000FF"/>
                </a:solidFill>
              </a:rPr>
              <a:t>ρ</a:t>
            </a:r>
            <a:r>
              <a:rPr lang="en-US" sz="2800" baseline="30000" dirty="0" smtClean="0">
                <a:solidFill>
                  <a:srgbClr val="0000FF"/>
                </a:solidFill>
              </a:rPr>
              <a:t>*</a:t>
            </a:r>
            <a:endParaRPr lang="en-US" sz="2800" dirty="0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0" y="524496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724" y="2716966"/>
            <a:ext cx="9041910" cy="9664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/>
              <a:t>Def</a:t>
            </a:r>
            <a:r>
              <a:rPr lang="en-US" sz="2400" dirty="0"/>
              <a:t>. </a:t>
            </a:r>
            <a:r>
              <a:rPr lang="en-US" sz="2400" i="1" u="sng" dirty="0"/>
              <a:t>Fractional edge cover</a:t>
            </a:r>
            <a:r>
              <a:rPr lang="en-US" sz="2400" dirty="0"/>
              <a:t>:  </a:t>
            </a:r>
            <a:r>
              <a:rPr lang="en-US" sz="2400" dirty="0">
                <a:solidFill>
                  <a:srgbClr val="0000FF"/>
                </a:solidFill>
              </a:rPr>
              <a:t>u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u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, … </a:t>
            </a:r>
            <a:r>
              <a:rPr lang="en-US" sz="2400" dirty="0" err="1">
                <a:solidFill>
                  <a:srgbClr val="0000FF"/>
                </a:solidFill>
              </a:rPr>
              <a:t>u</a:t>
            </a:r>
            <a:r>
              <a:rPr lang="en-US" sz="2400" baseline="-25000" dirty="0" err="1">
                <a:solidFill>
                  <a:srgbClr val="0000FF"/>
                </a:solidFill>
              </a:rPr>
              <a:t>l</a:t>
            </a:r>
            <a:r>
              <a:rPr lang="en-US" sz="2400" dirty="0"/>
              <a:t> ≥ 0 </a:t>
            </a:r>
            <a:r>
              <a:rPr lang="en-US" sz="2400" dirty="0" err="1"/>
              <a:t>s.t.</a:t>
            </a:r>
            <a:r>
              <a:rPr lang="en-US" sz="2400" dirty="0"/>
              <a:t> </a:t>
            </a:r>
            <a:r>
              <a:rPr lang="en-US" sz="2400" dirty="0" smtClean="0"/>
              <a:t>∀ </a:t>
            </a:r>
            <a:r>
              <a:rPr lang="en-US" sz="2400" dirty="0" smtClean="0">
                <a:solidFill>
                  <a:srgbClr val="0000FF"/>
                </a:solidFill>
              </a:rPr>
              <a:t>x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r>
              <a:rPr lang="en-US" sz="2400" dirty="0"/>
              <a:t>: </a:t>
            </a:r>
            <a:r>
              <a:rPr lang="en-US" sz="2400" dirty="0" err="1" smtClean="0"/>
              <a:t>Σ</a:t>
            </a:r>
            <a:r>
              <a:rPr lang="en-US" sz="2400" baseline="-25000" dirty="0" err="1" smtClean="0"/>
              <a:t>j: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xi</a:t>
            </a:r>
            <a:r>
              <a:rPr lang="en-US" sz="2400" baseline="-25000" dirty="0" err="1" smtClean="0"/>
              <a:t>∈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Sj</a:t>
            </a:r>
            <a:r>
              <a:rPr lang="en-US" sz="2400" dirty="0" smtClean="0"/>
              <a:t> </a:t>
            </a:r>
            <a:r>
              <a:rPr lang="en-US" sz="2400" dirty="0" err="1">
                <a:solidFill>
                  <a:srgbClr val="0000FF"/>
                </a:solidFill>
              </a:rPr>
              <a:t>u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/>
              <a:t> ≥ 1</a:t>
            </a:r>
          </a:p>
          <a:p>
            <a:pPr>
              <a:lnSpc>
                <a:spcPct val="120000"/>
              </a:lnSpc>
            </a:pPr>
            <a:r>
              <a:rPr lang="en-US" sz="2400" i="1" dirty="0"/>
              <a:t>    </a:t>
            </a:r>
            <a:r>
              <a:rPr lang="en-US" sz="2400" i="1" u="sng" dirty="0"/>
              <a:t>Fractional vertex packing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000FF"/>
                </a:solidFill>
              </a:rPr>
              <a:t>v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v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, … </a:t>
            </a:r>
            <a:r>
              <a:rPr lang="en-US" sz="2400" dirty="0" err="1">
                <a:solidFill>
                  <a:srgbClr val="0000FF"/>
                </a:solidFill>
              </a:rPr>
              <a:t>v</a:t>
            </a:r>
            <a:r>
              <a:rPr lang="en-US" sz="2400" baseline="-25000" dirty="0" err="1">
                <a:solidFill>
                  <a:srgbClr val="0000FF"/>
                </a:solidFill>
              </a:rPr>
              <a:t>k</a:t>
            </a:r>
            <a:r>
              <a:rPr lang="en-US" sz="2400" dirty="0"/>
              <a:t> ≥ 0 </a:t>
            </a:r>
            <a:r>
              <a:rPr lang="en-US" sz="2400" dirty="0" err="1"/>
              <a:t>s.t.</a:t>
            </a:r>
            <a:r>
              <a:rPr lang="en-US" sz="2400" dirty="0"/>
              <a:t> </a:t>
            </a:r>
            <a:r>
              <a:rPr lang="en-US" sz="2400" dirty="0" smtClean="0"/>
              <a:t>∀</a:t>
            </a:r>
            <a:r>
              <a:rPr lang="en-US" sz="2400" dirty="0" err="1" smtClean="0">
                <a:solidFill>
                  <a:srgbClr val="0000FF"/>
                </a:solidFill>
              </a:rPr>
              <a:t>S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/>
              <a:t>: </a:t>
            </a:r>
            <a:r>
              <a:rPr lang="en-US" sz="2400" dirty="0" err="1" smtClean="0"/>
              <a:t>Σ</a:t>
            </a:r>
            <a:r>
              <a:rPr lang="en-US" sz="2400" baseline="-25000" dirty="0" err="1"/>
              <a:t>i:</a:t>
            </a:r>
            <a:r>
              <a:rPr lang="en-US" sz="2400" baseline="-25000" dirty="0" err="1">
                <a:solidFill>
                  <a:srgbClr val="0000FF"/>
                </a:solidFill>
              </a:rPr>
              <a:t>xi</a:t>
            </a:r>
            <a:r>
              <a:rPr lang="en-US" sz="2400" baseline="-25000" dirty="0" err="1"/>
              <a:t>∈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Sj</a:t>
            </a:r>
            <a:r>
              <a:rPr lang="en-US" sz="2400" baseline="-250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v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r>
              <a:rPr lang="en-US" sz="2400" dirty="0" smtClean="0"/>
              <a:t> </a:t>
            </a:r>
            <a:r>
              <a:rPr lang="en-US" sz="2400" dirty="0"/>
              <a:t>≤ 1        </a:t>
            </a:r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" y="94671"/>
            <a:ext cx="5800675" cy="28964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4355" y="4846227"/>
            <a:ext cx="5845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	</a:t>
            </a:r>
            <a:r>
              <a:rPr lang="en-US" dirty="0" smtClean="0">
                <a:solidFill>
                  <a:srgbClr val="0000FF"/>
                </a:solidFill>
              </a:rPr>
              <a:t>Q</a:t>
            </a:r>
            <a:r>
              <a:rPr lang="en-US" dirty="0">
                <a:solidFill>
                  <a:srgbClr val="000000"/>
                </a:solidFill>
              </a:rPr>
              <a:t>(x)=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>
                <a:solidFill>
                  <a:srgbClr val="000000"/>
                </a:solidFill>
              </a:rPr>
              <a:t>(x),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(x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smtClean="0">
                <a:solidFill>
                  <a:srgbClr val="0000FF"/>
                </a:solidFill>
              </a:rPr>
              <a:t>  </a:t>
            </a:r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>
                <a:solidFill>
                  <a:srgbClr val="0000FF"/>
                </a:solidFill>
              </a:rPr>
              <a:t>u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r>
              <a:rPr lang="en-US" dirty="0"/>
              <a:t>=</a:t>
            </a:r>
            <a:r>
              <a:rPr lang="en-US" dirty="0">
                <a:solidFill>
                  <a:srgbClr val="0000FF"/>
                </a:solidFill>
              </a:rPr>
              <a:t>u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/>
              <a:t>=</a:t>
            </a:r>
            <a:r>
              <a:rPr lang="en-US" dirty="0">
                <a:solidFill>
                  <a:srgbClr val="0000FF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/2		</a:t>
            </a:r>
            <a:r>
              <a:rPr lang="en-US" dirty="0" err="1" smtClean="0">
                <a:solidFill>
                  <a:srgbClr val="0000FF"/>
                </a:solidFill>
              </a:rPr>
              <a:t>ρ</a:t>
            </a:r>
            <a:r>
              <a:rPr lang="en-US" baseline="30000" dirty="0">
                <a:solidFill>
                  <a:srgbClr val="0000FF"/>
                </a:solidFill>
              </a:rPr>
              <a:t>*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= 2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04355" y="5306912"/>
            <a:ext cx="8608394" cy="1024303"/>
            <a:chOff x="204355" y="5306912"/>
            <a:chExt cx="8608394" cy="1024303"/>
          </a:xfrm>
        </p:grpSpPr>
        <p:sp>
          <p:nvSpPr>
            <p:cNvPr id="13" name="TextBox 12"/>
            <p:cNvSpPr txBox="1"/>
            <p:nvPr/>
          </p:nvSpPr>
          <p:spPr>
            <a:xfrm>
              <a:off x="204355" y="5819064"/>
              <a:ext cx="69614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Example:	</a:t>
              </a:r>
              <a:r>
                <a:rPr lang="en-US" dirty="0">
                  <a:solidFill>
                    <a:srgbClr val="0000FF"/>
                  </a:solidFill>
                </a:rPr>
                <a:t>Q</a:t>
              </a:r>
              <a:r>
                <a:rPr lang="en-US" dirty="0">
                  <a:solidFill>
                    <a:srgbClr val="000000"/>
                  </a:solidFill>
                </a:rPr>
                <a:t>(</a:t>
              </a:r>
              <a:r>
                <a:rPr lang="en-US" dirty="0" err="1">
                  <a:solidFill>
                    <a:srgbClr val="000000"/>
                  </a:solidFill>
                </a:rPr>
                <a:t>x,y,z</a:t>
              </a:r>
              <a:r>
                <a:rPr lang="en-US" dirty="0">
                  <a:solidFill>
                    <a:srgbClr val="000000"/>
                  </a:solidFill>
                </a:rPr>
                <a:t>)=</a:t>
              </a:r>
              <a:r>
                <a:rPr lang="en-US" dirty="0">
                  <a:solidFill>
                    <a:srgbClr val="0000FF"/>
                  </a:solidFill>
                </a:rPr>
                <a:t>R</a:t>
              </a:r>
              <a:r>
                <a:rPr lang="en-US" dirty="0">
                  <a:solidFill>
                    <a:srgbClr val="000000"/>
                  </a:solidFill>
                </a:rPr>
                <a:t>(</a:t>
              </a:r>
              <a:r>
                <a:rPr lang="en-US" dirty="0" err="1">
                  <a:solidFill>
                    <a:srgbClr val="000000"/>
                  </a:solidFill>
                </a:rPr>
                <a:t>x,y</a:t>
              </a:r>
              <a:r>
                <a:rPr lang="en-US" dirty="0">
                  <a:solidFill>
                    <a:srgbClr val="000000"/>
                  </a:solidFill>
                </a:rPr>
                <a:t>),</a:t>
              </a:r>
              <a:r>
                <a:rPr lang="en-US" dirty="0">
                  <a:solidFill>
                    <a:srgbClr val="0000FF"/>
                  </a:solidFill>
                </a:rPr>
                <a:t>S</a:t>
              </a:r>
              <a:r>
                <a:rPr lang="en-US" dirty="0">
                  <a:solidFill>
                    <a:srgbClr val="000000"/>
                  </a:solidFill>
                </a:rPr>
                <a:t>(</a:t>
              </a:r>
              <a:r>
                <a:rPr lang="en-US" dirty="0" err="1">
                  <a:solidFill>
                    <a:srgbClr val="000000"/>
                  </a:solidFill>
                </a:rPr>
                <a:t>y,z</a:t>
              </a:r>
              <a:r>
                <a:rPr lang="en-US" dirty="0">
                  <a:solidFill>
                    <a:srgbClr val="000000"/>
                  </a:solidFill>
                </a:rPr>
                <a:t>),</a:t>
              </a:r>
              <a:r>
                <a:rPr lang="en-US" dirty="0">
                  <a:solidFill>
                    <a:srgbClr val="0000FF"/>
                  </a:solidFill>
                </a:rPr>
                <a:t>T</a:t>
              </a:r>
              <a:r>
                <a:rPr lang="en-US" dirty="0">
                  <a:solidFill>
                    <a:srgbClr val="000000"/>
                  </a:solidFill>
                </a:rPr>
                <a:t>(</a:t>
              </a:r>
              <a:r>
                <a:rPr lang="en-US" dirty="0" err="1">
                  <a:solidFill>
                    <a:srgbClr val="000000"/>
                  </a:solidFill>
                </a:rPr>
                <a:t>z,x</a:t>
              </a:r>
              <a:r>
                <a:rPr lang="en-US" dirty="0">
                  <a:solidFill>
                    <a:srgbClr val="000000"/>
                  </a:solidFill>
                </a:rPr>
                <a:t>)</a:t>
              </a:r>
              <a:r>
                <a:rPr lang="en-US" dirty="0">
                  <a:solidFill>
                    <a:srgbClr val="0000FF"/>
                  </a:solidFill>
                </a:rPr>
                <a:t> </a:t>
              </a:r>
              <a:r>
                <a:rPr lang="en-US" dirty="0" smtClean="0">
                  <a:solidFill>
                    <a:srgbClr val="0000FF"/>
                  </a:solidFill>
                </a:rPr>
                <a:t>   u</a:t>
              </a:r>
              <a:r>
                <a:rPr lang="en-US" baseline="-25000" dirty="0" smtClean="0">
                  <a:solidFill>
                    <a:srgbClr val="0000FF"/>
                  </a:solidFill>
                </a:rPr>
                <a:t>1</a:t>
              </a:r>
              <a:r>
                <a:rPr lang="en-US" dirty="0"/>
                <a:t>=</a:t>
              </a:r>
              <a:r>
                <a:rPr lang="en-US" dirty="0">
                  <a:solidFill>
                    <a:srgbClr val="0000FF"/>
                  </a:solidFill>
                </a:rPr>
                <a:t>u</a:t>
              </a:r>
              <a:r>
                <a:rPr lang="en-US" baseline="-25000" dirty="0">
                  <a:solidFill>
                    <a:srgbClr val="0000FF"/>
                  </a:solidFill>
                </a:rPr>
                <a:t>2</a:t>
              </a:r>
              <a:r>
                <a:rPr lang="en-US" dirty="0"/>
                <a:t>=</a:t>
              </a:r>
              <a:r>
                <a:rPr lang="en-US" dirty="0">
                  <a:solidFill>
                    <a:srgbClr val="0000FF"/>
                  </a:solidFill>
                </a:rPr>
                <a:t>u</a:t>
              </a:r>
              <a:r>
                <a:rPr lang="en-US" baseline="-25000" dirty="0">
                  <a:solidFill>
                    <a:srgbClr val="0000FF"/>
                  </a:solidFill>
                </a:rPr>
                <a:t>3</a:t>
              </a:r>
              <a:r>
                <a:rPr lang="en-US" dirty="0"/>
                <a:t>=</a:t>
              </a:r>
              <a:r>
                <a:rPr lang="en-US" dirty="0">
                  <a:solidFill>
                    <a:srgbClr val="0000FF"/>
                  </a:solidFill>
                </a:rPr>
                <a:t>1/2	</a:t>
              </a:r>
              <a:r>
                <a:rPr lang="en-US" dirty="0" err="1" smtClean="0">
                  <a:solidFill>
                    <a:srgbClr val="0000FF"/>
                  </a:solidFill>
                </a:rPr>
                <a:t>ρ</a:t>
              </a:r>
              <a:r>
                <a:rPr lang="en-US" baseline="30000" dirty="0">
                  <a:solidFill>
                    <a:srgbClr val="0000FF"/>
                  </a:solidFill>
                </a:rPr>
                <a:t>*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00FF"/>
                  </a:solidFill>
                </a:rPr>
                <a:t>= 3/2</a:t>
              </a:r>
              <a:endParaRPr lang="en-US" dirty="0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7371936" y="5306912"/>
              <a:ext cx="1440813" cy="1024303"/>
              <a:chOff x="3188700" y="5196767"/>
              <a:chExt cx="1440813" cy="1024303"/>
            </a:xfrm>
          </p:grpSpPr>
          <p:sp>
            <p:nvSpPr>
              <p:cNvPr id="15" name="Oval 14"/>
              <p:cNvSpPr>
                <a:spLocks noChangeAspect="1"/>
              </p:cNvSpPr>
              <p:nvPr/>
            </p:nvSpPr>
            <p:spPr>
              <a:xfrm>
                <a:off x="3270644" y="6114425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Oval 15"/>
              <p:cNvSpPr>
                <a:spLocks noChangeAspect="1"/>
              </p:cNvSpPr>
              <p:nvPr/>
            </p:nvSpPr>
            <p:spPr>
              <a:xfrm>
                <a:off x="4440925" y="6114425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Oval 16"/>
              <p:cNvSpPr>
                <a:spLocks noChangeAspect="1"/>
              </p:cNvSpPr>
              <p:nvPr/>
            </p:nvSpPr>
            <p:spPr>
              <a:xfrm>
                <a:off x="3855785" y="519676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cxnSp>
            <p:nvCxnSpPr>
              <p:cNvPr id="18" name="Curved Connector 27"/>
              <p:cNvCxnSpPr>
                <a:stCxn id="16" idx="0"/>
                <a:endCxn id="17" idx="5"/>
              </p:cNvCxnSpPr>
              <p:nvPr/>
            </p:nvCxnSpPr>
            <p:spPr>
              <a:xfrm flipH="1" flipV="1">
                <a:off x="3946812" y="5287794"/>
                <a:ext cx="547436" cy="826631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urved Connector 27"/>
              <p:cNvCxnSpPr>
                <a:stCxn id="16" idx="2"/>
                <a:endCxn id="15" idx="6"/>
              </p:cNvCxnSpPr>
              <p:nvPr/>
            </p:nvCxnSpPr>
            <p:spPr>
              <a:xfrm flipH="1">
                <a:off x="3377289" y="6167748"/>
                <a:ext cx="106363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urved Connector 27"/>
              <p:cNvCxnSpPr>
                <a:stCxn id="17" idx="3"/>
                <a:endCxn id="15" idx="7"/>
              </p:cNvCxnSpPr>
              <p:nvPr/>
            </p:nvCxnSpPr>
            <p:spPr>
              <a:xfrm flipH="1">
                <a:off x="3361671" y="5287794"/>
                <a:ext cx="509732" cy="842249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3773841" y="5783155"/>
                <a:ext cx="377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½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4252336" y="5405858"/>
                <a:ext cx="377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½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188700" y="5505596"/>
                <a:ext cx="377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½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7287041" y="4251879"/>
            <a:ext cx="1856959" cy="715089"/>
          </a:xfrm>
          <a:prstGeom prst="wedgeRoundRectCallout">
            <a:avLst>
              <a:gd name="adj1" fmla="val -74077"/>
              <a:gd name="adj2" fmla="val -4491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Same </a:t>
            </a:r>
            <a:r>
              <a:rPr lang="en-US" dirty="0" err="1">
                <a:solidFill>
                  <a:srgbClr val="0000FF"/>
                </a:solidFill>
              </a:rPr>
              <a:t>ρ</a:t>
            </a:r>
            <a:r>
              <a:rPr lang="en-US" baseline="30000" dirty="0">
                <a:solidFill>
                  <a:srgbClr val="0000FF"/>
                </a:solidFill>
              </a:rPr>
              <a:t>* </a:t>
            </a:r>
            <a:r>
              <a:rPr lang="en-US" baseline="30000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as in</a:t>
            </a:r>
            <a:br>
              <a:rPr lang="en-US" dirty="0" smtClean="0"/>
            </a:br>
            <a:r>
              <a:rPr lang="en-US" dirty="0" smtClean="0"/>
              <a:t>the AGM bound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77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V="1">
            <a:off x="0" y="524496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 (</a:t>
            </a:r>
            <a:r>
              <a:rPr lang="en-US" dirty="0" smtClean="0"/>
              <a:t>2/2)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-23684" y="1291788"/>
            <a:ext cx="9293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For any </a:t>
            </a:r>
            <a:r>
              <a:rPr lang="en-US" sz="2800" dirty="0" err="1" smtClean="0"/>
              <a:t>hypergraph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Q</a:t>
            </a:r>
            <a:r>
              <a:rPr lang="en-US" sz="2800" dirty="0" smtClean="0"/>
              <a:t> and </a:t>
            </a:r>
            <a:r>
              <a:rPr lang="en-US" sz="2800" i="1" u="sng" dirty="0" smtClean="0"/>
              <a:t>fractional edge cover</a:t>
            </a:r>
            <a:r>
              <a:rPr lang="en-US" sz="2800" i="1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u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00FF"/>
                </a:solidFill>
              </a:rPr>
              <a:t>u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/>
              <a:t>, ...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" y="94671"/>
            <a:ext cx="5800675" cy="289642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92" y="5248129"/>
            <a:ext cx="8846761" cy="13656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12" y="3598435"/>
            <a:ext cx="6146082" cy="1336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grpSp>
        <p:nvGrpSpPr>
          <p:cNvPr id="16" name="Group 15"/>
          <p:cNvGrpSpPr/>
          <p:nvPr/>
        </p:nvGrpSpPr>
        <p:grpSpPr>
          <a:xfrm>
            <a:off x="45360" y="2049791"/>
            <a:ext cx="9015012" cy="1292213"/>
            <a:chOff x="0" y="1815008"/>
            <a:chExt cx="9015012" cy="1292213"/>
          </a:xfrm>
        </p:grpSpPr>
        <p:sp>
          <p:nvSpPr>
            <p:cNvPr id="19" name="TextBox 18"/>
            <p:cNvSpPr txBox="1"/>
            <p:nvPr/>
          </p:nvSpPr>
          <p:spPr>
            <a:xfrm>
              <a:off x="0" y="1815008"/>
              <a:ext cx="9015012" cy="12922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b="1" dirty="0" smtClean="0"/>
                <a:t>Theorem</a:t>
              </a:r>
              <a:r>
                <a:rPr lang="en-US" sz="1600" dirty="0" smtClean="0"/>
                <a:t> [</a:t>
              </a:r>
              <a:r>
                <a:rPr lang="en-US" sz="1600" dirty="0" err="1" smtClean="0"/>
                <a:t>Friedgut</a:t>
              </a:r>
              <a:r>
                <a:rPr lang="en-US" sz="1600" dirty="0" smtClean="0"/>
                <a:t> 2004]</a:t>
              </a:r>
              <a:endParaRPr lang="en-US" sz="1600" dirty="0"/>
            </a:p>
          </p:txBody>
        </p:sp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52" y="2038451"/>
              <a:ext cx="8722026" cy="8901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745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3: Compute E[ |A</a:t>
            </a:r>
            <a:r>
              <a:rPr lang="en-US" baseline="-25000" dirty="0" smtClean="0"/>
              <a:t>u</a:t>
            </a:r>
            <a:r>
              <a:rPr lang="en-US" dirty="0" smtClean="0"/>
              <a:t>| ]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6658" y="2284352"/>
            <a:ext cx="854592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Proof</a:t>
            </a:r>
            <a:r>
              <a:rPr lang="en-US" sz="2400" dirty="0" smtClean="0"/>
              <a:t> Let </a:t>
            </a:r>
            <a:r>
              <a:rPr lang="en-US" sz="2400" dirty="0" err="1"/>
              <a:t>a</a:t>
            </a:r>
            <a:r>
              <a:rPr lang="en-US" sz="2400" baseline="-25000" dirty="0" err="1"/>
              <a:t>ij</a:t>
            </a:r>
            <a:r>
              <a:rPr lang="en-US" sz="2400" dirty="0"/>
              <a:t> = P( (</a:t>
            </a:r>
            <a:r>
              <a:rPr lang="en-US" sz="2400" dirty="0" err="1"/>
              <a:t>i,j</a:t>
            </a:r>
            <a:r>
              <a:rPr lang="en-US" sz="2400" dirty="0"/>
              <a:t>) ∈ K(msg</a:t>
            </a:r>
            <a:r>
              <a:rPr lang="en-US" sz="2400" baseline="-25000" dirty="0"/>
              <a:t>1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/>
              <a:t>))).  Similarly </a:t>
            </a:r>
            <a:r>
              <a:rPr lang="en-US" sz="2400" dirty="0" err="1"/>
              <a:t>b</a:t>
            </a:r>
            <a:r>
              <a:rPr lang="en-US" sz="2400" baseline="-25000" dirty="0" err="1"/>
              <a:t>jk</a:t>
            </a:r>
            <a:r>
              <a:rPr lang="en-US" sz="2400" dirty="0"/>
              <a:t> , </a:t>
            </a:r>
            <a:r>
              <a:rPr lang="en-US" sz="2400" dirty="0" err="1"/>
              <a:t>c</a:t>
            </a:r>
            <a:r>
              <a:rPr lang="en-US" sz="2400" baseline="-25000" dirty="0" err="1"/>
              <a:t>ij</a:t>
            </a:r>
            <a:r>
              <a:rPr lang="en-US" sz="2400" dirty="0"/>
              <a:t> for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T</a:t>
            </a:r>
          </a:p>
          <a:p>
            <a:endParaRPr lang="en-US" sz="2400" dirty="0" smtClean="0"/>
          </a:p>
          <a:p>
            <a:r>
              <a:rPr lang="en-US" sz="2400" dirty="0" smtClean="0"/>
              <a:t>E</a:t>
            </a:r>
            <a:r>
              <a:rPr lang="en-US" sz="2400" dirty="0"/>
              <a:t>[ |A</a:t>
            </a:r>
            <a:r>
              <a:rPr lang="en-US" sz="2400" baseline="-25000" dirty="0"/>
              <a:t>u</a:t>
            </a:r>
            <a:r>
              <a:rPr lang="en-US" sz="2400" dirty="0"/>
              <a:t>| </a:t>
            </a:r>
            <a:r>
              <a:rPr lang="en-US" sz="2400" dirty="0" smtClean="0"/>
              <a:t>]	= </a:t>
            </a:r>
            <a:r>
              <a:rPr lang="en-US" sz="2400" dirty="0" err="1"/>
              <a:t>Σ</a:t>
            </a:r>
            <a:r>
              <a:rPr lang="en-US" sz="2400" baseline="-25000" dirty="0" err="1"/>
              <a:t>ijk</a:t>
            </a:r>
            <a:r>
              <a:rPr lang="en-US" sz="2400" dirty="0"/>
              <a:t> </a:t>
            </a:r>
            <a:r>
              <a:rPr lang="en-US" sz="2400" dirty="0" err="1"/>
              <a:t>a</a:t>
            </a:r>
            <a:r>
              <a:rPr lang="en-US" sz="2400" baseline="-25000" dirty="0" err="1"/>
              <a:t>ij</a:t>
            </a:r>
            <a:r>
              <a:rPr lang="en-US" sz="2400" dirty="0"/>
              <a:t> </a:t>
            </a:r>
            <a:r>
              <a:rPr lang="en-US" sz="2400" dirty="0" err="1"/>
              <a:t>b</a:t>
            </a:r>
            <a:r>
              <a:rPr lang="en-US" sz="2400" baseline="-25000" dirty="0" err="1"/>
              <a:t>jk</a:t>
            </a:r>
            <a:r>
              <a:rPr lang="en-US" sz="2400" dirty="0"/>
              <a:t> </a:t>
            </a:r>
            <a:r>
              <a:rPr lang="en-US" sz="2400" dirty="0" err="1"/>
              <a:t>c</a:t>
            </a:r>
            <a:r>
              <a:rPr lang="en-US" sz="2400" baseline="-25000" dirty="0" err="1"/>
              <a:t>ij</a:t>
            </a:r>
            <a:r>
              <a:rPr lang="en-US" sz="2400" dirty="0"/>
              <a:t> ≤  (</a:t>
            </a:r>
            <a:r>
              <a:rPr lang="en-US" sz="2400" dirty="0" err="1"/>
              <a:t>Σ</a:t>
            </a:r>
            <a:r>
              <a:rPr lang="en-US" sz="2400" baseline="-25000" dirty="0" err="1"/>
              <a:t>ij</a:t>
            </a:r>
            <a:r>
              <a:rPr lang="en-US" sz="2400" dirty="0"/>
              <a:t> a</a:t>
            </a:r>
            <a:r>
              <a:rPr lang="en-US" sz="2400" baseline="-25000" dirty="0"/>
              <a:t>ij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  <a:r>
              <a:rPr lang="en-US" sz="2400" baseline="30000" dirty="0"/>
              <a:t>1/2</a:t>
            </a:r>
            <a:r>
              <a:rPr lang="en-US" sz="2400" dirty="0"/>
              <a:t> * (</a:t>
            </a:r>
            <a:r>
              <a:rPr lang="en-US" sz="2400" dirty="0" err="1"/>
              <a:t>Σ</a:t>
            </a:r>
            <a:r>
              <a:rPr lang="en-US" sz="2400" baseline="-25000" dirty="0" err="1"/>
              <a:t>jk</a:t>
            </a:r>
            <a:r>
              <a:rPr lang="en-US" sz="2400" dirty="0"/>
              <a:t> b</a:t>
            </a:r>
            <a:r>
              <a:rPr lang="en-US" sz="2400" baseline="-25000" dirty="0"/>
              <a:t>jk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  <a:r>
              <a:rPr lang="en-US" sz="2400" baseline="30000" dirty="0"/>
              <a:t>1/2</a:t>
            </a:r>
            <a:r>
              <a:rPr lang="en-US" sz="2400" dirty="0"/>
              <a:t> * (</a:t>
            </a:r>
            <a:r>
              <a:rPr lang="en-US" sz="2400" dirty="0" err="1"/>
              <a:t>Σ</a:t>
            </a:r>
            <a:r>
              <a:rPr lang="en-US" sz="2400" baseline="-25000" dirty="0" err="1"/>
              <a:t>ik</a:t>
            </a:r>
            <a:r>
              <a:rPr lang="en-US" sz="2400" dirty="0"/>
              <a:t> c</a:t>
            </a:r>
            <a:r>
              <a:rPr lang="en-US" sz="2400" baseline="-25000" dirty="0"/>
              <a:t>ik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  <a:r>
              <a:rPr lang="en-US" sz="2400" baseline="30000" dirty="0"/>
              <a:t>1/2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			≤ 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/>
              <a:t>/log </a:t>
            </a:r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/>
              <a:t>! *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/log </a:t>
            </a:r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/>
              <a:t>! *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/log </a:t>
            </a:r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/>
              <a:t>!)</a:t>
            </a:r>
            <a:r>
              <a:rPr lang="en-US" sz="2400" baseline="30000" dirty="0"/>
              <a:t>1/2 </a:t>
            </a:r>
            <a:endParaRPr lang="en-US" sz="2400" baseline="30000" dirty="0" smtClean="0"/>
          </a:p>
          <a:p>
            <a:r>
              <a:rPr lang="en-US" sz="2400" dirty="0" smtClean="0"/>
              <a:t>			≤  </a:t>
            </a:r>
            <a:r>
              <a:rPr lang="en-US" sz="2400" dirty="0"/>
              <a:t>((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/>
              <a:t>+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/>
              <a:t>+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baseline="-25000" dirty="0">
                <a:solidFill>
                  <a:srgbClr val="FF0000"/>
                </a:solidFill>
              </a:rPr>
              <a:t>3</a:t>
            </a:r>
            <a:r>
              <a:rPr lang="en-US" sz="2400" dirty="0"/>
              <a:t>) / </a:t>
            </a:r>
            <a:r>
              <a:rPr lang="en-US" sz="2400" dirty="0" smtClean="0">
                <a:solidFill>
                  <a:srgbClr val="000000"/>
                </a:solidFill>
              </a:rPr>
              <a:t>3</a:t>
            </a:r>
            <a:r>
              <a:rPr lang="en-US" sz="2400" dirty="0">
                <a:solidFill>
                  <a:srgbClr val="000000"/>
                </a:solidFill>
              </a:rPr>
              <a:t>*log(</a:t>
            </a:r>
            <a:r>
              <a:rPr lang="en-US" sz="2400" dirty="0">
                <a:solidFill>
                  <a:srgbClr val="FF0000"/>
                </a:solidFill>
              </a:rPr>
              <a:t>n!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/>
              <a:t>  </a:t>
            </a:r>
            <a:r>
              <a:rPr lang="en-US" sz="2400" dirty="0"/>
              <a:t>)</a:t>
            </a:r>
            <a:r>
              <a:rPr lang="en-US" sz="2400" baseline="30000" dirty="0"/>
              <a:t>3/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			</a:t>
            </a:r>
            <a:r>
              <a:rPr lang="en-US" sz="2400" dirty="0"/>
              <a:t>≤ 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FF0000"/>
                </a:solidFill>
              </a:rPr>
              <a:t>L</a:t>
            </a:r>
            <a:r>
              <a:rPr lang="en-US" sz="2400" dirty="0" smtClean="0"/>
              <a:t> /(</a:t>
            </a:r>
            <a:r>
              <a:rPr lang="en-US" sz="2400" dirty="0">
                <a:solidFill>
                  <a:srgbClr val="000000"/>
                </a:solidFill>
              </a:rPr>
              <a:t>3*log(</a:t>
            </a:r>
            <a:r>
              <a:rPr lang="en-US" sz="2400" dirty="0">
                <a:solidFill>
                  <a:srgbClr val="FF0000"/>
                </a:solidFill>
              </a:rPr>
              <a:t>n!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n-US" sz="2400" dirty="0"/>
              <a:t> )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3/2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5758" y="5949863"/>
            <a:ext cx="69652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Proof</a:t>
            </a:r>
            <a:r>
              <a:rPr lang="en-US" sz="2400" dirty="0" smtClean="0"/>
              <a:t> E</a:t>
            </a:r>
            <a:r>
              <a:rPr lang="en-US" sz="2400" dirty="0"/>
              <a:t>[ |A| ] =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/>
              <a:t> E[ |A</a:t>
            </a:r>
            <a:r>
              <a:rPr lang="en-US" sz="2400" baseline="-25000" dirty="0"/>
              <a:t>u</a:t>
            </a:r>
            <a:r>
              <a:rPr lang="en-US" sz="2400" dirty="0"/>
              <a:t>| ] ≤ (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/ </a:t>
            </a:r>
            <a:r>
              <a:rPr lang="en-US" sz="2400" dirty="0" smtClean="0"/>
              <a:t>(</a:t>
            </a:r>
            <a:r>
              <a:rPr lang="en-US" sz="2400" dirty="0">
                <a:solidFill>
                  <a:srgbClr val="FF0000"/>
                </a:solidFill>
              </a:rPr>
              <a:t>3 </a:t>
            </a:r>
            <a:r>
              <a:rPr lang="en-US" sz="2400" dirty="0">
                <a:solidFill>
                  <a:srgbClr val="000000"/>
                </a:solidFill>
              </a:rPr>
              <a:t>log</a:t>
            </a:r>
            <a:r>
              <a:rPr lang="en-US" sz="2400" dirty="0">
                <a:solidFill>
                  <a:srgbClr val="FF0000"/>
                </a:solidFill>
              </a:rPr>
              <a:t> n!</a:t>
            </a:r>
            <a:r>
              <a:rPr lang="en-US" sz="2400" dirty="0" smtClean="0"/>
              <a:t> </a:t>
            </a:r>
            <a:r>
              <a:rPr lang="en-US" sz="2400" dirty="0"/>
              <a:t>/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/>
              <a:t>2/3</a:t>
            </a:r>
            <a:r>
              <a:rPr lang="en-US" sz="2400" dirty="0"/>
              <a:t> ))</a:t>
            </a:r>
            <a:r>
              <a:rPr lang="en-US" sz="2400" baseline="30000" dirty="0"/>
              <a:t>3/2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			= </a:t>
            </a:r>
            <a:r>
              <a:rPr lang="en-US" sz="2400" dirty="0"/>
              <a:t>(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/ 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baseline="-25000" dirty="0" err="1">
                <a:solidFill>
                  <a:srgbClr val="FF0000"/>
                </a:solidFill>
              </a:rPr>
              <a:t>lower</a:t>
            </a:r>
            <a:r>
              <a:rPr lang="en-US" sz="2400" dirty="0"/>
              <a:t>)</a:t>
            </a:r>
            <a:r>
              <a:rPr lang="en-US" sz="2400" baseline="30000" dirty="0"/>
              <a:t>3/2</a:t>
            </a:r>
            <a:r>
              <a:rPr lang="en-US" sz="2400" dirty="0"/>
              <a:t>  E[ |Q| ]</a:t>
            </a:r>
            <a:r>
              <a:rPr lang="en-US" sz="2400" dirty="0" smtClean="0"/>
              <a:t>.      QED. 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15758" y="5373714"/>
            <a:ext cx="5679059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/>
              <a:t>Theorem</a:t>
            </a:r>
            <a:r>
              <a:rPr lang="en-US" sz="2400" dirty="0"/>
              <a:t> </a:t>
            </a:r>
            <a:r>
              <a:rPr lang="en-US" sz="2400" dirty="0" smtClean="0"/>
              <a:t>E</a:t>
            </a:r>
            <a:r>
              <a:rPr lang="en-US" sz="2400" dirty="0"/>
              <a:t>[ |A| ] ≤  (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 / 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baseline="-25000" dirty="0" err="1">
                <a:solidFill>
                  <a:srgbClr val="FF0000"/>
                </a:solidFill>
              </a:rPr>
              <a:t>lower</a:t>
            </a:r>
            <a:r>
              <a:rPr lang="en-US" sz="2400" dirty="0"/>
              <a:t>)</a:t>
            </a:r>
            <a:r>
              <a:rPr lang="en-US" sz="2400" baseline="30000" dirty="0"/>
              <a:t>3/2</a:t>
            </a:r>
            <a:r>
              <a:rPr lang="en-US" sz="2400" dirty="0"/>
              <a:t> E[ |Q| 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920" y="101845"/>
            <a:ext cx="3858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Q</a:t>
            </a:r>
            <a:r>
              <a:rPr lang="en-US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x,y,z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</a:rPr>
              <a:t> = R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x,y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y,z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 smtClean="0">
                <a:solidFill>
                  <a:srgbClr val="0000FF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z,x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0" y="508001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6658" y="1599810"/>
            <a:ext cx="521178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Lemma</a:t>
            </a:r>
            <a:r>
              <a:rPr lang="en-US" sz="2400" dirty="0" smtClean="0"/>
              <a:t>. </a:t>
            </a:r>
            <a:r>
              <a:rPr lang="en-US" sz="2400" dirty="0"/>
              <a:t>E[ |A</a:t>
            </a:r>
            <a:r>
              <a:rPr lang="en-US" sz="2400" baseline="-25000" dirty="0"/>
              <a:t>u</a:t>
            </a:r>
            <a:r>
              <a:rPr lang="en-US" sz="2400" dirty="0"/>
              <a:t>| ] </a:t>
            </a:r>
            <a:r>
              <a:rPr lang="en-US" sz="2400" dirty="0" smtClean="0"/>
              <a:t>≤  </a:t>
            </a:r>
            <a:r>
              <a:rPr lang="en-US" sz="2400" dirty="0"/>
              <a:t>(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/ </a:t>
            </a:r>
            <a:r>
              <a:rPr lang="en-US" sz="2400" dirty="0">
                <a:solidFill>
                  <a:srgbClr val="000000"/>
                </a:solidFill>
              </a:rPr>
              <a:t>3*log(</a:t>
            </a:r>
            <a:r>
              <a:rPr lang="en-US" sz="2400" dirty="0">
                <a:solidFill>
                  <a:srgbClr val="FF0000"/>
                </a:solidFill>
              </a:rPr>
              <a:t>n!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n-US" sz="2400" dirty="0"/>
              <a:t> </a:t>
            </a:r>
            <a:r>
              <a:rPr lang="en-US" sz="2400" dirty="0" smtClean="0"/>
              <a:t>)</a:t>
            </a:r>
            <a:r>
              <a:rPr lang="en-US" sz="2400" baseline="30000" dirty="0"/>
              <a:t>3/2</a:t>
            </a:r>
            <a:r>
              <a:rPr lang="en-US" sz="2400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4474" y="4045691"/>
            <a:ext cx="4264872" cy="1328023"/>
          </a:xfrm>
          <a:prstGeom prst="wedgeRoundRectCallout">
            <a:avLst>
              <a:gd name="adj1" fmla="val 1712"/>
              <a:gd name="adj2" fmla="val -6998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/>
              <a:t>Σ</a:t>
            </a:r>
            <a:r>
              <a:rPr lang="en-US" baseline="-25000" dirty="0" err="1" smtClean="0"/>
              <a:t>ij</a:t>
            </a:r>
            <a:r>
              <a:rPr lang="en-US" dirty="0" smtClean="0"/>
              <a:t> </a:t>
            </a:r>
            <a:r>
              <a:rPr lang="en-US" dirty="0" err="1" smtClean="0"/>
              <a:t>a</a:t>
            </a:r>
            <a:r>
              <a:rPr lang="en-US" baseline="-25000" dirty="0" err="1" smtClean="0"/>
              <a:t>ij</a:t>
            </a:r>
            <a:r>
              <a:rPr lang="en-US" dirty="0"/>
              <a:t> </a:t>
            </a:r>
            <a:r>
              <a:rPr lang="en-US" dirty="0" smtClean="0"/>
              <a:t>= </a:t>
            </a:r>
            <a:r>
              <a:rPr lang="en-US" dirty="0"/>
              <a:t>E[ |K(msg</a:t>
            </a:r>
            <a:r>
              <a:rPr lang="en-US" baseline="-25000" dirty="0"/>
              <a:t>1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/>
              <a:t>))| ] </a:t>
            </a:r>
            <a:r>
              <a:rPr lang="en-US" dirty="0" smtClean="0"/>
              <a:t>≤</a:t>
            </a:r>
            <a:br>
              <a:rPr lang="en-US" dirty="0" smtClean="0"/>
            </a:br>
            <a:r>
              <a:rPr lang="en-US" dirty="0" smtClean="0"/>
              <a:t>  ≤ H(</a:t>
            </a:r>
            <a:r>
              <a:rPr lang="en-US" dirty="0"/>
              <a:t>msg</a:t>
            </a:r>
            <a:r>
              <a:rPr lang="en-US" baseline="-25000" dirty="0"/>
              <a:t>1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/>
              <a:t>))/H(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/>
              <a:t>)</a:t>
            </a:r>
            <a:r>
              <a:rPr lang="en-US" dirty="0"/>
              <a:t> *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/ log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/>
              <a:t>! * 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</a:p>
          <a:p>
            <a:r>
              <a:rPr lang="en-US" dirty="0" err="1" smtClean="0"/>
              <a:t>a</a:t>
            </a:r>
            <a:r>
              <a:rPr lang="en-US" baseline="-25000" dirty="0" err="1" smtClean="0"/>
              <a:t>ij</a:t>
            </a:r>
            <a:r>
              <a:rPr lang="en-US" dirty="0" smtClean="0"/>
              <a:t>  ≤ </a:t>
            </a:r>
            <a:r>
              <a:rPr lang="en-US" dirty="0"/>
              <a:t>1/</a:t>
            </a:r>
            <a:r>
              <a:rPr lang="en-US" dirty="0">
                <a:solidFill>
                  <a:srgbClr val="FF0000"/>
                </a:solidFill>
              </a:rPr>
              <a:t>n</a:t>
            </a:r>
            <a:endParaRPr lang="en-US" dirty="0"/>
          </a:p>
          <a:p>
            <a:r>
              <a:rPr lang="en-US" dirty="0" err="1" smtClean="0"/>
              <a:t>Σ</a:t>
            </a:r>
            <a:r>
              <a:rPr lang="en-US" baseline="-25000" dirty="0" err="1" smtClean="0"/>
              <a:t>ij</a:t>
            </a:r>
            <a:r>
              <a:rPr lang="en-US" dirty="0" smtClean="0"/>
              <a:t> a</a:t>
            </a:r>
            <a:r>
              <a:rPr lang="en-US" baseline="-25000" dirty="0" smtClean="0"/>
              <a:t>ij</a:t>
            </a:r>
            <a:r>
              <a:rPr lang="en-US" baseline="30000" dirty="0" smtClean="0"/>
              <a:t>2</a:t>
            </a:r>
            <a:r>
              <a:rPr lang="en-US" dirty="0"/>
              <a:t> </a:t>
            </a:r>
            <a:r>
              <a:rPr lang="en-US" dirty="0" smtClean="0"/>
              <a:t> ≤ </a:t>
            </a:r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/ log </a:t>
            </a:r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/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81272" y="101238"/>
            <a:ext cx="287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|</a:t>
            </a:r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dirty="0"/>
              <a:t>| = |</a:t>
            </a:r>
            <a:r>
              <a:rPr lang="en-US" sz="2000" dirty="0">
                <a:solidFill>
                  <a:srgbClr val="0000FF"/>
                </a:solidFill>
              </a:rPr>
              <a:t>T</a:t>
            </a:r>
            <a:r>
              <a:rPr lang="en-US" sz="2000" dirty="0"/>
              <a:t>| = </a:t>
            </a:r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tuples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6217" y="1705902"/>
            <a:ext cx="1070937" cy="408623"/>
          </a:xfrm>
          <a:prstGeom prst="wedgeRoundRectCallout">
            <a:avLst>
              <a:gd name="adj1" fmla="val -63581"/>
              <a:gd name="adj2" fmla="val 25909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Friedgut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798" y="1093695"/>
            <a:ext cx="632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Let A</a:t>
            </a:r>
            <a:r>
              <a:rPr lang="en-US" sz="2400" baseline="-25000" dirty="0" smtClean="0"/>
              <a:t>u</a:t>
            </a:r>
            <a:r>
              <a:rPr lang="en-US" sz="2400" dirty="0" smtClean="0"/>
              <a:t> = {(</a:t>
            </a:r>
            <a:r>
              <a:rPr lang="en-US" sz="2400" dirty="0" err="1" smtClean="0"/>
              <a:t>i,j,k</a:t>
            </a:r>
            <a:r>
              <a:rPr lang="en-US" sz="2400" dirty="0" smtClean="0"/>
              <a:t>) | (</a:t>
            </a:r>
            <a:r>
              <a:rPr lang="en-US" sz="2400" dirty="0" err="1" smtClean="0"/>
              <a:t>i,j</a:t>
            </a:r>
            <a:r>
              <a:rPr lang="en-US" sz="2400" dirty="0" smtClean="0"/>
              <a:t>),(</a:t>
            </a:r>
            <a:r>
              <a:rPr lang="en-US" sz="2400" dirty="0" err="1" smtClean="0"/>
              <a:t>j,k</a:t>
            </a:r>
            <a:r>
              <a:rPr lang="en-US" sz="2400" dirty="0" smtClean="0"/>
              <a:t>), and (</a:t>
            </a:r>
            <a:r>
              <a:rPr lang="en-US" sz="2400" dirty="0" err="1" smtClean="0"/>
              <a:t>k,i</a:t>
            </a:r>
            <a:r>
              <a:rPr lang="en-US" sz="2400" dirty="0" smtClean="0"/>
              <a:t>) are certain}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0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2" grpId="0"/>
      <p:bldP spid="20" grpId="0" animBg="1"/>
      <p:bldP spid="16" grpId="0" animBg="1"/>
      <p:bldP spid="13" grpId="0" animBg="1"/>
      <p:bldP spid="13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Conjunctive Query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far we discussed:</a:t>
            </a:r>
          </a:p>
          <a:p>
            <a:pPr lvl="1"/>
            <a:r>
              <a:rPr lang="en-US" dirty="0" smtClean="0"/>
              <a:t>Join		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 =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 smtClean="0">
                <a:solidFill>
                  <a:srgbClr val="FF0000"/>
                </a:solidFill>
              </a:rPr>
              <a:t>p </a:t>
            </a:r>
            <a:endParaRPr lang="en-US" dirty="0" smtClean="0"/>
          </a:p>
          <a:p>
            <a:pPr lvl="1"/>
            <a:r>
              <a:rPr lang="en-US" dirty="0" smtClean="0"/>
              <a:t>Triangles	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 =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FF0000"/>
                </a:solidFill>
              </a:rPr>
              <a:t>2/3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smtClean="0"/>
              <a:t>Next: full conjunctive queries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58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Full Conjunctive Query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4739205" y="2427608"/>
            <a:ext cx="1601515" cy="562630"/>
          </a:xfrm>
          <a:prstGeom prst="wedgeEllipseCallout">
            <a:avLst>
              <a:gd name="adj1" fmla="val -92499"/>
              <a:gd name="adj2" fmla="val 29155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2000" i="1" dirty="0" smtClean="0">
                <a:solidFill>
                  <a:srgbClr val="000000"/>
                </a:solidFill>
              </a:rPr>
              <a:t>“shares</a:t>
            </a:r>
            <a:r>
              <a:rPr lang="en-US" sz="2000" dirty="0" smtClean="0">
                <a:solidFill>
                  <a:srgbClr val="000000"/>
                </a:solidFill>
              </a:rPr>
              <a:t>“</a:t>
            </a:r>
            <a:endParaRPr lang="en-US" sz="2000" baseline="-25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857" y="2253437"/>
            <a:ext cx="36215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0000"/>
                </a:solidFill>
              </a:rPr>
              <a:t>HyperCube</a:t>
            </a:r>
            <a:r>
              <a:rPr lang="en-US" sz="2400" b="1" dirty="0" smtClean="0">
                <a:solidFill>
                  <a:srgbClr val="000000"/>
                </a:solidFill>
              </a:rPr>
              <a:t> Algorithm</a:t>
            </a:r>
            <a:r>
              <a:rPr lang="en-US" sz="2400" dirty="0" smtClean="0">
                <a:solidFill>
                  <a:srgbClr val="000000"/>
                </a:solidFill>
              </a:rPr>
              <a:t>: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Write</a:t>
            </a:r>
            <a:r>
              <a:rPr lang="en-US" sz="2400" dirty="0">
                <a:solidFill>
                  <a:srgbClr val="000000"/>
                </a:solidFill>
              </a:rPr>
              <a:t>: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>
                <a:solidFill>
                  <a:srgbClr val="000000"/>
                </a:solidFill>
              </a:rPr>
              <a:t> *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-25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000000"/>
                </a:solidFill>
              </a:rPr>
              <a:t> * … * </a:t>
            </a:r>
            <a:r>
              <a:rPr lang="en-US" sz="2400" dirty="0" err="1">
                <a:solidFill>
                  <a:srgbClr val="FF0000"/>
                </a:solidFill>
              </a:rPr>
              <a:t>p</a:t>
            </a:r>
            <a:r>
              <a:rPr lang="en-US" sz="2400" baseline="-25000" dirty="0" err="1">
                <a:solidFill>
                  <a:srgbClr val="FF0000"/>
                </a:solidFill>
              </a:rPr>
              <a:t>k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47755" y="3252130"/>
            <a:ext cx="75799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Round 1:  </a:t>
            </a:r>
            <a:r>
              <a:rPr lang="en-US" sz="2400" dirty="0">
                <a:solidFill>
                  <a:srgbClr val="000000"/>
                </a:solidFill>
              </a:rPr>
              <a:t>send </a:t>
            </a:r>
            <a:r>
              <a:rPr lang="en-US" sz="2400" dirty="0" err="1">
                <a:solidFill>
                  <a:srgbClr val="0000FF"/>
                </a:solidFill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/>
              <a:t>(x</a:t>
            </a:r>
            <a:r>
              <a:rPr lang="en-US" sz="2400" baseline="-25000" dirty="0"/>
              <a:t>j1</a:t>
            </a:r>
            <a:r>
              <a:rPr lang="en-US" sz="2400" dirty="0"/>
              <a:t>, x</a:t>
            </a:r>
            <a:r>
              <a:rPr lang="en-US" sz="2400" baseline="-25000" dirty="0"/>
              <a:t>j2</a:t>
            </a:r>
            <a:r>
              <a:rPr lang="en-US" sz="2400" dirty="0"/>
              <a:t>, …)</a:t>
            </a:r>
            <a:r>
              <a:rPr lang="en-US" sz="2400" dirty="0">
                <a:solidFill>
                  <a:srgbClr val="000000"/>
                </a:solidFill>
              </a:rPr>
              <a:t> to </a:t>
            </a:r>
            <a:r>
              <a:rPr lang="en-US" sz="2400" b="1" i="1" u="sng" dirty="0">
                <a:solidFill>
                  <a:srgbClr val="000000"/>
                </a:solidFill>
              </a:rPr>
              <a:t>all</a:t>
            </a:r>
            <a:r>
              <a:rPr lang="en-US" sz="2400" dirty="0">
                <a:solidFill>
                  <a:srgbClr val="000000"/>
                </a:solidFill>
              </a:rPr>
              <a:t> servers </a:t>
            </a:r>
            <a:r>
              <a:rPr lang="en-US" sz="2400" dirty="0" smtClean="0">
                <a:solidFill>
                  <a:srgbClr val="000000"/>
                </a:solidFill>
              </a:rPr>
              <a:t/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	whose </a:t>
            </a:r>
            <a:r>
              <a:rPr lang="en-US" sz="2400" dirty="0">
                <a:solidFill>
                  <a:srgbClr val="000000"/>
                </a:solidFill>
              </a:rPr>
              <a:t>coordinates agree </a:t>
            </a:r>
            <a:r>
              <a:rPr lang="en-US" sz="2400" dirty="0" smtClean="0">
                <a:solidFill>
                  <a:srgbClr val="000000"/>
                </a:solidFill>
              </a:rPr>
              <a:t>with  </a:t>
            </a:r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en-US" sz="2400" baseline="-25000" dirty="0" smtClean="0">
                <a:solidFill>
                  <a:srgbClr val="000000"/>
                </a:solidFill>
              </a:rPr>
              <a:t>j1</a:t>
            </a:r>
            <a:r>
              <a:rPr lang="en-US" sz="2400" dirty="0">
                <a:solidFill>
                  <a:srgbClr val="000000"/>
                </a:solidFill>
              </a:rPr>
              <a:t>(x</a:t>
            </a:r>
            <a:r>
              <a:rPr lang="en-US" sz="2400" baseline="-25000" dirty="0">
                <a:solidFill>
                  <a:srgbClr val="000000"/>
                </a:solidFill>
              </a:rPr>
              <a:t>j1</a:t>
            </a:r>
            <a:r>
              <a:rPr lang="en-US" sz="2400" dirty="0">
                <a:solidFill>
                  <a:srgbClr val="000000"/>
                </a:solidFill>
              </a:rPr>
              <a:t>),   </a:t>
            </a:r>
            <a:r>
              <a:rPr lang="en-US" sz="2400" dirty="0">
                <a:solidFill>
                  <a:srgbClr val="FF0000"/>
                </a:solidFill>
              </a:rPr>
              <a:t>h</a:t>
            </a:r>
            <a:r>
              <a:rPr lang="en-US" sz="2400" baseline="-25000" dirty="0">
                <a:solidFill>
                  <a:srgbClr val="000000"/>
                </a:solidFill>
              </a:rPr>
              <a:t>j2</a:t>
            </a:r>
            <a:r>
              <a:rPr lang="en-US" sz="2400" dirty="0">
                <a:solidFill>
                  <a:srgbClr val="000000"/>
                </a:solidFill>
              </a:rPr>
              <a:t>(x</a:t>
            </a:r>
            <a:r>
              <a:rPr lang="en-US" sz="2400" baseline="-25000" dirty="0">
                <a:solidFill>
                  <a:srgbClr val="000000"/>
                </a:solidFill>
              </a:rPr>
              <a:t>j2</a:t>
            </a:r>
            <a:r>
              <a:rPr lang="en-US" sz="2400" dirty="0">
                <a:solidFill>
                  <a:srgbClr val="000000"/>
                </a:solidFill>
              </a:rPr>
              <a:t>),   </a:t>
            </a:r>
            <a:r>
              <a:rPr lang="en-US" sz="2400" dirty="0" smtClean="0">
                <a:solidFill>
                  <a:srgbClr val="000000"/>
                </a:solidFill>
              </a:rPr>
              <a:t>…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7755" y="4078652"/>
            <a:ext cx="3827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Output: </a:t>
            </a:r>
            <a:r>
              <a:rPr lang="en-US" sz="2400" dirty="0">
                <a:solidFill>
                  <a:srgbClr val="000000"/>
                </a:solidFill>
              </a:rPr>
              <a:t>compute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locally</a:t>
            </a:r>
            <a:endParaRPr lang="en-US" sz="2400" dirty="0"/>
          </a:p>
        </p:txBody>
      </p:sp>
      <p:grpSp>
        <p:nvGrpSpPr>
          <p:cNvPr id="9" name="Group 8"/>
          <p:cNvGrpSpPr/>
          <p:nvPr/>
        </p:nvGrpSpPr>
        <p:grpSpPr>
          <a:xfrm>
            <a:off x="194278" y="1417638"/>
            <a:ext cx="8690246" cy="674074"/>
            <a:chOff x="314621" y="1591190"/>
            <a:chExt cx="8690246" cy="674074"/>
          </a:xfrm>
        </p:grpSpPr>
        <p:sp>
          <p:nvSpPr>
            <p:cNvPr id="15" name="TextBox 14"/>
            <p:cNvSpPr txBox="1"/>
            <p:nvPr/>
          </p:nvSpPr>
          <p:spPr>
            <a:xfrm>
              <a:off x="314621" y="1591190"/>
              <a:ext cx="8690246" cy="6740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2400" dirty="0"/>
            </a:p>
          </p:txBody>
        </p:sp>
        <p:pic>
          <p:nvPicPr>
            <p:cNvPr id="6" name="Picture 5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741985"/>
              <a:ext cx="8317822" cy="41533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194278" y="5026092"/>
            <a:ext cx="6485269" cy="1518278"/>
            <a:chOff x="1130862" y="5286221"/>
            <a:chExt cx="6485269" cy="1518278"/>
          </a:xfrm>
        </p:grpSpPr>
        <p:sp>
          <p:nvSpPr>
            <p:cNvPr id="5" name="TextBox 4"/>
            <p:cNvSpPr txBox="1"/>
            <p:nvPr/>
          </p:nvSpPr>
          <p:spPr>
            <a:xfrm>
              <a:off x="1130862" y="5286221"/>
              <a:ext cx="6485269" cy="83099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Problem</a:t>
              </a:r>
              <a:r>
                <a:rPr lang="en-US" sz="2400" dirty="0" smtClean="0"/>
                <a:t>: Choose </a:t>
              </a:r>
              <a:r>
                <a:rPr lang="en-US" sz="2400" dirty="0" smtClean="0">
                  <a:solidFill>
                    <a:srgbClr val="FF0000"/>
                  </a:solidFill>
                </a:rPr>
                <a:t>p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1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</a:rPr>
                <a:t>* </a:t>
              </a:r>
              <a:r>
                <a:rPr lang="en-US" sz="2400" dirty="0">
                  <a:solidFill>
                    <a:srgbClr val="FF0000"/>
                  </a:solidFill>
                </a:rPr>
                <a:t>p</a:t>
              </a:r>
              <a:r>
                <a:rPr lang="en-US" sz="2400" baseline="-25000" dirty="0">
                  <a:solidFill>
                    <a:srgbClr val="FF0000"/>
                  </a:solidFill>
                </a:rPr>
                <a:t>2</a:t>
              </a:r>
              <a:r>
                <a:rPr lang="en-US" sz="2400" dirty="0">
                  <a:solidFill>
                    <a:srgbClr val="000000"/>
                  </a:solidFill>
                </a:rPr>
                <a:t> * … * </a:t>
              </a:r>
              <a:r>
                <a:rPr lang="en-US" sz="2400" dirty="0" err="1" smtClean="0">
                  <a:solidFill>
                    <a:srgbClr val="FF0000"/>
                  </a:solidFill>
                </a:rPr>
                <a:t>p</a:t>
              </a:r>
              <a:r>
                <a:rPr lang="en-US" sz="2400" baseline="-25000" dirty="0" err="1" smtClean="0">
                  <a:solidFill>
                    <a:srgbClr val="FF0000"/>
                  </a:solidFill>
                </a:rPr>
                <a:t>k</a:t>
              </a:r>
              <a:r>
                <a:rPr lang="en-US" sz="2400" dirty="0" smtClean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</a:rPr>
                <a:t> </a:t>
              </a:r>
              <a:r>
                <a:rPr lang="en-US" sz="2400" dirty="0" smtClean="0">
                  <a:solidFill>
                    <a:srgbClr val="000000"/>
                  </a:solidFill>
                </a:rPr>
                <a:t>to minimize</a:t>
              </a:r>
              <a:br>
                <a:rPr lang="en-US" sz="2400" dirty="0" smtClean="0">
                  <a:solidFill>
                    <a:srgbClr val="000000"/>
                  </a:solidFill>
                </a:rPr>
              </a:br>
              <a:endParaRPr lang="en-US" sz="2400" dirty="0"/>
            </a:p>
          </p:txBody>
        </p:sp>
        <p:pic>
          <p:nvPicPr>
            <p:cNvPr id="16" name="Picture 15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668" y="6040445"/>
              <a:ext cx="3638352" cy="764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020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1159685" y="4351018"/>
            <a:ext cx="6151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min</a:t>
            </a:r>
            <a:r>
              <a:rPr lang="en-US" sz="2800" baseline="-25000" dirty="0" smtClean="0">
                <a:solidFill>
                  <a:srgbClr val="0000FF"/>
                </a:solidFill>
              </a:rPr>
              <a:t>v1</a:t>
            </a:r>
            <a:r>
              <a:rPr lang="en-US" sz="2800" baseline="-25000" dirty="0"/>
              <a:t>,… </a:t>
            </a:r>
            <a:r>
              <a:rPr lang="en-US" sz="2800" baseline="-25000" dirty="0" err="1">
                <a:solidFill>
                  <a:srgbClr val="0000FF"/>
                </a:solidFill>
              </a:rPr>
              <a:t>vk</a:t>
            </a:r>
            <a:r>
              <a:rPr lang="en-US" sz="2800" dirty="0"/>
              <a:t>  </a:t>
            </a:r>
            <a:r>
              <a:rPr lang="en-US" sz="2800" dirty="0" err="1" smtClean="0"/>
              <a:t>Σ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v</a:t>
            </a:r>
            <a:r>
              <a:rPr lang="en-US" sz="2800" baseline="-25000" dirty="0" smtClean="0">
                <a:solidFill>
                  <a:srgbClr val="0000FF"/>
                </a:solidFill>
              </a:rPr>
              <a:t>i </a:t>
            </a:r>
            <a:r>
              <a:rPr lang="en-US" sz="2800" baseline="-250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/>
              <a:t>= max</a:t>
            </a:r>
            <a:r>
              <a:rPr lang="en-US" sz="2800" baseline="-25000" dirty="0" smtClean="0">
                <a:solidFill>
                  <a:srgbClr val="0000FF"/>
                </a:solidFill>
              </a:rPr>
              <a:t>u1</a:t>
            </a:r>
            <a:r>
              <a:rPr lang="en-US" sz="2800" baseline="-25000" dirty="0"/>
              <a:t>,… 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ul</a:t>
            </a:r>
            <a:r>
              <a:rPr lang="en-US" sz="2800" dirty="0"/>
              <a:t> </a:t>
            </a:r>
            <a:r>
              <a:rPr lang="en-US" sz="2800" dirty="0" err="1" smtClean="0"/>
              <a:t>Σ</a:t>
            </a:r>
            <a:r>
              <a:rPr lang="en-US" sz="2800" baseline="-25000" dirty="0" err="1" smtClean="0"/>
              <a:t>j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u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800" dirty="0"/>
              <a:t> </a:t>
            </a:r>
            <a:r>
              <a:rPr lang="en-US" sz="2800" dirty="0" smtClean="0"/>
              <a:t> =   </a:t>
            </a:r>
            <a:r>
              <a:rPr lang="en-US" sz="2800" dirty="0" err="1" smtClean="0">
                <a:solidFill>
                  <a:srgbClr val="0000FF"/>
                </a:solidFill>
              </a:rPr>
              <a:t>τ</a:t>
            </a:r>
            <a:r>
              <a:rPr lang="en-US" sz="2800" baseline="30000" dirty="0" smtClean="0">
                <a:solidFill>
                  <a:srgbClr val="0000FF"/>
                </a:solidFill>
              </a:rPr>
              <a:t>*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162175" y="2512121"/>
            <a:ext cx="8939466" cy="9664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err="1" smtClean="0"/>
              <a:t>Def</a:t>
            </a:r>
            <a:r>
              <a:rPr lang="en-US" sz="2400" dirty="0" err="1" smtClean="0"/>
              <a:t>.</a:t>
            </a:r>
            <a:r>
              <a:rPr lang="en-US" sz="2400" i="1" u="sng" dirty="0" err="1" smtClean="0"/>
              <a:t>Fractional</a:t>
            </a:r>
            <a:r>
              <a:rPr lang="en-US" sz="2400" i="1" u="sng" dirty="0" smtClean="0"/>
              <a:t> </a:t>
            </a:r>
            <a:r>
              <a:rPr lang="en-US" sz="2400" i="1" u="sng" dirty="0"/>
              <a:t>vertex </a:t>
            </a:r>
            <a:r>
              <a:rPr lang="en-US" sz="2400" i="1" u="sng" dirty="0" smtClean="0"/>
              <a:t>cover</a:t>
            </a:r>
            <a:r>
              <a:rPr lang="en-US" sz="2400" dirty="0" smtClean="0"/>
              <a:t>  </a:t>
            </a:r>
            <a:r>
              <a:rPr lang="en-US" sz="2400" dirty="0">
                <a:solidFill>
                  <a:srgbClr val="0000FF"/>
                </a:solidFill>
              </a:rPr>
              <a:t>v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v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, … </a:t>
            </a:r>
            <a:r>
              <a:rPr lang="en-US" sz="2400" dirty="0" err="1">
                <a:solidFill>
                  <a:srgbClr val="0000FF"/>
                </a:solidFill>
              </a:rPr>
              <a:t>v</a:t>
            </a:r>
            <a:r>
              <a:rPr lang="en-US" sz="2400" baseline="-25000" dirty="0" err="1">
                <a:solidFill>
                  <a:srgbClr val="0000FF"/>
                </a:solidFill>
              </a:rPr>
              <a:t>k</a:t>
            </a:r>
            <a:r>
              <a:rPr lang="en-US" sz="2400" dirty="0"/>
              <a:t> ≥ 0 s.t</a:t>
            </a:r>
            <a:r>
              <a:rPr lang="en-US" sz="2400" dirty="0" smtClean="0"/>
              <a:t>.∀</a:t>
            </a:r>
            <a:r>
              <a:rPr lang="en-US" sz="2400" dirty="0" err="1">
                <a:solidFill>
                  <a:srgbClr val="0000FF"/>
                </a:solidFill>
              </a:rPr>
              <a:t>S</a:t>
            </a:r>
            <a:r>
              <a:rPr lang="en-US" sz="2400" baseline="-25000" dirty="0" err="1">
                <a:solidFill>
                  <a:srgbClr val="0000FF"/>
                </a:solidFill>
              </a:rPr>
              <a:t>j</a:t>
            </a:r>
            <a:r>
              <a:rPr lang="en-US" sz="2400" dirty="0"/>
              <a:t>: </a:t>
            </a:r>
            <a:r>
              <a:rPr lang="en-US" sz="2400" dirty="0" err="1" smtClean="0"/>
              <a:t>Σ</a:t>
            </a:r>
            <a:r>
              <a:rPr lang="en-US" sz="2400" baseline="-25000" dirty="0" err="1"/>
              <a:t>i:</a:t>
            </a:r>
            <a:r>
              <a:rPr lang="en-US" sz="2400" baseline="-25000" dirty="0" err="1">
                <a:solidFill>
                  <a:srgbClr val="0000FF"/>
                </a:solidFill>
              </a:rPr>
              <a:t>xi</a:t>
            </a:r>
            <a:r>
              <a:rPr lang="en-US" sz="2400" baseline="-25000" dirty="0" err="1"/>
              <a:t>∈</a:t>
            </a:r>
            <a:r>
              <a:rPr lang="en-US" sz="2400" baseline="-25000" dirty="0" err="1">
                <a:solidFill>
                  <a:srgbClr val="0000FF"/>
                </a:solidFill>
              </a:rPr>
              <a:t>Sj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00FF"/>
                </a:solidFill>
              </a:rPr>
              <a:t>v</a:t>
            </a:r>
            <a:r>
              <a:rPr lang="en-US" sz="2400" baseline="-25000" dirty="0">
                <a:solidFill>
                  <a:srgbClr val="0000FF"/>
                </a:solidFill>
              </a:rPr>
              <a:t>i</a:t>
            </a:r>
            <a:r>
              <a:rPr lang="en-US" sz="2400" dirty="0"/>
              <a:t> ≥ 1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</a:t>
            </a:r>
            <a:r>
              <a:rPr lang="en-US" sz="2400" dirty="0" smtClean="0"/>
              <a:t> </a:t>
            </a:r>
            <a:r>
              <a:rPr lang="en-US" sz="2400" i="1" u="sng" dirty="0"/>
              <a:t>Fractional edge </a:t>
            </a:r>
            <a:r>
              <a:rPr lang="en-US" sz="2400" i="1" u="sng" dirty="0" smtClean="0"/>
              <a:t>packing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0000FF"/>
                </a:solidFill>
              </a:rPr>
              <a:t>u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u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/>
              <a:t>, … </a:t>
            </a:r>
            <a:r>
              <a:rPr lang="en-US" sz="2400" dirty="0" err="1">
                <a:solidFill>
                  <a:srgbClr val="0000FF"/>
                </a:solidFill>
              </a:rPr>
              <a:t>u</a:t>
            </a:r>
            <a:r>
              <a:rPr lang="en-US" sz="2400" baseline="-25000" dirty="0" err="1">
                <a:solidFill>
                  <a:srgbClr val="0000FF"/>
                </a:solidFill>
              </a:rPr>
              <a:t>l</a:t>
            </a:r>
            <a:r>
              <a:rPr lang="en-US" sz="2400" dirty="0"/>
              <a:t> ≥ 0 </a:t>
            </a:r>
            <a:r>
              <a:rPr lang="en-US" sz="2400" dirty="0" err="1" smtClean="0"/>
              <a:t>s.t</a:t>
            </a:r>
            <a:r>
              <a:rPr lang="en-US" sz="2400" dirty="0" err="1"/>
              <a:t>.</a:t>
            </a:r>
            <a:r>
              <a:rPr lang="en-US" sz="2400" dirty="0" err="1" smtClean="0"/>
              <a:t>∀</a:t>
            </a:r>
            <a:r>
              <a:rPr lang="en-US" sz="2400" dirty="0" err="1">
                <a:solidFill>
                  <a:srgbClr val="0000FF"/>
                </a:solidFill>
              </a:rPr>
              <a:t>x</a:t>
            </a:r>
            <a:r>
              <a:rPr lang="en-US" sz="2400" baseline="-25000" dirty="0" err="1">
                <a:solidFill>
                  <a:srgbClr val="0000FF"/>
                </a:solidFill>
              </a:rPr>
              <a:t>i</a:t>
            </a:r>
            <a:r>
              <a:rPr lang="en-US" sz="2400" dirty="0"/>
              <a:t>: </a:t>
            </a:r>
            <a:r>
              <a:rPr lang="en-US" sz="2400" dirty="0" err="1"/>
              <a:t>Σ</a:t>
            </a:r>
            <a:r>
              <a:rPr lang="en-US" sz="2400" baseline="-25000" dirty="0" err="1"/>
              <a:t>j:</a:t>
            </a:r>
            <a:r>
              <a:rPr lang="en-US" sz="2400" baseline="-25000" dirty="0" err="1">
                <a:solidFill>
                  <a:srgbClr val="0000FF"/>
                </a:solidFill>
              </a:rPr>
              <a:t>xi</a:t>
            </a:r>
            <a:r>
              <a:rPr lang="en-US" sz="2400" baseline="-25000" dirty="0" err="1"/>
              <a:t>∈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Sj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u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/>
              <a:t> </a:t>
            </a:r>
            <a:r>
              <a:rPr lang="en-US" sz="2400" dirty="0"/>
              <a:t>≤ 1</a:t>
            </a:r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7" y="66973"/>
            <a:ext cx="5344330" cy="2668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7928" y="1679118"/>
            <a:ext cx="7642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Hyper</a:t>
            </a:r>
            <a:r>
              <a:rPr lang="en-US" sz="2800" dirty="0"/>
              <a:t>-</a:t>
            </a:r>
            <a:r>
              <a:rPr lang="en-US" sz="2800" dirty="0" smtClean="0"/>
              <a:t>graph:	nodes </a:t>
            </a:r>
            <a:r>
              <a:rPr lang="en-US" sz="2800" dirty="0" smtClean="0">
                <a:solidFill>
                  <a:srgbClr val="0000FF"/>
                </a:solidFill>
              </a:rPr>
              <a:t>x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/>
              <a:t>, …, </a:t>
            </a:r>
            <a:r>
              <a:rPr lang="en-US" sz="2800" dirty="0" err="1" smtClean="0">
                <a:solidFill>
                  <a:srgbClr val="0000FF"/>
                </a:solidFill>
              </a:rPr>
              <a:t>x</a:t>
            </a:r>
            <a:r>
              <a:rPr lang="en-US" sz="2800" baseline="-25000" dirty="0" err="1" smtClean="0">
                <a:solidFill>
                  <a:srgbClr val="0000FF"/>
                </a:solidFill>
              </a:rPr>
              <a:t>k</a:t>
            </a:r>
            <a:r>
              <a:rPr lang="en-US" sz="2800" dirty="0" smtClean="0"/>
              <a:t>, edges </a:t>
            </a:r>
            <a:r>
              <a:rPr lang="en-US" sz="2800" dirty="0">
                <a:solidFill>
                  <a:srgbClr val="0000FF"/>
                </a:solidFill>
              </a:rPr>
              <a:t>S</a:t>
            </a:r>
            <a:r>
              <a:rPr lang="en-US" sz="2800" baseline="-25000" dirty="0">
                <a:solidFill>
                  <a:srgbClr val="0000FF"/>
                </a:solidFill>
              </a:rPr>
              <a:t>1</a:t>
            </a:r>
            <a:r>
              <a:rPr lang="en-US" sz="2800" dirty="0"/>
              <a:t>, …, </a:t>
            </a:r>
            <a:r>
              <a:rPr lang="en-US" sz="2800" dirty="0" err="1">
                <a:solidFill>
                  <a:srgbClr val="0000FF"/>
                </a:solidFill>
              </a:rPr>
              <a:t>S</a:t>
            </a:r>
            <a:r>
              <a:rPr lang="en-US" sz="2800" baseline="-25000" dirty="0" err="1">
                <a:solidFill>
                  <a:srgbClr val="0000FF"/>
                </a:solidFill>
              </a:rPr>
              <a:t>l</a:t>
            </a:r>
            <a:r>
              <a:rPr lang="en-US" sz="2800" dirty="0"/>
              <a:t> 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5154648" y="5601114"/>
            <a:ext cx="2621999" cy="562630"/>
          </a:xfrm>
          <a:prstGeom prst="wedgeEllipseCallout">
            <a:avLst>
              <a:gd name="adj1" fmla="val 21999"/>
              <a:gd name="adj2" fmla="val -149301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Unrelated to </a:t>
            </a:r>
            <a:r>
              <a:rPr lang="en-US" sz="2000" dirty="0" err="1" smtClean="0">
                <a:solidFill>
                  <a:srgbClr val="0000FF"/>
                </a:solidFill>
              </a:rPr>
              <a:t>ρ</a:t>
            </a:r>
            <a:r>
              <a:rPr lang="en-US" sz="2000" baseline="30000" dirty="0" smtClean="0">
                <a:solidFill>
                  <a:srgbClr val="0000FF"/>
                </a:solidFill>
              </a:rPr>
              <a:t>*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555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Optimal Shares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18927" y="4795867"/>
            <a:ext cx="1379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 /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endParaRPr lang="en-US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3837273" y="4750512"/>
            <a:ext cx="1664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 /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baseline="30000" dirty="0" smtClean="0">
                <a:solidFill>
                  <a:srgbClr val="0000FF"/>
                </a:solidFill>
              </a:rPr>
              <a:t>2/3</a:t>
            </a:r>
            <a:endParaRPr lang="en-US" sz="2400" dirty="0"/>
          </a:p>
        </p:txBody>
      </p:sp>
      <p:sp>
        <p:nvSpPr>
          <p:cNvPr id="57" name="TextBox 56"/>
          <p:cNvSpPr txBox="1"/>
          <p:nvPr/>
        </p:nvSpPr>
        <p:spPr>
          <a:xfrm>
            <a:off x="6922151" y="4745759"/>
            <a:ext cx="1664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 /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baseline="30000" dirty="0" smtClean="0">
                <a:solidFill>
                  <a:srgbClr val="0000FF"/>
                </a:solidFill>
              </a:rPr>
              <a:t>1/2</a:t>
            </a:r>
            <a:endParaRPr lang="en-US" sz="2400" dirty="0"/>
          </a:p>
        </p:txBody>
      </p:sp>
      <p:sp>
        <p:nvSpPr>
          <p:cNvPr id="50" name="TextBox 49"/>
          <p:cNvSpPr txBox="1"/>
          <p:nvPr/>
        </p:nvSpPr>
        <p:spPr>
          <a:xfrm>
            <a:off x="453123" y="1394638"/>
            <a:ext cx="8327921" cy="18528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 err="1"/>
              <a:t>Thm</a:t>
            </a:r>
            <a:r>
              <a:rPr lang="en-US" sz="2400" dirty="0"/>
              <a:t>. (1) Optimal </a:t>
            </a:r>
            <a:r>
              <a:rPr lang="en-US" sz="2400" dirty="0" smtClean="0"/>
              <a:t>shares for </a:t>
            </a:r>
            <a:r>
              <a:rPr lang="en-US" sz="2400" dirty="0" err="1" smtClean="0"/>
              <a:t>HyperCube</a:t>
            </a:r>
            <a:r>
              <a:rPr lang="en-US" sz="2400" dirty="0"/>
              <a:t>: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baseline="-250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 = </a:t>
            </a:r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baseline="30000" dirty="0" err="1" smtClean="0">
                <a:solidFill>
                  <a:srgbClr val="0000FF"/>
                </a:solidFill>
              </a:rPr>
              <a:t>vi</a:t>
            </a:r>
            <a:r>
              <a:rPr lang="en-US" sz="2400" baseline="30000" dirty="0" smtClean="0">
                <a:solidFill>
                  <a:srgbClr val="0000FF"/>
                </a:solidFill>
              </a:rPr>
              <a:t>* </a:t>
            </a:r>
            <a:r>
              <a:rPr lang="en-US" sz="2400" baseline="30000" dirty="0"/>
              <a:t>/ </a:t>
            </a:r>
            <a:r>
              <a:rPr lang="en-US" sz="2400" baseline="30000" dirty="0" err="1">
                <a:solidFill>
                  <a:srgbClr val="0000FF"/>
                </a:solidFill>
              </a:rPr>
              <a:t>τ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	    Optimal load: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 err="1"/>
              <a:t>Ω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0000FF"/>
                </a:solidFill>
              </a:rPr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τ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 smtClean="0"/>
              <a:t>) over </a:t>
            </a:r>
            <a:r>
              <a:rPr lang="en-US" sz="2400" dirty="0" err="1" smtClean="0"/>
              <a:t>db’s</a:t>
            </a:r>
            <a:r>
              <a:rPr lang="en-US" sz="2400" dirty="0" smtClean="0"/>
              <a:t> without skew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	    (2)  Any </a:t>
            </a:r>
            <a:r>
              <a:rPr lang="en-US" sz="2400" dirty="0" smtClean="0"/>
              <a:t>1-round algorithm </a:t>
            </a:r>
            <a:r>
              <a:rPr lang="en-US" sz="2400" dirty="0"/>
              <a:t>has load </a:t>
            </a:r>
            <a:r>
              <a:rPr lang="en-US" sz="2400" dirty="0" err="1"/>
              <a:t>Ω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0000FF"/>
                </a:solidFill>
              </a:rPr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τ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 smtClean="0"/>
              <a:t>)</a:t>
            </a:r>
            <a:br>
              <a:rPr lang="en-US" sz="2400" dirty="0" smtClean="0"/>
            </a:br>
            <a:r>
              <a:rPr lang="en-US" sz="2400" dirty="0" smtClean="0"/>
              <a:t>			even on inputs without skew.</a:t>
            </a:r>
            <a:endParaRPr lang="en-US" sz="2400" dirty="0"/>
          </a:p>
        </p:txBody>
      </p:sp>
      <p:grpSp>
        <p:nvGrpSpPr>
          <p:cNvPr id="68" name="Group 67"/>
          <p:cNvGrpSpPr/>
          <p:nvPr/>
        </p:nvGrpSpPr>
        <p:grpSpPr>
          <a:xfrm>
            <a:off x="341898" y="3450486"/>
            <a:ext cx="8756780" cy="1395443"/>
            <a:chOff x="341898" y="3450486"/>
            <a:chExt cx="8756780" cy="1395443"/>
          </a:xfrm>
        </p:grpSpPr>
        <p:grpSp>
          <p:nvGrpSpPr>
            <p:cNvPr id="9" name="Group 8"/>
            <p:cNvGrpSpPr/>
            <p:nvPr/>
          </p:nvGrpSpPr>
          <p:grpSpPr>
            <a:xfrm>
              <a:off x="3860399" y="3450486"/>
              <a:ext cx="2314720" cy="1263468"/>
              <a:chOff x="2888761" y="5006221"/>
              <a:chExt cx="2314720" cy="1263468"/>
            </a:xfrm>
          </p:grpSpPr>
          <p:sp>
            <p:nvSpPr>
              <p:cNvPr id="31" name="Oval 30"/>
              <p:cNvSpPr>
                <a:spLocks noChangeAspect="1"/>
              </p:cNvSpPr>
              <p:nvPr/>
            </p:nvSpPr>
            <p:spPr>
              <a:xfrm>
                <a:off x="3270644" y="6114425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>
                <a:spLocks noChangeAspect="1"/>
              </p:cNvSpPr>
              <p:nvPr/>
            </p:nvSpPr>
            <p:spPr>
              <a:xfrm>
                <a:off x="4440925" y="6114425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3855785" y="519676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cxnSp>
            <p:nvCxnSpPr>
              <p:cNvPr id="34" name="Curved Connector 27"/>
              <p:cNvCxnSpPr>
                <a:stCxn id="32" idx="0"/>
                <a:endCxn id="33" idx="5"/>
              </p:cNvCxnSpPr>
              <p:nvPr/>
            </p:nvCxnSpPr>
            <p:spPr>
              <a:xfrm flipH="1" flipV="1">
                <a:off x="3946812" y="5287794"/>
                <a:ext cx="547436" cy="826631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urved Connector 27"/>
              <p:cNvCxnSpPr>
                <a:stCxn id="32" idx="2"/>
                <a:endCxn id="31" idx="6"/>
              </p:cNvCxnSpPr>
              <p:nvPr/>
            </p:nvCxnSpPr>
            <p:spPr>
              <a:xfrm flipH="1">
                <a:off x="3377289" y="6167748"/>
                <a:ext cx="106363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urved Connector 27"/>
              <p:cNvCxnSpPr>
                <a:stCxn id="33" idx="3"/>
                <a:endCxn id="31" idx="7"/>
              </p:cNvCxnSpPr>
              <p:nvPr/>
            </p:nvCxnSpPr>
            <p:spPr>
              <a:xfrm flipH="1">
                <a:off x="3361671" y="5287794"/>
                <a:ext cx="509732" cy="842249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4242010" y="5435577"/>
                <a:ext cx="9614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>
                    <a:solidFill>
                      <a:srgbClr val="0000FF"/>
                    </a:solidFill>
                  </a:rPr>
                  <a:t>τ</a:t>
                </a:r>
                <a:r>
                  <a:rPr lang="en-US" b="1" dirty="0">
                    <a:solidFill>
                      <a:srgbClr val="0000FF"/>
                    </a:solidFill>
                  </a:rPr>
                  <a:t>* = </a:t>
                </a:r>
                <a:r>
                  <a:rPr lang="en-US" b="1" dirty="0" smtClean="0">
                    <a:solidFill>
                      <a:srgbClr val="0000FF"/>
                    </a:solidFill>
                  </a:rPr>
                  <a:t>3/2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917514" y="5006221"/>
                <a:ext cx="377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½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4471547" y="5865676"/>
                <a:ext cx="377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½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888761" y="5900357"/>
                <a:ext cx="3771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½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341898" y="3892687"/>
              <a:ext cx="2518741" cy="953242"/>
              <a:chOff x="541005" y="5072514"/>
              <a:chExt cx="2518741" cy="953242"/>
            </a:xfrm>
          </p:grpSpPr>
          <p:sp>
            <p:nvSpPr>
              <p:cNvPr id="41" name="Oval 40"/>
              <p:cNvSpPr>
                <a:spLocks noChangeAspect="1"/>
              </p:cNvSpPr>
              <p:nvPr/>
            </p:nvSpPr>
            <p:spPr>
              <a:xfrm>
                <a:off x="565709" y="5493619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>
                <a:spLocks noChangeAspect="1"/>
              </p:cNvSpPr>
              <p:nvPr/>
            </p:nvSpPr>
            <p:spPr>
              <a:xfrm>
                <a:off x="1759405" y="5493619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cxnSp>
            <p:nvCxnSpPr>
              <p:cNvPr id="43" name="Curved Connector 27"/>
              <p:cNvCxnSpPr>
                <a:stCxn id="42" idx="2"/>
                <a:endCxn id="41" idx="6"/>
              </p:cNvCxnSpPr>
              <p:nvPr/>
            </p:nvCxnSpPr>
            <p:spPr>
              <a:xfrm flipH="1">
                <a:off x="672354" y="5546942"/>
                <a:ext cx="108705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1611787" y="507251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FF"/>
                    </a:solidFill>
                  </a:rPr>
                  <a:t>1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41005" y="507251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FF"/>
                    </a:solidFill>
                  </a:rPr>
                  <a:t>0</a:t>
                </a:r>
              </a:p>
            </p:txBody>
          </p:sp>
          <p:sp>
            <p:nvSpPr>
              <p:cNvPr id="46" name="Oval 45"/>
              <p:cNvSpPr>
                <a:spLocks noChangeAspect="1"/>
              </p:cNvSpPr>
              <p:nvPr/>
            </p:nvSpPr>
            <p:spPr>
              <a:xfrm>
                <a:off x="2953101" y="5493619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cxnSp>
            <p:nvCxnSpPr>
              <p:cNvPr id="47" name="Curved Connector 27"/>
              <p:cNvCxnSpPr>
                <a:stCxn id="46" idx="2"/>
                <a:endCxn id="42" idx="6"/>
              </p:cNvCxnSpPr>
              <p:nvPr/>
            </p:nvCxnSpPr>
            <p:spPr>
              <a:xfrm flipH="1">
                <a:off x="1866050" y="5546942"/>
                <a:ext cx="108705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2682569" y="507251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0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057220" y="5656424"/>
                <a:ext cx="7689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>
                    <a:solidFill>
                      <a:srgbClr val="0000FF"/>
                    </a:solidFill>
                  </a:rPr>
                  <a:t>τ</a:t>
                </a:r>
                <a:r>
                  <a:rPr lang="en-US" b="1" dirty="0">
                    <a:solidFill>
                      <a:srgbClr val="0000FF"/>
                    </a:solidFill>
                  </a:rPr>
                  <a:t>* = </a:t>
                </a:r>
                <a:r>
                  <a:rPr lang="en-US" b="1" dirty="0" smtClean="0">
                    <a:solidFill>
                      <a:srgbClr val="0000FF"/>
                    </a:solidFill>
                  </a:rPr>
                  <a:t>1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6504763" y="3563011"/>
              <a:ext cx="2593915" cy="836341"/>
              <a:chOff x="6504763" y="3563011"/>
              <a:chExt cx="2593915" cy="836341"/>
            </a:xfrm>
          </p:grpSpPr>
          <p:sp>
            <p:nvSpPr>
              <p:cNvPr id="13" name="Oval 12"/>
              <p:cNvSpPr>
                <a:spLocks noChangeAspect="1"/>
              </p:cNvSpPr>
              <p:nvPr/>
            </p:nvSpPr>
            <p:spPr>
              <a:xfrm>
                <a:off x="7749261" y="429270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Oval 13"/>
              <p:cNvSpPr>
                <a:spLocks noChangeAspect="1"/>
              </p:cNvSpPr>
              <p:nvPr/>
            </p:nvSpPr>
            <p:spPr>
              <a:xfrm>
                <a:off x="8319338" y="429270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Oval 14"/>
              <p:cNvSpPr>
                <a:spLocks noChangeAspect="1"/>
              </p:cNvSpPr>
              <p:nvPr/>
            </p:nvSpPr>
            <p:spPr>
              <a:xfrm>
                <a:off x="7179184" y="429270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cxnSp>
            <p:nvCxnSpPr>
              <p:cNvPr id="16" name="Curved Connector 27"/>
              <p:cNvCxnSpPr>
                <a:stCxn id="14" idx="6"/>
                <a:endCxn id="19" idx="2"/>
              </p:cNvCxnSpPr>
              <p:nvPr/>
            </p:nvCxnSpPr>
            <p:spPr>
              <a:xfrm>
                <a:off x="8425983" y="4346030"/>
                <a:ext cx="46343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urved Connector 27"/>
              <p:cNvCxnSpPr>
                <a:stCxn id="14" idx="2"/>
                <a:endCxn id="13" idx="6"/>
              </p:cNvCxnSpPr>
              <p:nvPr/>
            </p:nvCxnSpPr>
            <p:spPr>
              <a:xfrm flipH="1">
                <a:off x="7855906" y="4346030"/>
                <a:ext cx="4634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urved Connector 27"/>
              <p:cNvCxnSpPr>
                <a:stCxn id="15" idx="6"/>
                <a:endCxn id="13" idx="2"/>
              </p:cNvCxnSpPr>
              <p:nvPr/>
            </p:nvCxnSpPr>
            <p:spPr>
              <a:xfrm>
                <a:off x="7285829" y="4346030"/>
                <a:ext cx="4634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>
                <a:spLocks noChangeAspect="1"/>
              </p:cNvSpPr>
              <p:nvPr/>
            </p:nvSpPr>
            <p:spPr>
              <a:xfrm>
                <a:off x="8889416" y="429270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6609107" y="4292707"/>
                <a:ext cx="106645" cy="106645"/>
              </a:xfrm>
              <a:prstGeom prst="ellipse">
                <a:avLst/>
              </a:prstGeom>
              <a:solidFill>
                <a:srgbClr val="0000FF"/>
              </a:solidFill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/>
              </a:p>
            </p:txBody>
          </p:sp>
          <p:cxnSp>
            <p:nvCxnSpPr>
              <p:cNvPr id="22" name="Curved Connector 27"/>
              <p:cNvCxnSpPr>
                <a:stCxn id="21" idx="6"/>
                <a:endCxn id="15" idx="2"/>
              </p:cNvCxnSpPr>
              <p:nvPr/>
            </p:nvCxnSpPr>
            <p:spPr>
              <a:xfrm>
                <a:off x="6715752" y="4346030"/>
                <a:ext cx="4634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7446456" y="3563011"/>
                <a:ext cx="7689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err="1">
                    <a:solidFill>
                      <a:srgbClr val="0000FF"/>
                    </a:solidFill>
                  </a:rPr>
                  <a:t>τ</a:t>
                </a:r>
                <a:r>
                  <a:rPr lang="en-US" b="1" dirty="0">
                    <a:solidFill>
                      <a:srgbClr val="0000FF"/>
                    </a:solidFill>
                  </a:rPr>
                  <a:t>* </a:t>
                </a:r>
                <a:r>
                  <a:rPr lang="en-US" b="1" dirty="0" smtClean="0">
                    <a:solidFill>
                      <a:srgbClr val="0000FF"/>
                    </a:solidFill>
                  </a:rPr>
                  <a:t>= 2</a:t>
                </a:r>
                <a:endParaRPr lang="en-US" b="1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504763" y="388869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0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074981" y="388869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1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7645199" y="388869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0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8215417" y="388869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1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8785634" y="3888694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0000FF"/>
                    </a:solidFill>
                  </a:rPr>
                  <a:t>0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p:grpSp>
      </p:grpSp>
      <p:graphicFrame>
        <p:nvGraphicFramePr>
          <p:cNvPr id="67" name="Chart 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352150"/>
              </p:ext>
            </p:extLst>
          </p:nvPr>
        </p:nvGraphicFramePr>
        <p:xfrm>
          <a:off x="3213830" y="5257532"/>
          <a:ext cx="3258421" cy="1751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4447" y="89647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[Beame’13]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Graphic spid="67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Processing: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34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44952" y="5757545"/>
            <a:ext cx="7541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if the input sizes |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 smtClean="0"/>
              <a:t>|, </a:t>
            </a:r>
            <a:r>
              <a:rPr lang="en-US" sz="2400" dirty="0"/>
              <a:t>|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 smtClean="0"/>
              <a:t>|, |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baseline="-25000" dirty="0">
                <a:solidFill>
                  <a:srgbClr val="0000FF"/>
                </a:solidFill>
              </a:rPr>
              <a:t>3</a:t>
            </a:r>
            <a:r>
              <a:rPr lang="en-US" sz="2400" dirty="0" smtClean="0"/>
              <a:t>|, </a:t>
            </a:r>
            <a:r>
              <a:rPr lang="is-IS" sz="2400" dirty="0" smtClean="0"/>
              <a:t>…</a:t>
            </a:r>
            <a:r>
              <a:rPr lang="en-US" sz="2400" dirty="0" smtClean="0"/>
              <a:t> are not equal? 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601901"/>
              </p:ext>
            </p:extLst>
          </p:nvPr>
        </p:nvGraphicFramePr>
        <p:xfrm>
          <a:off x="326076" y="2247651"/>
          <a:ext cx="8100351" cy="259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4667"/>
                <a:gridCol w="2711645"/>
                <a:gridCol w="1149841"/>
                <a:gridCol w="909573"/>
                <a:gridCol w="1604625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One Round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Rounds</a:t>
                      </a:r>
                      <a:endParaRPr lang="en-US" sz="2000" dirty="0" smtClean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No Skew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Skew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| = 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2000" dirty="0" smtClean="0"/>
                        <a:t>| = </a:t>
                      </a:r>
                      <a:r>
                        <a:rPr lang="is-IS" sz="2000" dirty="0" smtClean="0"/>
                        <a:t>… = </a:t>
                      </a:r>
                      <a:r>
                        <a:rPr lang="is-I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,..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Algorithm</a:t>
                      </a:r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Join</a:t>
                      </a:r>
                      <a:r>
                        <a:rPr lang="en-US" sz="2000" baseline="0" dirty="0" smtClean="0"/>
                        <a:t>  </a:t>
                      </a:r>
                      <a:r>
                        <a:rPr lang="en-US" sz="2000" dirty="0" smtClean="0"/>
                        <a:t>  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dirty="0" smtClean="0"/>
                        <a:t> 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Triang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2/3</a:t>
                      </a:r>
                      <a:r>
                        <a:rPr lang="en-US" sz="2000" dirty="0" smtClean="0"/>
                        <a:t> </a:t>
                      </a:r>
                    </a:p>
                    <a:p>
                      <a:r>
                        <a:rPr lang="en-US" sz="2000" dirty="0" smtClean="0"/>
                        <a:t>CQ</a:t>
                      </a:r>
                      <a:r>
                        <a:rPr lang="en-US" sz="2000" baseline="0" dirty="0" smtClean="0"/>
                        <a:t>     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2000" baseline="30000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 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Lower Bound</a:t>
                      </a:r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Same as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above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2000" dirty="0" smtClean="0"/>
                        <a:t>…</a:t>
                      </a: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000" baseline="0" dirty="0" smtClean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Oval Callout 7"/>
          <p:cNvSpPr/>
          <p:nvPr/>
        </p:nvSpPr>
        <p:spPr>
          <a:xfrm>
            <a:off x="165171" y="1186526"/>
            <a:ext cx="4344152" cy="562630"/>
          </a:xfrm>
          <a:prstGeom prst="wedgeEllipseCallout">
            <a:avLst>
              <a:gd name="adj1" fmla="val 14623"/>
              <a:gd name="adj2" fmla="val 9974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 f(</a:t>
            </a:r>
            <a:r>
              <a:rPr lang="en-US" sz="2000" dirty="0" err="1" smtClean="0"/>
              <a:t>τ</a:t>
            </a:r>
            <a:r>
              <a:rPr lang="en-US" sz="2000" dirty="0" smtClean="0"/>
              <a:t>*), even w/o skew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110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19107"/>
            <a:ext cx="8229600" cy="1143000"/>
          </a:xfrm>
        </p:spPr>
        <p:txBody>
          <a:bodyPr/>
          <a:lstStyle/>
          <a:p>
            <a:r>
              <a:rPr lang="en-US" dirty="0" smtClean="0"/>
              <a:t>Unequal Inputs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47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Cardinalities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</a:t>
            </a:r>
            <a:r>
              <a:rPr lang="en-US" dirty="0">
                <a:solidFill>
                  <a:srgbClr val="FF0000"/>
                </a:solidFill>
              </a:rPr>
              <a:t> m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000000"/>
                </a:solidFill>
              </a:rPr>
              <a:t>… are the simplest kind of d</a:t>
            </a:r>
            <a:r>
              <a:rPr lang="en-US" dirty="0" smtClean="0"/>
              <a:t>ata statistics</a:t>
            </a:r>
          </a:p>
          <a:p>
            <a:r>
              <a:rPr lang="en-US" dirty="0" smtClean="0"/>
              <a:t>State of the art: even the simplest optimizers today use cardinalities</a:t>
            </a:r>
          </a:p>
          <a:p>
            <a:r>
              <a:rPr lang="en-US" dirty="0" smtClean="0"/>
              <a:t>E.g.: </a:t>
            </a:r>
            <a:r>
              <a:rPr lang="en-US" dirty="0">
                <a:solidFill>
                  <a:srgbClr val="0000FF"/>
                </a:solidFill>
              </a:rPr>
              <a:t>R ⋈ S</a:t>
            </a:r>
            <a:r>
              <a:rPr lang="en-US" dirty="0" smtClean="0"/>
              <a:t>: if 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/>
              <a:t> &lt;&lt; 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 smtClean="0"/>
              <a:t>, then broadcast </a:t>
            </a:r>
            <a:r>
              <a:rPr lang="en-US" dirty="0">
                <a:solidFill>
                  <a:srgbClr val="0000FF"/>
                </a:solidFill>
              </a:rPr>
              <a:t>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is the optimal load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 = f(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</a:t>
            </a:r>
            <a:r>
              <a:rPr lang="en-US" dirty="0">
                <a:solidFill>
                  <a:srgbClr val="FF0000"/>
                </a:solidFill>
              </a:rPr>
              <a:t> m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, … </a:t>
            </a:r>
            <a:r>
              <a:rPr lang="en-US" dirty="0" smtClean="0">
                <a:solidFill>
                  <a:srgbClr val="000000"/>
                </a:solidFill>
              </a:rPr>
              <a:t>)?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9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37552" y="3398436"/>
            <a:ext cx="825115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00"/>
                </a:solidFill>
              </a:rPr>
              <a:t>1. Algorithm</a:t>
            </a:r>
            <a:r>
              <a:rPr lang="en-US" sz="2000" dirty="0" smtClean="0">
                <a:solidFill>
                  <a:srgbClr val="000000"/>
                </a:solidFill>
              </a:rPr>
              <a:t>: 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>
                <a:solidFill>
                  <a:srgbClr val="FF0000"/>
                </a:solidFill>
              </a:rPr>
              <a:t>p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/>
              <a:t> ×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/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dirty="0" smtClean="0">
                <a:solidFill>
                  <a:srgbClr val="000000"/>
                </a:solidFill>
              </a:rPr>
              <a:t> =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r>
              <a:rPr lang="en-US" sz="2000" baseline="-25000" dirty="0" smtClean="0">
                <a:solidFill>
                  <a:srgbClr val="FF0000"/>
                </a:solidFill>
              </a:rPr>
              <a:t>1</a:t>
            </a:r>
            <a:r>
              <a:rPr lang="en-US" sz="2000" dirty="0" smtClean="0">
                <a:solidFill>
                  <a:srgbClr val="000000"/>
                </a:solidFill>
              </a:rPr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1</a:t>
            </a:r>
            <a:r>
              <a:rPr lang="en-US" sz="2000" dirty="0" smtClean="0">
                <a:solidFill>
                  <a:srgbClr val="000000"/>
                </a:solidFill>
              </a:rPr>
              <a:t> +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 ≥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2 (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baseline="-25000" dirty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1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r>
              <a:rPr lang="en-US" sz="2000" baseline="30000" dirty="0" smtClean="0">
                <a:solidFill>
                  <a:srgbClr val="000000"/>
                </a:solidFill>
              </a:rPr>
              <a:t>1/2</a:t>
            </a:r>
            <a:r>
              <a:rPr lang="en-US" sz="2000" dirty="0" smtClean="0">
                <a:solidFill>
                  <a:srgbClr val="000000"/>
                </a:solidFill>
              </a:rPr>
              <a:t/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000000"/>
                </a:solidFill>
              </a:rPr>
              <a:t>Choose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1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s.t.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000000"/>
                </a:solidFill>
              </a:rPr>
              <a:t> / </a:t>
            </a:r>
            <a:r>
              <a:rPr lang="en-US" sz="2000" dirty="0">
                <a:solidFill>
                  <a:srgbClr val="FF0000"/>
                </a:solidFill>
              </a:rPr>
              <a:t>p</a:t>
            </a:r>
            <a:r>
              <a:rPr lang="en-US" sz="2000" baseline="-25000" dirty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= 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baseline="-25000" dirty="0">
                <a:solidFill>
                  <a:srgbClr val="FF0000"/>
                </a:solidFill>
              </a:rPr>
              <a:t>2</a:t>
            </a:r>
            <a:r>
              <a:rPr lang="en-US" sz="2000" dirty="0">
                <a:solidFill>
                  <a:srgbClr val="000000"/>
                </a:solidFill>
              </a:rPr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-25000" dirty="0" smtClean="0">
                <a:solidFill>
                  <a:srgbClr val="FF0000"/>
                </a:solidFill>
              </a:rPr>
              <a:t>2</a:t>
            </a:r>
            <a:endParaRPr lang="en-US" sz="2000" dirty="0">
              <a:solidFill>
                <a:srgbClr val="000000"/>
              </a:solidFill>
            </a:endParaRPr>
          </a:p>
          <a:p>
            <a:r>
              <a:rPr lang="en-US" sz="2000" b="1" dirty="0" smtClean="0">
                <a:solidFill>
                  <a:srgbClr val="000000"/>
                </a:solidFill>
              </a:rPr>
              <a:t>2. Lower bound</a:t>
            </a:r>
            <a:r>
              <a:rPr lang="en-US" sz="2000" dirty="0" smtClean="0">
                <a:solidFill>
                  <a:srgbClr val="000000"/>
                </a:solidFill>
              </a:rPr>
              <a:t>: any server with load 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baseline="-25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 +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baseline="-25000" dirty="0" smtClean="0">
                <a:solidFill>
                  <a:srgbClr val="0000FF"/>
                </a:solidFill>
              </a:rPr>
              <a:t>S </a:t>
            </a:r>
            <a:r>
              <a:rPr lang="en-US" sz="2000" dirty="0" smtClean="0">
                <a:solidFill>
                  <a:srgbClr val="000000"/>
                </a:solidFill>
              </a:rPr>
              <a:t>≤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dirty="0" smtClean="0">
                <a:solidFill>
                  <a:srgbClr val="000000"/>
                </a:solidFill>
              </a:rPr>
              <a:t> computes at most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baseline="-25000" dirty="0" smtClean="0">
                <a:solidFill>
                  <a:srgbClr val="0000FF"/>
                </a:solidFill>
              </a:rPr>
              <a:t>R</a:t>
            </a:r>
            <a:r>
              <a:rPr lang="en-US" sz="2000" dirty="0" smtClean="0"/>
              <a:t> *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baseline="-25000" dirty="0" smtClean="0">
                <a:solidFill>
                  <a:srgbClr val="0000FF"/>
                </a:solidFill>
              </a:rPr>
              <a:t>S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≤  ((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baseline="-25000" dirty="0">
                <a:solidFill>
                  <a:srgbClr val="0000FF"/>
                </a:solidFill>
              </a:rPr>
              <a:t>R</a:t>
            </a:r>
            <a:r>
              <a:rPr lang="en-US" sz="2000" dirty="0"/>
              <a:t> </a:t>
            </a:r>
            <a:r>
              <a:rPr lang="en-US" sz="2000" dirty="0" smtClean="0"/>
              <a:t>+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baseline="-25000" dirty="0" smtClean="0">
                <a:solidFill>
                  <a:srgbClr val="0000FF"/>
                </a:solidFill>
              </a:rPr>
              <a:t>S</a:t>
            </a:r>
            <a:r>
              <a:rPr lang="en-US" sz="2000" dirty="0" smtClean="0"/>
              <a:t>)</a:t>
            </a:r>
            <a:r>
              <a:rPr lang="en-US" sz="2000" dirty="0" smtClean="0">
                <a:solidFill>
                  <a:srgbClr val="000000"/>
                </a:solidFill>
              </a:rPr>
              <a:t>/2)</a:t>
            </a:r>
            <a:r>
              <a:rPr lang="en-US" sz="2000" baseline="30000" dirty="0" smtClean="0">
                <a:solidFill>
                  <a:srgbClr val="000000"/>
                </a:solidFill>
              </a:rPr>
              <a:t>1/2  </a:t>
            </a:r>
            <a:r>
              <a:rPr lang="en-US" sz="2000" dirty="0">
                <a:solidFill>
                  <a:srgbClr val="000000"/>
                </a:solidFill>
              </a:rPr>
              <a:t>≤  (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dirty="0">
                <a:solidFill>
                  <a:srgbClr val="000000"/>
                </a:solidFill>
              </a:rPr>
              <a:t>/2)</a:t>
            </a:r>
            <a:r>
              <a:rPr lang="en-US" sz="2000" baseline="30000" dirty="0">
                <a:solidFill>
                  <a:srgbClr val="000000"/>
                </a:solidFill>
              </a:rPr>
              <a:t>1/2 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tuples; hence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dirty="0" smtClean="0">
                <a:solidFill>
                  <a:srgbClr val="000000"/>
                </a:solidFill>
              </a:rPr>
              <a:t>*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dirty="0">
                <a:solidFill>
                  <a:srgbClr val="000000"/>
                </a:solidFill>
              </a:rPr>
              <a:t>/2)</a:t>
            </a:r>
            <a:r>
              <a:rPr lang="en-US" sz="2000" baseline="30000" dirty="0">
                <a:solidFill>
                  <a:srgbClr val="000000"/>
                </a:solidFill>
              </a:rPr>
              <a:t>1/2 </a:t>
            </a:r>
            <a:r>
              <a:rPr lang="en-US" sz="2000" baseline="30000" dirty="0" smtClean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</a:rPr>
              <a:t>≥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r>
              <a:rPr lang="en-US" sz="2000" baseline="-25000" dirty="0" smtClean="0">
                <a:solidFill>
                  <a:srgbClr val="FF0000"/>
                </a:solidFill>
              </a:rPr>
              <a:t>1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r>
              <a:rPr lang="en-US" sz="2000" baseline="-25000" dirty="0" smtClean="0">
                <a:solidFill>
                  <a:srgbClr val="FF0000"/>
                </a:solidFill>
              </a:rPr>
              <a:t>2 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Warm up: Cartesian Product</a:t>
            </a:r>
            <a:endParaRPr lang="en-US" dirty="0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445349"/>
              </p:ext>
            </p:extLst>
          </p:nvPr>
        </p:nvGraphicFramePr>
        <p:xfrm>
          <a:off x="5540186" y="1452282"/>
          <a:ext cx="3572570" cy="25196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257"/>
                <a:gridCol w="357257"/>
                <a:gridCol w="357257"/>
                <a:gridCol w="357257"/>
                <a:gridCol w="357257"/>
                <a:gridCol w="357257"/>
                <a:gridCol w="357257"/>
                <a:gridCol w="357257"/>
                <a:gridCol w="357257"/>
                <a:gridCol w="357257"/>
              </a:tblGrid>
              <a:tr h="45348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4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4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253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38">
                <a:tc>
                  <a:txBody>
                    <a:bodyPr/>
                    <a:lstStyle/>
                    <a:p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38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53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253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48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4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400" baseline="-250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080706" y="2846547"/>
            <a:ext cx="91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>
                <a:solidFill>
                  <a:srgbClr val="000000"/>
                </a:solidFill>
              </a:rPr>
              <a:t>x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 rot="16200000">
            <a:off x="7781059" y="4087074"/>
            <a:ext cx="898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>
                <a:solidFill>
                  <a:srgbClr val="000000"/>
                </a:solidFill>
              </a:rPr>
              <a:t>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3309" y="1125375"/>
            <a:ext cx="6615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Product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</a:t>
            </a:r>
            <a:r>
              <a:rPr lang="en-US" sz="2400" dirty="0" err="1" smtClean="0">
                <a:solidFill>
                  <a:srgbClr val="000000"/>
                </a:solidFill>
              </a:rPr>
              <a:t>,y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(x)</a:t>
            </a:r>
            <a:r>
              <a:rPr lang="en-US" sz="2400" dirty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 smtClean="0">
                <a:solidFill>
                  <a:srgbClr val="000000"/>
                </a:solidFill>
              </a:rPr>
              <a:t>(y),		</a:t>
            </a:r>
            <a:r>
              <a:rPr lang="en-US" sz="2400" dirty="0" smtClean="0"/>
              <a:t>|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/>
              <a:t>|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baseline="-25000" dirty="0">
                <a:solidFill>
                  <a:srgbClr val="FF0000"/>
                </a:solidFill>
              </a:rPr>
              <a:t>1</a:t>
            </a:r>
            <a:r>
              <a:rPr lang="en-US" sz="2400" dirty="0"/>
              <a:t> </a:t>
            </a:r>
            <a:r>
              <a:rPr lang="en-US" sz="2400" dirty="0" smtClean="0"/>
              <a:t>|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| </a:t>
            </a:r>
            <a:r>
              <a:rPr lang="en-US" sz="2400" dirty="0">
                <a:solidFill>
                  <a:srgbClr val="000000"/>
                </a:solidFill>
              </a:rPr>
              <a:t>=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63823" y="1783406"/>
            <a:ext cx="3486201" cy="1409617"/>
            <a:chOff x="564062" y="4813401"/>
            <a:chExt cx="3486201" cy="1409617"/>
          </a:xfrm>
        </p:grpSpPr>
        <p:sp>
          <p:nvSpPr>
            <p:cNvPr id="22" name="TextBox 21"/>
            <p:cNvSpPr txBox="1"/>
            <p:nvPr/>
          </p:nvSpPr>
          <p:spPr>
            <a:xfrm>
              <a:off x="564062" y="4813401"/>
              <a:ext cx="3486201" cy="14096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400" b="1" dirty="0"/>
                <a:t>F</a:t>
              </a:r>
              <a:r>
                <a:rPr lang="en-US" sz="2400" b="1" dirty="0" smtClean="0"/>
                <a:t>act </a:t>
              </a:r>
              <a:r>
                <a:rPr lang="en-US" sz="2400" dirty="0" smtClean="0"/>
                <a:t>The optimal load </a:t>
              </a:r>
              <a:r>
                <a:rPr lang="en-US" sz="2400" dirty="0" smtClean="0">
                  <a:solidFill>
                    <a:srgbClr val="000000"/>
                  </a:solidFill>
                </a:rPr>
                <a:t>is</a:t>
              </a:r>
              <a:br>
                <a:rPr lang="en-US" sz="2400" dirty="0" smtClean="0">
                  <a:solidFill>
                    <a:srgbClr val="000000"/>
                  </a:solidFill>
                </a:rPr>
              </a:br>
              <a:r>
                <a:rPr lang="en-US" sz="2400" dirty="0" smtClean="0">
                  <a:solidFill>
                    <a:srgbClr val="000000"/>
                  </a:solidFill>
                </a:rPr>
                <a:t/>
              </a:r>
              <a:br>
                <a:rPr lang="en-US" sz="2400" dirty="0" smtClean="0">
                  <a:solidFill>
                    <a:srgbClr val="000000"/>
                  </a:solidFill>
                </a:rPr>
              </a:br>
              <a:r>
                <a:rPr lang="en-US" sz="2400" dirty="0" smtClean="0">
                  <a:solidFill>
                    <a:srgbClr val="000000"/>
                  </a:solidFill>
                </a:rPr>
                <a:t>                                   .</a:t>
              </a:r>
            </a:p>
          </p:txBody>
        </p:sp>
        <p:pic>
          <p:nvPicPr>
            <p:cNvPr id="4" name="Picture 3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394" y="5355037"/>
              <a:ext cx="2607997" cy="764277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94715" y="5417796"/>
            <a:ext cx="7761560" cy="1200328"/>
            <a:chOff x="330294" y="5057488"/>
            <a:chExt cx="7761560" cy="1200328"/>
          </a:xfrm>
        </p:grpSpPr>
        <p:sp>
          <p:nvSpPr>
            <p:cNvPr id="23" name="TextBox 22"/>
            <p:cNvSpPr txBox="1"/>
            <p:nvPr/>
          </p:nvSpPr>
          <p:spPr>
            <a:xfrm>
              <a:off x="330294" y="5057488"/>
              <a:ext cx="7761560" cy="12003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Fact</a:t>
              </a:r>
              <a:r>
                <a:rPr lang="en-US" sz="2400" dirty="0"/>
                <a:t>.  Any algorithm computing </a:t>
              </a:r>
              <a:r>
                <a:rPr lang="en-US" sz="2400" dirty="0" smtClean="0"/>
                <a:t>a </a:t>
              </a:r>
              <a:r>
                <a:rPr lang="en-US" sz="2400" dirty="0" err="1" smtClean="0"/>
                <a:t>cartesian</a:t>
              </a:r>
              <a:r>
                <a:rPr lang="en-US" sz="2400" dirty="0" smtClean="0"/>
                <a:t> </a:t>
              </a:r>
              <a:r>
                <a:rPr lang="en-US" sz="2400" dirty="0"/>
                <a:t>product</a:t>
              </a:r>
              <a:br>
                <a:rPr lang="en-US" sz="2400" dirty="0"/>
              </a:br>
              <a:r>
                <a:rPr lang="en-US" sz="2400" dirty="0"/>
                <a:t>                                     has </a:t>
              </a:r>
              <a:r>
                <a:rPr lang="en-US" sz="2400" dirty="0" smtClean="0"/>
                <a:t>load                                     .</a:t>
              </a:r>
              <a:br>
                <a:rPr lang="en-US" sz="2400" dirty="0" smtClean="0"/>
              </a:br>
              <a:endParaRPr lang="en-US" sz="2400" dirty="0" smtClean="0"/>
            </a:p>
          </p:txBody>
        </p:sp>
        <p:pic>
          <p:nvPicPr>
            <p:cNvPr id="25" name="Picture 24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362" y="5521711"/>
              <a:ext cx="2880762" cy="322995"/>
            </a:xfrm>
            <a:prstGeom prst="rect">
              <a:avLst/>
            </a:prstGeom>
          </p:spPr>
        </p:pic>
        <p:pic>
          <p:nvPicPr>
            <p:cNvPr id="7" name="Picture 6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6277" y="5412589"/>
              <a:ext cx="3069613" cy="753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22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32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Lower Bound on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6490" y="1839683"/>
            <a:ext cx="391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Relations sizes=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>
                <a:solidFill>
                  <a:srgbClr val="FF0000"/>
                </a:solidFill>
              </a:rPr>
              <a:t> m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, …</a:t>
            </a:r>
            <a:endParaRPr lang="en-US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227939" y="2479423"/>
            <a:ext cx="8315097" cy="830997"/>
            <a:chOff x="3130246" y="1441354"/>
            <a:chExt cx="8315097" cy="830997"/>
          </a:xfrm>
        </p:grpSpPr>
        <p:sp>
          <p:nvSpPr>
            <p:cNvPr id="15" name="TextBox 14"/>
            <p:cNvSpPr txBox="1"/>
            <p:nvPr/>
          </p:nvSpPr>
          <p:spPr>
            <a:xfrm>
              <a:off x="3130246" y="1441354"/>
              <a:ext cx="8315097" cy="8309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Definition</a:t>
              </a:r>
              <a:r>
                <a:rPr lang="en-US" sz="2400" dirty="0"/>
                <a:t>.  A </a:t>
              </a:r>
              <a:r>
                <a:rPr lang="en-US" sz="2400" i="1" u="sng" dirty="0"/>
                <a:t>packing</a:t>
              </a:r>
              <a:r>
                <a:rPr lang="en-US" sz="2400" dirty="0"/>
                <a:t> is a subset of atoms                     that</a:t>
              </a:r>
              <a:br>
                <a:rPr lang="en-US" sz="2400" dirty="0"/>
              </a:br>
              <a:r>
                <a:rPr lang="en-US" sz="2400" dirty="0"/>
                <a:t>do not share any variables.</a:t>
              </a:r>
            </a:p>
          </p:txBody>
        </p:sp>
        <p:pic>
          <p:nvPicPr>
            <p:cNvPr id="8" name="Picture 7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0" y="1542032"/>
              <a:ext cx="1526093" cy="359652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227939" y="3790362"/>
            <a:ext cx="8045792" cy="1938992"/>
            <a:chOff x="2096515" y="1516518"/>
            <a:chExt cx="8045792" cy="1938992"/>
          </a:xfrm>
        </p:grpSpPr>
        <p:sp>
          <p:nvSpPr>
            <p:cNvPr id="18" name="TextBox 17"/>
            <p:cNvSpPr txBox="1"/>
            <p:nvPr/>
          </p:nvSpPr>
          <p:spPr>
            <a:xfrm>
              <a:off x="2096515" y="1516518"/>
              <a:ext cx="8045792" cy="19389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Fact</a:t>
              </a:r>
              <a:r>
                <a:rPr lang="en-US" sz="2400" dirty="0" smtClean="0"/>
                <a:t>. </a:t>
              </a:r>
              <a:r>
                <a:rPr lang="en-US" sz="2400" dirty="0"/>
                <a:t>For any packing,                     any 1-round algorithm</a:t>
              </a:r>
              <a:br>
                <a:rPr lang="en-US" sz="2400" dirty="0"/>
              </a:br>
              <a:endParaRPr lang="en-US" sz="2400" dirty="0"/>
            </a:p>
            <a:p>
              <a:r>
                <a:rPr lang="en-US" sz="2400" dirty="0"/>
                <a:t>computing </a:t>
              </a:r>
              <a:r>
                <a:rPr lang="en-US" sz="2400" dirty="0">
                  <a:solidFill>
                    <a:srgbClr val="0000FF"/>
                  </a:solidFill>
                </a:rPr>
                <a:t>Q</a:t>
              </a:r>
              <a:r>
                <a:rPr lang="en-US" sz="2400" dirty="0"/>
                <a:t> has </a:t>
              </a:r>
              <a:r>
                <a:rPr lang="en-US" sz="2400" dirty="0" smtClean="0"/>
                <a:t>load                                                , </a:t>
              </a:r>
              <a:br>
                <a:rPr lang="en-US" sz="2400" dirty="0" smtClean="0"/>
              </a:br>
              <a:r>
                <a:rPr lang="en-US" sz="2400" dirty="0" smtClean="0"/>
                <a:t/>
              </a:r>
              <a:br>
                <a:rPr lang="en-US" sz="2400" dirty="0" smtClean="0"/>
              </a:br>
              <a:r>
                <a:rPr lang="en-US" sz="2400" dirty="0" smtClean="0"/>
                <a:t>even on non-skewed data.</a:t>
              </a:r>
              <a:endParaRPr lang="en-US" sz="2400" dirty="0"/>
            </a:p>
          </p:txBody>
        </p:sp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3776" y="1618604"/>
              <a:ext cx="1526093" cy="359652"/>
            </a:xfrm>
            <a:prstGeom prst="rect">
              <a:avLst/>
            </a:prstGeom>
          </p:spPr>
        </p:pic>
        <p:pic>
          <p:nvPicPr>
            <p:cNvPr id="12" name="Picture 11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9669" y="2016764"/>
              <a:ext cx="3605880" cy="925318"/>
            </a:xfrm>
            <a:prstGeom prst="rect">
              <a:avLst/>
            </a:prstGeom>
          </p:spPr>
        </p:pic>
      </p:grp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338263"/>
            <a:ext cx="7518400" cy="4699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27939" y="6031484"/>
            <a:ext cx="8293471" cy="400110"/>
            <a:chOff x="227939" y="6031484"/>
            <a:chExt cx="8293471" cy="400110"/>
          </a:xfrm>
        </p:grpSpPr>
        <p:sp>
          <p:nvSpPr>
            <p:cNvPr id="13" name="TextBox 12"/>
            <p:cNvSpPr txBox="1"/>
            <p:nvPr/>
          </p:nvSpPr>
          <p:spPr>
            <a:xfrm>
              <a:off x="227939" y="6031484"/>
              <a:ext cx="63664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Proof</a:t>
              </a:r>
              <a:r>
                <a:rPr lang="en-US" sz="2000" dirty="0"/>
                <a:t> </a:t>
              </a:r>
              <a:r>
                <a:rPr lang="en-US" sz="2000" dirty="0" smtClean="0"/>
                <a:t>To compute </a:t>
              </a:r>
              <a:r>
                <a:rPr lang="en-US" sz="2000" dirty="0" smtClean="0">
                  <a:solidFill>
                    <a:srgbClr val="0000FF"/>
                  </a:solidFill>
                </a:rPr>
                <a:t>Q</a:t>
              </a:r>
              <a:r>
                <a:rPr lang="en-US" sz="2000" dirty="0" smtClean="0"/>
                <a:t>, the algorithm must also compute</a:t>
              </a:r>
            </a:p>
          </p:txBody>
        </p:sp>
        <p:pic>
          <p:nvPicPr>
            <p:cNvPr id="6" name="Picture 5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00" y="6095863"/>
              <a:ext cx="1968210" cy="3265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08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Optimal Load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6490" y="1839683"/>
            <a:ext cx="391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Relations sizes=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baseline="-250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>
                <a:solidFill>
                  <a:srgbClr val="000000"/>
                </a:solidFill>
              </a:rPr>
              <a:t>,</a:t>
            </a:r>
            <a:r>
              <a:rPr lang="en-US" sz="2400" dirty="0" smtClean="0">
                <a:solidFill>
                  <a:srgbClr val="FF0000"/>
                </a:solidFill>
              </a:rPr>
              <a:t> m</a:t>
            </a:r>
            <a:r>
              <a:rPr lang="en-US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>
                <a:solidFill>
                  <a:srgbClr val="000000"/>
                </a:solidFill>
              </a:rPr>
              <a:t>, …</a:t>
            </a:r>
            <a:endParaRPr lang="en-US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348977" y="2946310"/>
            <a:ext cx="8013732" cy="3416320"/>
            <a:chOff x="1913263" y="1571314"/>
            <a:chExt cx="8013732" cy="3416320"/>
          </a:xfrm>
        </p:grpSpPr>
        <p:sp>
          <p:nvSpPr>
            <p:cNvPr id="11" name="TextBox 10"/>
            <p:cNvSpPr txBox="1"/>
            <p:nvPr/>
          </p:nvSpPr>
          <p:spPr>
            <a:xfrm>
              <a:off x="1913263" y="1571314"/>
              <a:ext cx="8013732" cy="34163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76200" dir="3720000" sx="101000" sy="101000" algn="tl" rotWithShape="0">
                <a:srgbClr val="000000">
                  <a:alpha val="43000"/>
                </a:srgb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Theorem </a:t>
              </a:r>
              <a:r>
                <a:rPr lang="en-US" sz="2400" dirty="0"/>
                <a:t>(1) Fix a fractional edge packing </a:t>
              </a:r>
              <a:r>
                <a:rPr lang="en-US" sz="2400" b="1" dirty="0">
                  <a:solidFill>
                    <a:srgbClr val="0000FF"/>
                  </a:solidFill>
                </a:rPr>
                <a:t>u</a:t>
              </a:r>
              <a:r>
                <a:rPr lang="en-US" sz="2400" dirty="0"/>
                <a:t> = (</a:t>
              </a:r>
              <a:r>
                <a:rPr lang="en-US" sz="2400" dirty="0">
                  <a:solidFill>
                    <a:srgbClr val="0000FF"/>
                  </a:solidFill>
                </a:rPr>
                <a:t>u</a:t>
              </a:r>
              <a:r>
                <a:rPr lang="en-US" sz="2400" baseline="-25000" dirty="0">
                  <a:solidFill>
                    <a:srgbClr val="0000FF"/>
                  </a:solidFill>
                </a:rPr>
                <a:t>1</a:t>
              </a:r>
              <a:r>
                <a:rPr lang="en-US" sz="2400" dirty="0"/>
                <a:t>, </a:t>
              </a:r>
              <a:r>
                <a:rPr lang="is-IS" sz="2400" dirty="0"/>
                <a:t>…, </a:t>
              </a:r>
              <a:r>
                <a:rPr lang="is-IS" sz="2400" dirty="0">
                  <a:solidFill>
                    <a:srgbClr val="0000FF"/>
                  </a:solidFill>
                </a:rPr>
                <a:t>u</a:t>
              </a:r>
              <a:r>
                <a:rPr lang="is-IS" sz="2400" baseline="-25000" dirty="0">
                  <a:solidFill>
                    <a:srgbClr val="0000FF"/>
                  </a:solidFill>
                </a:rPr>
                <a:t>l</a:t>
              </a:r>
              <a:r>
                <a:rPr lang="en-US" sz="2400" dirty="0"/>
                <a:t>)</a:t>
              </a:r>
              <a:r>
                <a:rPr lang="is-IS" sz="2400" dirty="0"/>
                <a:t>.</a:t>
              </a:r>
            </a:p>
            <a:p>
              <a:r>
                <a:rPr lang="en-US" sz="2400" dirty="0"/>
                <a:t>Any 1-round algorithm for </a:t>
              </a:r>
              <a:r>
                <a:rPr lang="en-US" sz="2400" dirty="0">
                  <a:solidFill>
                    <a:srgbClr val="0000FF"/>
                  </a:solidFill>
                </a:rPr>
                <a:t>Q</a:t>
              </a:r>
              <a:r>
                <a:rPr lang="en-US" sz="2400" dirty="0"/>
                <a:t> requires a load</a:t>
              </a:r>
            </a:p>
            <a:p>
              <a:endParaRPr lang="en-US" sz="2400" dirty="0"/>
            </a:p>
            <a:p>
              <a:r>
                <a:rPr lang="en-US" sz="2400" dirty="0"/>
                <a:t/>
              </a:r>
              <a:br>
                <a:rPr lang="en-US" sz="2400" dirty="0"/>
              </a:br>
              <a:endParaRPr lang="en-US" sz="2400" dirty="0"/>
            </a:p>
            <a:p>
              <a:r>
                <a:rPr lang="en-US" sz="2400" dirty="0"/>
                <a:t>even on inputs with no skew</a:t>
              </a:r>
              <a:r>
                <a:rPr lang="en-US" sz="2400" dirty="0" smtClean="0"/>
                <a:t>.</a:t>
              </a:r>
              <a:br>
                <a:rPr lang="en-US" sz="2400" dirty="0" smtClean="0"/>
              </a:br>
              <a:endParaRPr lang="en-US" sz="2400" dirty="0"/>
            </a:p>
            <a:p>
              <a:r>
                <a:rPr lang="en-US" sz="2400" dirty="0"/>
                <a:t>(2) </a:t>
              </a:r>
              <a:r>
                <a:rPr lang="en-US" sz="2400" dirty="0" smtClean="0"/>
                <a:t>There exists shares for the </a:t>
              </a:r>
              <a:r>
                <a:rPr lang="en-US" sz="2400" dirty="0" err="1" smtClean="0"/>
                <a:t>HyperCube</a:t>
              </a:r>
              <a:r>
                <a:rPr lang="en-US" sz="2400" dirty="0" smtClean="0"/>
                <a:t> algorithm</a:t>
              </a:r>
              <a:br>
                <a:rPr lang="en-US" sz="2400" dirty="0" smtClean="0"/>
              </a:br>
              <a:r>
                <a:rPr lang="en-US" sz="2400" dirty="0" smtClean="0"/>
                <a:t>     </a:t>
              </a:r>
              <a:r>
                <a:rPr lang="en-US" sz="2400" dirty="0" err="1" smtClean="0"/>
                <a:t>s.t.</a:t>
              </a:r>
              <a:r>
                <a:rPr lang="en-US" sz="2400" dirty="0" smtClean="0"/>
                <a:t> its load is </a:t>
              </a:r>
              <a:r>
                <a:rPr lang="en-US" sz="2400" dirty="0" err="1" smtClean="0"/>
                <a:t>max</a:t>
              </a:r>
              <a:r>
                <a:rPr lang="en-US" sz="2400" b="1" baseline="-25000" dirty="0" err="1" smtClean="0">
                  <a:solidFill>
                    <a:srgbClr val="0000FF"/>
                  </a:solidFill>
                </a:rPr>
                <a:t>u</a:t>
              </a:r>
              <a:r>
                <a:rPr lang="en-US" sz="2400" dirty="0" smtClean="0"/>
                <a:t> </a:t>
              </a:r>
              <a:r>
                <a:rPr lang="en-US" sz="2400" dirty="0">
                  <a:solidFill>
                    <a:srgbClr val="FF0000"/>
                  </a:solidFill>
                </a:rPr>
                <a:t>L</a:t>
              </a:r>
              <a:r>
                <a:rPr lang="en-US" sz="2400" dirty="0"/>
                <a:t>(</a:t>
              </a:r>
              <a:r>
                <a:rPr lang="en-US" sz="2400" b="1" dirty="0">
                  <a:solidFill>
                    <a:srgbClr val="0000FF"/>
                  </a:solidFill>
                </a:rPr>
                <a:t>u</a:t>
              </a:r>
              <a:r>
                <a:rPr lang="en-US" sz="2400" dirty="0" smtClean="0"/>
                <a:t>) on databases without skew.</a:t>
              </a:r>
              <a:endParaRPr lang="en-US" sz="2400" dirty="0"/>
            </a:p>
          </p:txBody>
        </p:sp>
        <p:pic>
          <p:nvPicPr>
            <p:cNvPr id="6" name="Picture 5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6037" y="2299159"/>
              <a:ext cx="6546273" cy="842506"/>
            </a:xfrm>
            <a:prstGeom prst="rect">
              <a:avLst/>
            </a:prstGeom>
          </p:spPr>
        </p:pic>
      </p:grp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1338263"/>
            <a:ext cx="7518400" cy="469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6871" y="2456330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[Beame’14]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5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053894"/>
              </p:ext>
            </p:extLst>
          </p:nvPr>
        </p:nvGraphicFramePr>
        <p:xfrm>
          <a:off x="103390" y="2053952"/>
          <a:ext cx="8930640" cy="3856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5250"/>
                <a:gridCol w="2461456"/>
                <a:gridCol w="1724261"/>
                <a:gridCol w="3029673"/>
              </a:tblGrid>
              <a:tr h="117073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Vertex of edge </a:t>
                      </a:r>
                      <a:r>
                        <a:rPr lang="en-US" sz="2000" dirty="0" smtClean="0"/>
                        <a:t>packing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polytope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Max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when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...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HC Algorithm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/>
                      </a:r>
                      <a:b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endParaRPr lang="en-US" sz="2000" baseline="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0, 0, 0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460547" y="820414"/>
            <a:ext cx="1426215" cy="1024975"/>
            <a:chOff x="7207397" y="1341663"/>
            <a:chExt cx="1426215" cy="1024975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23786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494067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908927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4" name="Curved Connector 27"/>
            <p:cNvCxnSpPr>
              <a:stCxn id="32" idx="0"/>
              <a:endCxn id="33" idx="5"/>
            </p:cNvCxnSpPr>
            <p:nvPr/>
          </p:nvCxnSpPr>
          <p:spPr>
            <a:xfrm flipH="1" flipV="1">
              <a:off x="7999954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27"/>
            <p:cNvCxnSpPr>
              <a:stCxn id="32" idx="2"/>
              <a:endCxn id="31" idx="6"/>
            </p:cNvCxnSpPr>
            <p:nvPr/>
          </p:nvCxnSpPr>
          <p:spPr>
            <a:xfrm flipH="1">
              <a:off x="7430431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27"/>
            <p:cNvCxnSpPr/>
            <p:nvPr/>
          </p:nvCxnSpPr>
          <p:spPr>
            <a:xfrm flipH="1">
              <a:off x="7414813" y="140171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77775" y="1559002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746369" y="1904973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07397" y="1571761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5991" y="821527"/>
            <a:ext cx="1531786" cy="1024975"/>
            <a:chOff x="5660280" y="1341663"/>
            <a:chExt cx="1531786" cy="1024975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796730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967011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6381871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19" name="Curved Connector 27"/>
            <p:cNvCxnSpPr>
              <a:stCxn id="17" idx="0"/>
              <a:endCxn id="18" idx="5"/>
            </p:cNvCxnSpPr>
            <p:nvPr/>
          </p:nvCxnSpPr>
          <p:spPr>
            <a:xfrm flipH="1" flipV="1">
              <a:off x="6472898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/>
            <p:cNvCxnSpPr>
              <a:stCxn id="17" idx="2"/>
              <a:endCxn id="16" idx="6"/>
            </p:cNvCxnSpPr>
            <p:nvPr/>
          </p:nvCxnSpPr>
          <p:spPr>
            <a:xfrm flipH="1">
              <a:off x="5903375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7"/>
            <p:cNvCxnSpPr>
              <a:stCxn id="18" idx="3"/>
              <a:endCxn id="16" idx="7"/>
            </p:cNvCxnSpPr>
            <p:nvPr/>
          </p:nvCxnSpPr>
          <p:spPr>
            <a:xfrm flipH="1">
              <a:off x="5887757" y="143269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750719" y="1559002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19313" y="1904973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280" y="1571761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959" y="1459534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6" y="2370175"/>
            <a:ext cx="2991531" cy="832189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62" y="2547620"/>
            <a:ext cx="1908597" cy="30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4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141638"/>
              </p:ext>
            </p:extLst>
          </p:nvPr>
        </p:nvGraphicFramePr>
        <p:xfrm>
          <a:off x="103390" y="2053952"/>
          <a:ext cx="8930640" cy="3856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5250"/>
                <a:gridCol w="2461456"/>
                <a:gridCol w="1724261"/>
                <a:gridCol w="3029673"/>
              </a:tblGrid>
              <a:tr h="117073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Vertex of edge </a:t>
                      </a:r>
                      <a:r>
                        <a:rPr lang="en-US" sz="2000" dirty="0" smtClean="0"/>
                        <a:t>packing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polytope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Max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when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...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HC Algorithm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)</a:t>
                      </a:r>
                      <a:r>
                        <a:rPr lang="en-US" sz="2000" baseline="30000" dirty="0" smtClean="0"/>
                        <a:t>1/3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chemeClr val="tx1"/>
                          </a:solidFill>
                        </a:rPr>
                        <a:t>2/3</a:t>
                      </a:r>
                      <a:endParaRPr lang="en-US" sz="20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/>
                      </a:r>
                      <a:b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endParaRPr lang="en-US" sz="2000" baseline="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0, 0, 0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460547" y="820414"/>
            <a:ext cx="1426215" cy="1024975"/>
            <a:chOff x="7207397" y="1341663"/>
            <a:chExt cx="1426215" cy="1024975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23786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494067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908927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4" name="Curved Connector 27"/>
            <p:cNvCxnSpPr>
              <a:stCxn id="32" idx="0"/>
              <a:endCxn id="33" idx="5"/>
            </p:cNvCxnSpPr>
            <p:nvPr/>
          </p:nvCxnSpPr>
          <p:spPr>
            <a:xfrm flipH="1" flipV="1">
              <a:off x="7999954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27"/>
            <p:cNvCxnSpPr>
              <a:stCxn id="32" idx="2"/>
              <a:endCxn id="31" idx="6"/>
            </p:cNvCxnSpPr>
            <p:nvPr/>
          </p:nvCxnSpPr>
          <p:spPr>
            <a:xfrm flipH="1">
              <a:off x="7430431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27"/>
            <p:cNvCxnSpPr/>
            <p:nvPr/>
          </p:nvCxnSpPr>
          <p:spPr>
            <a:xfrm flipH="1">
              <a:off x="7414813" y="140171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77775" y="1559002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746369" y="1904973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07397" y="1571761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5991" y="821527"/>
            <a:ext cx="1531786" cy="1024975"/>
            <a:chOff x="5660280" y="1341663"/>
            <a:chExt cx="1531786" cy="1024975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796730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967011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6381871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19" name="Curved Connector 27"/>
            <p:cNvCxnSpPr>
              <a:stCxn id="17" idx="0"/>
              <a:endCxn id="18" idx="5"/>
            </p:cNvCxnSpPr>
            <p:nvPr/>
          </p:nvCxnSpPr>
          <p:spPr>
            <a:xfrm flipH="1" flipV="1">
              <a:off x="6472898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/>
            <p:cNvCxnSpPr>
              <a:stCxn id="17" idx="2"/>
              <a:endCxn id="16" idx="6"/>
            </p:cNvCxnSpPr>
            <p:nvPr/>
          </p:nvCxnSpPr>
          <p:spPr>
            <a:xfrm flipH="1">
              <a:off x="5903375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7"/>
            <p:cNvCxnSpPr>
              <a:stCxn id="18" idx="3"/>
              <a:endCxn id="16" idx="7"/>
            </p:cNvCxnSpPr>
            <p:nvPr/>
          </p:nvCxnSpPr>
          <p:spPr>
            <a:xfrm flipH="1">
              <a:off x="5887757" y="143269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750719" y="1559002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19313" y="1904973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280" y="1571761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959" y="1459534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6" y="2370175"/>
            <a:ext cx="2991531" cy="832189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62" y="2547620"/>
            <a:ext cx="1908597" cy="3060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86386" y="6253171"/>
            <a:ext cx="463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/>
              <a:t> = max of these </a:t>
            </a:r>
            <a:r>
              <a:rPr lang="en-US" sz="2800" dirty="0" smtClean="0"/>
              <a:t>five values</a:t>
            </a:r>
            <a:endParaRPr lang="en-US" sz="2800" dirty="0"/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H="1" flipV="1">
            <a:off x="3338572" y="5910420"/>
            <a:ext cx="963926" cy="3427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99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346464"/>
              </p:ext>
            </p:extLst>
          </p:nvPr>
        </p:nvGraphicFramePr>
        <p:xfrm>
          <a:off x="103390" y="2053952"/>
          <a:ext cx="8930640" cy="3856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5250"/>
                <a:gridCol w="2461456"/>
                <a:gridCol w="1724261"/>
                <a:gridCol w="3029673"/>
              </a:tblGrid>
              <a:tr h="117073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Vertex of edge </a:t>
                      </a:r>
                      <a:r>
                        <a:rPr lang="en-US" sz="2000" dirty="0" smtClean="0"/>
                        <a:t>packing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polytope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Max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when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...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HC Algorithm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)</a:t>
                      </a:r>
                      <a:r>
                        <a:rPr lang="en-US" sz="2000" baseline="30000" dirty="0" smtClean="0"/>
                        <a:t>1/3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chemeClr val="tx1"/>
                          </a:solidFill>
                        </a:rPr>
                        <a:t>2/3</a:t>
                      </a:r>
                      <a:endParaRPr lang="en-US" sz="20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/>
                      </a:r>
                      <a:b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endParaRPr lang="en-US" sz="2000" baseline="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0, 0, 0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460547" y="820414"/>
            <a:ext cx="1426215" cy="1024975"/>
            <a:chOff x="7207397" y="1341663"/>
            <a:chExt cx="1426215" cy="1024975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23786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494067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908927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4" name="Curved Connector 27"/>
            <p:cNvCxnSpPr>
              <a:stCxn id="32" idx="0"/>
              <a:endCxn id="33" idx="5"/>
            </p:cNvCxnSpPr>
            <p:nvPr/>
          </p:nvCxnSpPr>
          <p:spPr>
            <a:xfrm flipH="1" flipV="1">
              <a:off x="7999954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27"/>
            <p:cNvCxnSpPr>
              <a:stCxn id="32" idx="2"/>
              <a:endCxn id="31" idx="6"/>
            </p:cNvCxnSpPr>
            <p:nvPr/>
          </p:nvCxnSpPr>
          <p:spPr>
            <a:xfrm flipH="1">
              <a:off x="7430431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27"/>
            <p:cNvCxnSpPr/>
            <p:nvPr/>
          </p:nvCxnSpPr>
          <p:spPr>
            <a:xfrm flipH="1">
              <a:off x="7414813" y="140171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77775" y="1559002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746369" y="1904973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07397" y="1571761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5991" y="821527"/>
            <a:ext cx="1531786" cy="1024975"/>
            <a:chOff x="5660280" y="1341663"/>
            <a:chExt cx="1531786" cy="1024975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796730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967011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6381871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19" name="Curved Connector 27"/>
            <p:cNvCxnSpPr>
              <a:stCxn id="17" idx="0"/>
              <a:endCxn id="18" idx="5"/>
            </p:cNvCxnSpPr>
            <p:nvPr/>
          </p:nvCxnSpPr>
          <p:spPr>
            <a:xfrm flipH="1" flipV="1">
              <a:off x="6472898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/>
            <p:cNvCxnSpPr>
              <a:stCxn id="17" idx="2"/>
              <a:endCxn id="16" idx="6"/>
            </p:cNvCxnSpPr>
            <p:nvPr/>
          </p:nvCxnSpPr>
          <p:spPr>
            <a:xfrm flipH="1">
              <a:off x="5903375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7"/>
            <p:cNvCxnSpPr>
              <a:stCxn id="18" idx="3"/>
              <a:endCxn id="16" idx="7"/>
            </p:cNvCxnSpPr>
            <p:nvPr/>
          </p:nvCxnSpPr>
          <p:spPr>
            <a:xfrm flipH="1">
              <a:off x="5887757" y="143269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750719" y="1559002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19313" y="1904973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280" y="1571761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959" y="1459534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6" y="2370175"/>
            <a:ext cx="2991531" cy="832189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62" y="2547620"/>
            <a:ext cx="1908597" cy="3060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86386" y="6253171"/>
            <a:ext cx="463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/>
              <a:t> = max of these </a:t>
            </a:r>
            <a:r>
              <a:rPr lang="en-US" sz="2800" dirty="0" smtClean="0"/>
              <a:t>five values</a:t>
            </a:r>
            <a:endParaRPr lang="en-US" sz="2800" dirty="0"/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H="1" flipV="1">
            <a:off x="3338572" y="5910420"/>
            <a:ext cx="963926" cy="3427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07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558484"/>
              </p:ext>
            </p:extLst>
          </p:nvPr>
        </p:nvGraphicFramePr>
        <p:xfrm>
          <a:off x="103390" y="2053952"/>
          <a:ext cx="8930640" cy="3856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5250"/>
                <a:gridCol w="2461456"/>
                <a:gridCol w="1724261"/>
                <a:gridCol w="3029673"/>
              </a:tblGrid>
              <a:tr h="117073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Vertex of edge </a:t>
                      </a:r>
                      <a:r>
                        <a:rPr lang="en-US" sz="2000" dirty="0" smtClean="0"/>
                        <a:t>packing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polytope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Max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when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...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HC Algorithm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)</a:t>
                      </a:r>
                      <a:r>
                        <a:rPr lang="en-US" sz="2000" baseline="30000" dirty="0" smtClean="0"/>
                        <a:t>1/3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chemeClr val="tx1"/>
                          </a:solidFill>
                        </a:rPr>
                        <a:t>2/3</a:t>
                      </a:r>
                      <a:endParaRPr lang="en-US" sz="20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≈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≈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x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y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&gt; 0</a:t>
                      </a:r>
                      <a:endParaRPr lang="en-US" sz="2000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/>
                      </a:r>
                      <a:b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endParaRPr lang="en-US" sz="2000" baseline="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0, 0, 0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460547" y="820414"/>
            <a:ext cx="1426215" cy="1024975"/>
            <a:chOff x="7207397" y="1341663"/>
            <a:chExt cx="1426215" cy="1024975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23786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494067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908927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4" name="Curved Connector 27"/>
            <p:cNvCxnSpPr>
              <a:stCxn id="32" idx="0"/>
              <a:endCxn id="33" idx="5"/>
            </p:cNvCxnSpPr>
            <p:nvPr/>
          </p:nvCxnSpPr>
          <p:spPr>
            <a:xfrm flipH="1" flipV="1">
              <a:off x="7999954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27"/>
            <p:cNvCxnSpPr>
              <a:stCxn id="32" idx="2"/>
              <a:endCxn id="31" idx="6"/>
            </p:cNvCxnSpPr>
            <p:nvPr/>
          </p:nvCxnSpPr>
          <p:spPr>
            <a:xfrm flipH="1">
              <a:off x="7430431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27"/>
            <p:cNvCxnSpPr/>
            <p:nvPr/>
          </p:nvCxnSpPr>
          <p:spPr>
            <a:xfrm flipH="1">
              <a:off x="7414813" y="140171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77775" y="1559002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746369" y="1904973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07397" y="1571761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5991" y="821527"/>
            <a:ext cx="1531786" cy="1024975"/>
            <a:chOff x="5660280" y="1341663"/>
            <a:chExt cx="1531786" cy="1024975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796730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967011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6381871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19" name="Curved Connector 27"/>
            <p:cNvCxnSpPr>
              <a:stCxn id="17" idx="0"/>
              <a:endCxn id="18" idx="5"/>
            </p:cNvCxnSpPr>
            <p:nvPr/>
          </p:nvCxnSpPr>
          <p:spPr>
            <a:xfrm flipH="1" flipV="1">
              <a:off x="6472898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/>
            <p:cNvCxnSpPr>
              <a:stCxn id="17" idx="2"/>
              <a:endCxn id="16" idx="6"/>
            </p:cNvCxnSpPr>
            <p:nvPr/>
          </p:nvCxnSpPr>
          <p:spPr>
            <a:xfrm flipH="1">
              <a:off x="5903375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7"/>
            <p:cNvCxnSpPr>
              <a:stCxn id="18" idx="3"/>
              <a:endCxn id="16" idx="7"/>
            </p:cNvCxnSpPr>
            <p:nvPr/>
          </p:nvCxnSpPr>
          <p:spPr>
            <a:xfrm flipH="1">
              <a:off x="5887757" y="143269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750719" y="1559002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19313" y="1904973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280" y="1571761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959" y="1459534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6" y="2370175"/>
            <a:ext cx="2991531" cy="832189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62" y="2547620"/>
            <a:ext cx="1908597" cy="3060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986386" y="6253171"/>
            <a:ext cx="463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/>
              <a:t> = max of these </a:t>
            </a:r>
            <a:r>
              <a:rPr lang="en-US" sz="2800" dirty="0" smtClean="0"/>
              <a:t>five values</a:t>
            </a:r>
            <a:endParaRPr lang="en-US" sz="2800" dirty="0"/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H="1" flipV="1">
            <a:off x="3338572" y="5910420"/>
            <a:ext cx="963926" cy="3427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13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439161"/>
              </p:ext>
            </p:extLst>
          </p:nvPr>
        </p:nvGraphicFramePr>
        <p:xfrm>
          <a:off x="103390" y="2053952"/>
          <a:ext cx="8930640" cy="3856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5250"/>
                <a:gridCol w="2461456"/>
                <a:gridCol w="1724261"/>
                <a:gridCol w="3029673"/>
              </a:tblGrid>
              <a:tr h="117073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Vertex of edge </a:t>
                      </a:r>
                      <a:r>
                        <a:rPr lang="en-US" sz="2000" dirty="0" smtClean="0"/>
                        <a:t>packing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polytope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Max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when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...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HC Algorithm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)</a:t>
                      </a:r>
                      <a:r>
                        <a:rPr lang="en-US" sz="2000" baseline="30000" dirty="0" smtClean="0"/>
                        <a:t>1/3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chemeClr val="tx1"/>
                          </a:solidFill>
                        </a:rPr>
                        <a:t>2/3</a:t>
                      </a:r>
                      <a:endParaRPr lang="en-US" sz="20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≈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≈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x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y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&gt; 0</a:t>
                      </a:r>
                      <a:endParaRPr lang="en-US" sz="2000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b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join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with product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0, 0, 0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86386" y="6253171"/>
            <a:ext cx="463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/>
              <a:t> = max of these </a:t>
            </a:r>
            <a:r>
              <a:rPr lang="en-US" sz="2800" dirty="0" smtClean="0"/>
              <a:t>five values</a:t>
            </a: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7460547" y="820414"/>
            <a:ext cx="1426215" cy="1024975"/>
            <a:chOff x="7207397" y="1341663"/>
            <a:chExt cx="1426215" cy="1024975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23786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494067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908927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4" name="Curved Connector 27"/>
            <p:cNvCxnSpPr>
              <a:stCxn id="32" idx="0"/>
              <a:endCxn id="33" idx="5"/>
            </p:cNvCxnSpPr>
            <p:nvPr/>
          </p:nvCxnSpPr>
          <p:spPr>
            <a:xfrm flipH="1" flipV="1">
              <a:off x="7999954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27"/>
            <p:cNvCxnSpPr>
              <a:stCxn id="32" idx="2"/>
              <a:endCxn id="31" idx="6"/>
            </p:cNvCxnSpPr>
            <p:nvPr/>
          </p:nvCxnSpPr>
          <p:spPr>
            <a:xfrm flipH="1">
              <a:off x="7430431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27"/>
            <p:cNvCxnSpPr/>
            <p:nvPr/>
          </p:nvCxnSpPr>
          <p:spPr>
            <a:xfrm flipH="1">
              <a:off x="7414813" y="140171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77775" y="1559002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746369" y="1904973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07397" y="1571761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5991" y="821527"/>
            <a:ext cx="1531786" cy="1024975"/>
            <a:chOff x="5660280" y="1341663"/>
            <a:chExt cx="1531786" cy="1024975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796730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967011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6381871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19" name="Curved Connector 27"/>
            <p:cNvCxnSpPr>
              <a:stCxn id="17" idx="0"/>
              <a:endCxn id="18" idx="5"/>
            </p:cNvCxnSpPr>
            <p:nvPr/>
          </p:nvCxnSpPr>
          <p:spPr>
            <a:xfrm flipH="1" flipV="1">
              <a:off x="6472898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/>
            <p:cNvCxnSpPr>
              <a:stCxn id="17" idx="2"/>
              <a:endCxn id="16" idx="6"/>
            </p:cNvCxnSpPr>
            <p:nvPr/>
          </p:nvCxnSpPr>
          <p:spPr>
            <a:xfrm flipH="1">
              <a:off x="5903375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7"/>
            <p:cNvCxnSpPr>
              <a:stCxn id="18" idx="3"/>
              <a:endCxn id="16" idx="7"/>
            </p:cNvCxnSpPr>
            <p:nvPr/>
          </p:nvCxnSpPr>
          <p:spPr>
            <a:xfrm flipH="1">
              <a:off x="5887757" y="143269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750719" y="1559002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19313" y="1904973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280" y="1571761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959" y="1459534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6" y="2370175"/>
            <a:ext cx="2991531" cy="832189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122" y="3941320"/>
            <a:ext cx="1675346" cy="537841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62" y="2547620"/>
            <a:ext cx="1908597" cy="306096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9" idx="0"/>
          </p:cNvCxnSpPr>
          <p:nvPr/>
        </p:nvCxnSpPr>
        <p:spPr>
          <a:xfrm flipH="1" flipV="1">
            <a:off x="3338572" y="5910420"/>
            <a:ext cx="963926" cy="3427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30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11764"/>
              </p:ext>
            </p:extLst>
          </p:nvPr>
        </p:nvGraphicFramePr>
        <p:xfrm>
          <a:off x="103390" y="2053952"/>
          <a:ext cx="8930640" cy="38564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5250"/>
                <a:gridCol w="2461456"/>
                <a:gridCol w="1724261"/>
                <a:gridCol w="3029673"/>
              </a:tblGrid>
              <a:tr h="1170731"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/>
                        <a:t>Vertex of edge </a:t>
                      </a:r>
                      <a:r>
                        <a:rPr lang="en-US" sz="2000" dirty="0" smtClean="0"/>
                        <a:t>packing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polytope</a:t>
                      </a: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Max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when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...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HC Algorithm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/>
                      </a:r>
                      <a:br>
                        <a:rPr lang="en-US" sz="2000" dirty="0" smtClean="0"/>
                      </a:br>
                      <a:r>
                        <a:rPr lang="en-US" sz="2000" baseline="0" dirty="0" smtClean="0"/>
                        <a:t> </a:t>
                      </a:r>
                      <a:endParaRPr lang="en-US" sz="2000" dirty="0" smtClean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2000" dirty="0" smtClean="0"/>
                        <a:t>, 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chemeClr val="tx1"/>
                          </a:solidFill>
                        </a:rPr>
                        <a:t>R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)</a:t>
                      </a:r>
                      <a:r>
                        <a:rPr lang="en-US" sz="2000" baseline="30000" dirty="0" smtClean="0"/>
                        <a:t>1/3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chemeClr val="tx1"/>
                          </a:solidFill>
                        </a:rPr>
                        <a:t>2/3</a:t>
                      </a:r>
                      <a:endParaRPr lang="en-US" sz="20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≈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≈ </a:t>
                      </a:r>
                      <a:r>
                        <a:rPr lang="en-US" sz="2000" baseline="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endParaRPr lang="en-US" sz="2000" baseline="-250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x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y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, </a:t>
                      </a:r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&gt; 0</a:t>
                      </a:r>
                      <a:endParaRPr lang="en-US" sz="2000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endParaRPr lang="en-US" sz="20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R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aseline="-2500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aseline="0" dirty="0" err="1" smtClean="0">
                          <a:solidFill>
                            <a:srgbClr val="0000FF"/>
                          </a:solidFill>
                        </a:rPr>
                        <a:t>e</a:t>
                      </a:r>
                      <a:r>
                        <a:rPr lang="en-US" sz="2000" baseline="-25000" dirty="0" err="1" smtClean="0">
                          <a:solidFill>
                            <a:srgbClr val="0000FF"/>
                          </a:solidFill>
                        </a:rPr>
                        <a:t>z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b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join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 with product 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</a:rPr>
                        <a:t>×</a:t>
                      </a:r>
                      <a:r>
                        <a:rPr lang="en-US" sz="2000" baseline="0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endParaRPr lang="en-US" sz="2000" baseline="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S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sz="2000" dirty="0" smtClean="0"/>
                        <a:t>, 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err="1" smtClean="0">
                          <a:solidFill>
                            <a:srgbClr val="000000"/>
                          </a:solidFill>
                        </a:rPr>
                        <a:t>T</a:t>
                      </a:r>
                      <a:r>
                        <a:rPr lang="en-US" sz="2000" dirty="0" smtClean="0"/>
                        <a:t> /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</a:t>
                      </a:r>
                    </a:p>
                  </a:txBody>
                  <a:tcPr anchor="ctr"/>
                </a:tc>
              </a:tr>
              <a:tr h="46119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0, 0, 0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460547" y="820414"/>
            <a:ext cx="1426215" cy="1024975"/>
            <a:chOff x="7207397" y="1341663"/>
            <a:chExt cx="1426215" cy="1024975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7323786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8494067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7908927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4" name="Curved Connector 27"/>
            <p:cNvCxnSpPr>
              <a:stCxn id="32" idx="0"/>
              <a:endCxn id="33" idx="5"/>
            </p:cNvCxnSpPr>
            <p:nvPr/>
          </p:nvCxnSpPr>
          <p:spPr>
            <a:xfrm flipH="1" flipV="1">
              <a:off x="7999954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27"/>
            <p:cNvCxnSpPr>
              <a:stCxn id="32" idx="2"/>
              <a:endCxn id="31" idx="6"/>
            </p:cNvCxnSpPr>
            <p:nvPr/>
          </p:nvCxnSpPr>
          <p:spPr>
            <a:xfrm flipH="1">
              <a:off x="7430431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27"/>
            <p:cNvCxnSpPr/>
            <p:nvPr/>
          </p:nvCxnSpPr>
          <p:spPr>
            <a:xfrm flipH="1">
              <a:off x="7414813" y="140171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8277775" y="1559002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746369" y="1904973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0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207397" y="1571761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05991" y="821527"/>
            <a:ext cx="1531786" cy="1024975"/>
            <a:chOff x="5660280" y="1341663"/>
            <a:chExt cx="1531786" cy="1024975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796730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6967011" y="2259321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6381871" y="1341663"/>
              <a:ext cx="106645" cy="106645"/>
            </a:xfrm>
            <a:prstGeom prst="ellipse">
              <a:avLst/>
            </a:prstGeom>
            <a:solidFill>
              <a:srgbClr val="0000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19" name="Curved Connector 27"/>
            <p:cNvCxnSpPr>
              <a:stCxn id="17" idx="0"/>
              <a:endCxn id="18" idx="5"/>
            </p:cNvCxnSpPr>
            <p:nvPr/>
          </p:nvCxnSpPr>
          <p:spPr>
            <a:xfrm flipH="1" flipV="1">
              <a:off x="6472898" y="1432690"/>
              <a:ext cx="547436" cy="826631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/>
            <p:cNvCxnSpPr>
              <a:stCxn id="17" idx="2"/>
              <a:endCxn id="16" idx="6"/>
            </p:cNvCxnSpPr>
            <p:nvPr/>
          </p:nvCxnSpPr>
          <p:spPr>
            <a:xfrm flipH="1">
              <a:off x="5903375" y="2312644"/>
              <a:ext cx="1063636" cy="0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7"/>
            <p:cNvCxnSpPr>
              <a:stCxn id="18" idx="3"/>
              <a:endCxn id="16" idx="7"/>
            </p:cNvCxnSpPr>
            <p:nvPr/>
          </p:nvCxnSpPr>
          <p:spPr>
            <a:xfrm flipH="1">
              <a:off x="5887757" y="1432690"/>
              <a:ext cx="509732" cy="842249"/>
            </a:xfrm>
            <a:prstGeom prst="straightConnector1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750719" y="1559002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19313" y="1904973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60280" y="1571761"/>
              <a:ext cx="4413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½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7959" y="1459534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196" y="2370175"/>
            <a:ext cx="2991531" cy="832189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122" y="3941320"/>
            <a:ext cx="1675346" cy="537841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62" y="2547620"/>
            <a:ext cx="1908597" cy="30609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425589" y="4592425"/>
            <a:ext cx="1643497" cy="995422"/>
          </a:xfrm>
          <a:prstGeom prst="wedgeEllipseCallout">
            <a:avLst>
              <a:gd name="adj1" fmla="val -172580"/>
              <a:gd name="adj2" fmla="val -79200"/>
            </a:avLst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Better</a:t>
            </a:r>
            <a:br>
              <a:rPr lang="en-US" sz="2000" dirty="0" smtClean="0"/>
            </a:br>
            <a:r>
              <a:rPr lang="en-US" sz="2000" dirty="0" smtClean="0"/>
              <a:t>speedup</a:t>
            </a:r>
            <a:endParaRPr lang="en-US" sz="2000" baseline="30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86386" y="6253171"/>
            <a:ext cx="4632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L</a:t>
            </a:r>
            <a:r>
              <a:rPr lang="en-US" sz="2800" dirty="0"/>
              <a:t> = max of these </a:t>
            </a:r>
            <a:r>
              <a:rPr lang="en-US" sz="2800" dirty="0" smtClean="0"/>
              <a:t>five values</a:t>
            </a:r>
            <a:endParaRPr lang="en-US" sz="2800" dirty="0"/>
          </a:p>
        </p:txBody>
      </p:sp>
      <p:cxnSp>
        <p:nvCxnSpPr>
          <p:cNvPr id="40" name="Straight Arrow Connector 39"/>
          <p:cNvCxnSpPr>
            <a:stCxn id="30" idx="0"/>
          </p:cNvCxnSpPr>
          <p:nvPr/>
        </p:nvCxnSpPr>
        <p:spPr>
          <a:xfrm flipH="1" flipV="1">
            <a:off x="3338572" y="5910420"/>
            <a:ext cx="963926" cy="3427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884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64436" y="1600200"/>
            <a:ext cx="8514522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Special case: </a:t>
            </a:r>
            <a:r>
              <a:rPr lang="en-US" sz="2800" dirty="0" smtClean="0">
                <a:solidFill>
                  <a:srgbClr val="FF0000"/>
                </a:solidFill>
              </a:rPr>
              <a:t>m</a:t>
            </a:r>
            <a:r>
              <a:rPr lang="en-US" sz="2800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>
                <a:solidFill>
                  <a:srgbClr val="000000"/>
                </a:solidFill>
              </a:rPr>
              <a:t> =</a:t>
            </a:r>
            <a:r>
              <a:rPr lang="en-US" sz="2800" dirty="0" smtClean="0">
                <a:solidFill>
                  <a:srgbClr val="FF0000"/>
                </a:solidFill>
              </a:rPr>
              <a:t> m</a:t>
            </a:r>
            <a:r>
              <a:rPr lang="en-US" sz="2800" baseline="-25000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>
                <a:solidFill>
                  <a:srgbClr val="000000"/>
                </a:solidFill>
              </a:rPr>
              <a:t> = … = </a:t>
            </a:r>
            <a:r>
              <a:rPr lang="en-US" sz="2800" dirty="0" smtClean="0">
                <a:solidFill>
                  <a:srgbClr val="FF0000"/>
                </a:solidFill>
              </a:rPr>
              <a:t>m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br>
              <a:rPr lang="en-US" sz="2800" dirty="0" smtClean="0">
                <a:solidFill>
                  <a:srgbClr val="000000"/>
                </a:solidFill>
              </a:rPr>
            </a:br>
            <a:endParaRPr lang="en-US" sz="2800" dirty="0"/>
          </a:p>
          <a:p>
            <a:r>
              <a:rPr lang="en-US" sz="2800" dirty="0" smtClean="0"/>
              <a:t>Proof technique:</a:t>
            </a:r>
          </a:p>
          <a:p>
            <a:pPr lvl="1"/>
            <a:r>
              <a:rPr lang="en-US" sz="2400" dirty="0" smtClean="0"/>
              <a:t>Lower bound: holds for any solution of a </a:t>
            </a:r>
            <a:r>
              <a:rPr lang="en-US" sz="2400" i="1" u="sng" dirty="0" smtClean="0"/>
              <a:t>primal LP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Note: </a:t>
            </a:r>
            <a:r>
              <a:rPr lang="en-US" sz="2400" dirty="0" err="1" smtClean="0"/>
              <a:t>argmax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L</a:t>
            </a:r>
            <a:r>
              <a:rPr lang="en-US" sz="2400" dirty="0" smtClean="0"/>
              <a:t>(</a:t>
            </a:r>
            <a:r>
              <a:rPr lang="en-US" sz="2400" dirty="0" smtClean="0">
                <a:solidFill>
                  <a:srgbClr val="0000FF"/>
                </a:solidFill>
              </a:rPr>
              <a:t>u</a:t>
            </a:r>
            <a:r>
              <a:rPr lang="en-US" sz="2400" dirty="0" smtClean="0"/>
              <a:t>) = vertex </a:t>
            </a:r>
            <a:r>
              <a:rPr lang="en-US" sz="2400" dirty="0" smtClean="0">
                <a:solidFill>
                  <a:srgbClr val="0000FF"/>
                </a:solidFill>
              </a:rPr>
              <a:t>u </a:t>
            </a:r>
            <a:r>
              <a:rPr lang="en-US" sz="2400" dirty="0" smtClean="0"/>
              <a:t>of edge packing </a:t>
            </a:r>
            <a:r>
              <a:rPr lang="en-US" sz="2400" dirty="0" err="1" smtClean="0"/>
              <a:t>polytope</a:t>
            </a:r>
            <a:endParaRPr lang="en-US" dirty="0" smtClean="0"/>
          </a:p>
          <a:p>
            <a:pPr lvl="1"/>
            <a:r>
              <a:rPr lang="en-US" sz="2400" dirty="0" smtClean="0"/>
              <a:t>Upper bound: HC shares for any solution of a </a:t>
            </a:r>
            <a:r>
              <a:rPr lang="en-US" sz="2400" i="1" u="sng" dirty="0" smtClean="0"/>
              <a:t>dual LP</a:t>
            </a:r>
            <a:endParaRPr lang="en-US" sz="2400" dirty="0" smtClean="0"/>
          </a:p>
          <a:p>
            <a:pPr lvl="1"/>
            <a:r>
              <a:rPr lang="en-US" sz="2400" dirty="0" smtClean="0"/>
              <a:t>At optimality, they coincide, proving the load is optimal</a:t>
            </a:r>
          </a:p>
          <a:p>
            <a:r>
              <a:rPr lang="en-US" sz="2800" dirty="0" smtClean="0"/>
              <a:t>Speedup</a:t>
            </a:r>
          </a:p>
          <a:p>
            <a:pPr lvl="1"/>
            <a:r>
              <a:rPr lang="en-US" sz="2400" dirty="0" smtClean="0"/>
              <a:t>Given by 1/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baseline="30000" dirty="0" smtClean="0">
                <a:solidFill>
                  <a:srgbClr val="0000FF"/>
                </a:solidFill>
              </a:rPr>
              <a:t>1</a:t>
            </a:r>
            <a:r>
              <a:rPr lang="en-US" sz="2400" baseline="30000" dirty="0">
                <a:solidFill>
                  <a:srgbClr val="0000FF"/>
                </a:solidFill>
              </a:rPr>
              <a:t>/</a:t>
            </a:r>
            <a:r>
              <a:rPr lang="en-US" sz="2400" baseline="30000" dirty="0" err="1">
                <a:solidFill>
                  <a:srgbClr val="0000FF"/>
                </a:solidFill>
              </a:rPr>
              <a:t>Σuj</a:t>
            </a:r>
            <a:r>
              <a:rPr lang="en-US" sz="2400" dirty="0"/>
              <a:t> </a:t>
            </a:r>
            <a:r>
              <a:rPr lang="en-US" sz="2400" dirty="0" smtClean="0"/>
              <a:t>;  better </a:t>
            </a:r>
            <a:r>
              <a:rPr lang="en-US" sz="2400" dirty="0"/>
              <a:t>than 1/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/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τ</a:t>
            </a:r>
            <a:r>
              <a:rPr lang="en-US" sz="2400" baseline="30000" dirty="0" smtClean="0">
                <a:solidFill>
                  <a:srgbClr val="0000FF"/>
                </a:solidFill>
              </a:rPr>
              <a:t>*</a:t>
            </a:r>
            <a:endParaRPr lang="en-US" dirty="0"/>
          </a:p>
          <a:p>
            <a:pPr lvl="1"/>
            <a:r>
              <a:rPr lang="en-US" sz="2400" dirty="0"/>
              <a:t>As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/>
              <a:t> increases, </a:t>
            </a:r>
            <a:r>
              <a:rPr lang="en-US" sz="2400" dirty="0" smtClean="0"/>
              <a:t>speedup </a:t>
            </a:r>
            <a:r>
              <a:rPr lang="en-US" sz="2400" dirty="0"/>
              <a:t>degrades to 1/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/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τ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endParaRPr lang="en-US" sz="2400" baseline="300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4" y="2087214"/>
            <a:ext cx="3497117" cy="343324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820" y="2017365"/>
            <a:ext cx="2621045" cy="454101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6" y="131465"/>
            <a:ext cx="4012314" cy="569931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7419037" y="5057701"/>
            <a:ext cx="1274805" cy="1505783"/>
            <a:chOff x="7564388" y="4074122"/>
            <a:chExt cx="1274805" cy="1505783"/>
          </a:xfrm>
        </p:grpSpPr>
        <p:grpSp>
          <p:nvGrpSpPr>
            <p:cNvPr id="11" name="Group 10"/>
            <p:cNvGrpSpPr/>
            <p:nvPr/>
          </p:nvGrpSpPr>
          <p:grpSpPr>
            <a:xfrm>
              <a:off x="7564388" y="4074122"/>
              <a:ext cx="1274805" cy="1505783"/>
              <a:chOff x="7564388" y="4074122"/>
              <a:chExt cx="1274805" cy="1505783"/>
            </a:xfrm>
          </p:grpSpPr>
          <p:cxnSp>
            <p:nvCxnSpPr>
              <p:cNvPr id="14" name="Straight Arrow Connector 6"/>
              <p:cNvCxnSpPr>
                <a:cxnSpLocks noChangeShapeType="1"/>
              </p:cNvCxnSpPr>
              <p:nvPr/>
            </p:nvCxnSpPr>
            <p:spPr bwMode="auto">
              <a:xfrm>
                <a:off x="7564388" y="5412596"/>
                <a:ext cx="1274805" cy="0"/>
              </a:xfrm>
              <a:prstGeom prst="straightConnector1">
                <a:avLst/>
              </a:prstGeom>
              <a:ln w="19050" cmpd="sng">
                <a:headEnd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8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6981836" y="4826692"/>
                <a:ext cx="1505783" cy="644"/>
              </a:xfrm>
              <a:prstGeom prst="straightConnector1">
                <a:avLst/>
              </a:prstGeom>
              <a:ln w="19050" cmpd="sng">
                <a:headEnd/>
                <a:tailEnd type="arrow" w="med" len="med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1"/>
              <p:cNvCxnSpPr>
                <a:cxnSpLocks noChangeShapeType="1"/>
              </p:cNvCxnSpPr>
              <p:nvPr/>
            </p:nvCxnSpPr>
            <p:spPr bwMode="auto">
              <a:xfrm flipV="1">
                <a:off x="7747851" y="4955725"/>
                <a:ext cx="171356" cy="396772"/>
              </a:xfrm>
              <a:prstGeom prst="line">
                <a:avLst/>
              </a:prstGeom>
              <a:ln w="19050" cmpd="sng">
                <a:headEnd/>
                <a:tailEnd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/>
              <p:cNvGrpSpPr/>
              <p:nvPr/>
            </p:nvGrpSpPr>
            <p:grpSpPr>
              <a:xfrm>
                <a:off x="7747851" y="4082096"/>
                <a:ext cx="1087339" cy="1330500"/>
                <a:chOff x="1742690" y="1549421"/>
                <a:chExt cx="5360688" cy="4241780"/>
              </a:xfrm>
            </p:grpSpPr>
            <p:sp>
              <p:nvSpPr>
                <p:cNvPr id="20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5700691" y="4809974"/>
                  <a:ext cx="1402687" cy="981227"/>
                </a:xfrm>
                <a:prstGeom prst="rect">
                  <a:avLst/>
                </a:prstGeom>
                <a:noFill/>
                <a:ln w="19050" cmpd="sng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FF0000"/>
                      </a:solidFill>
                    </a:rPr>
                    <a:t>p</a:t>
                  </a:r>
                  <a:endParaRPr lang="en-US" sz="1400" dirty="0"/>
                </a:p>
              </p:txBody>
            </p:sp>
            <p:sp>
              <p:nvSpPr>
                <p:cNvPr id="21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1742690" y="1549421"/>
                  <a:ext cx="4454408" cy="981227"/>
                </a:xfrm>
                <a:prstGeom prst="rect">
                  <a:avLst/>
                </a:prstGeom>
                <a:noFill/>
                <a:ln w="19050" cmpd="sng">
                  <a:noFill/>
                  <a:miter lim="800000"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 dirty="0" smtClean="0"/>
                    <a:t>Speedup</a:t>
                  </a:r>
                </a:p>
              </p:txBody>
            </p:sp>
          </p:grpSp>
          <p:cxnSp>
            <p:nvCxnSpPr>
              <p:cNvPr id="18" name="Straight Connector 11"/>
              <p:cNvCxnSpPr>
                <a:cxnSpLocks noChangeShapeType="1"/>
              </p:cNvCxnSpPr>
              <p:nvPr/>
            </p:nvCxnSpPr>
            <p:spPr bwMode="auto">
              <a:xfrm flipV="1">
                <a:off x="7919207" y="4635667"/>
                <a:ext cx="339831" cy="320058"/>
              </a:xfrm>
              <a:prstGeom prst="line">
                <a:avLst/>
              </a:prstGeom>
              <a:ln w="19050" cmpd="sng">
                <a:headEnd/>
                <a:tailEnd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1"/>
              <p:cNvCxnSpPr>
                <a:cxnSpLocks noChangeShapeType="1"/>
              </p:cNvCxnSpPr>
              <p:nvPr/>
            </p:nvCxnSpPr>
            <p:spPr bwMode="auto">
              <a:xfrm flipH="1">
                <a:off x="8259038" y="4470476"/>
                <a:ext cx="427762" cy="165191"/>
              </a:xfrm>
              <a:prstGeom prst="line">
                <a:avLst/>
              </a:prstGeom>
              <a:ln w="19050" cmpd="sng">
                <a:headEnd/>
                <a:tailEnd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11"/>
            <p:cNvCxnSpPr/>
            <p:nvPr/>
          </p:nvCxnSpPr>
          <p:spPr>
            <a:xfrm>
              <a:off x="7919207" y="4947704"/>
              <a:ext cx="0" cy="551639"/>
            </a:xfrm>
            <a:prstGeom prst="line">
              <a:avLst/>
            </a:prstGeom>
            <a:solidFill>
              <a:schemeClr val="bg1"/>
            </a:solidFill>
            <a:ln w="6350" cmpd="sng">
              <a:solidFill>
                <a:schemeClr val="tx1"/>
              </a:solidFill>
              <a:prstDash val="lgDash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>
            <a:xfrm>
              <a:off x="8235914" y="4679905"/>
              <a:ext cx="0" cy="819438"/>
            </a:xfrm>
            <a:prstGeom prst="line">
              <a:avLst/>
            </a:prstGeom>
            <a:solidFill>
              <a:schemeClr val="bg1"/>
            </a:solidFill>
            <a:ln w="6350" cmpd="sng">
              <a:solidFill>
                <a:schemeClr val="tx1"/>
              </a:solidFill>
              <a:prstDash val="lgDash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68888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Unequal Inputs: 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47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" y="5833927"/>
            <a:ext cx="8070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 far we assumed </a:t>
            </a:r>
            <a:r>
              <a:rPr lang="en-US" sz="2400" i="1" u="sng" dirty="0" smtClean="0"/>
              <a:t>no-skew</a:t>
            </a:r>
            <a:r>
              <a:rPr lang="en-US" sz="2400" dirty="0" smtClean="0"/>
              <a:t>.  What if the data is skewed?</a:t>
            </a:r>
            <a:endParaRPr lang="en-US" sz="24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0953"/>
              </p:ext>
            </p:extLst>
          </p:nvPr>
        </p:nvGraphicFramePr>
        <p:xfrm>
          <a:off x="95924" y="2567609"/>
          <a:ext cx="8725347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88"/>
                <a:gridCol w="2307206"/>
                <a:gridCol w="4138776"/>
                <a:gridCol w="893602"/>
                <a:gridCol w="433175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One Round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...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No Skew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Skew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| = 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2000" dirty="0" smtClean="0"/>
                        <a:t>| = </a:t>
                      </a:r>
                      <a:r>
                        <a:rPr lang="is-IS" sz="2000" dirty="0" smtClean="0"/>
                        <a:t>… = </a:t>
                      </a:r>
                      <a:r>
                        <a:rPr lang="is-I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, … 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Algo-rithm</a:t>
                      </a:r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Join</a:t>
                      </a:r>
                      <a:r>
                        <a:rPr lang="en-US" sz="2000" baseline="0" dirty="0" smtClean="0"/>
                        <a:t>  </a:t>
                      </a:r>
                      <a:r>
                        <a:rPr lang="en-US" sz="2000" dirty="0" smtClean="0"/>
                        <a:t>  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dirty="0" smtClean="0"/>
                        <a:t> </a:t>
                      </a:r>
                      <a:br>
                        <a:rPr lang="en-US" sz="2000" dirty="0" smtClean="0"/>
                      </a:br>
                      <a:r>
                        <a:rPr lang="en-US" sz="2000" dirty="0" err="1" smtClean="0"/>
                        <a:t>Triang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2/3</a:t>
                      </a:r>
                      <a:r>
                        <a:rPr lang="en-US" sz="2000" dirty="0" smtClean="0"/>
                        <a:t> </a:t>
                      </a:r>
                    </a:p>
                    <a:p>
                      <a:r>
                        <a:rPr lang="en-US" sz="2000" dirty="0" smtClean="0"/>
                        <a:t>CQ</a:t>
                      </a:r>
                      <a:r>
                        <a:rPr lang="en-US" sz="2000" baseline="0" dirty="0" smtClean="0"/>
                        <a:t>     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2000" baseline="30000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max(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dirty="0" smtClean="0"/>
                        <a:t>,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dirty="0" smtClean="0"/>
                        <a:t>)</a:t>
                      </a:r>
                      <a:br>
                        <a:rPr lang="en-US" sz="2000" dirty="0" smtClean="0"/>
                      </a:b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max((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1/3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2/3</a:t>
                      </a:r>
                      <a:r>
                        <a:rPr lang="en-US" sz="2000" dirty="0" smtClean="0"/>
                        <a:t> ,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dirty="0" smtClean="0"/>
                        <a:t>,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s-IS" sz="2000" dirty="0" smtClean="0">
                          <a:solidFill>
                            <a:schemeClr val="tx1"/>
                          </a:solidFill>
                        </a:rPr>
                        <a:t>…)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err="1" smtClean="0"/>
                        <a:t>max</a:t>
                      </a:r>
                      <a:r>
                        <a:rPr lang="en-US" sz="2000" b="1" baseline="-25000" dirty="0" err="1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(</a:t>
                      </a:r>
                      <a:r>
                        <a:rPr lang="en-US" sz="2000" b="1" dirty="0" smtClean="0">
                          <a:solidFill>
                            <a:srgbClr val="0000FF"/>
                          </a:solidFill>
                        </a:rPr>
                        <a:t>u</a:t>
                      </a:r>
                      <a:r>
                        <a:rPr lang="en-US" sz="2000" dirty="0" smtClean="0"/>
                        <a:t>)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Lower Bound</a:t>
                      </a:r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Same as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above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Same as above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000" baseline="0" dirty="0" smtClean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Oval Callout 7"/>
          <p:cNvSpPr/>
          <p:nvPr/>
        </p:nvSpPr>
        <p:spPr>
          <a:xfrm>
            <a:off x="3584069" y="910521"/>
            <a:ext cx="4010541" cy="995422"/>
          </a:xfrm>
          <a:prstGeom prst="wedgeEllipseCallout">
            <a:avLst>
              <a:gd name="adj1" fmla="val -26353"/>
              <a:gd name="adj2" fmla="val 10596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 = max(vertices of</a:t>
            </a:r>
            <a:br>
              <a:rPr lang="en-US" sz="2000" dirty="0" smtClean="0"/>
            </a:br>
            <a:r>
              <a:rPr lang="en-US" sz="2000" dirty="0" smtClean="0"/>
              <a:t>edge packing polytope)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641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19107"/>
            <a:ext cx="8229600" cy="1143000"/>
          </a:xfrm>
        </p:spPr>
        <p:txBody>
          <a:bodyPr/>
          <a:lstStyle/>
          <a:p>
            <a:r>
              <a:rPr lang="en-US" dirty="0" smtClean="0"/>
              <a:t>Skew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2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Skew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Skewed data significantly degrades the performance in distributed query processing; skewed values must be treated specially</a:t>
            </a:r>
          </a:p>
          <a:p>
            <a:endParaRPr lang="en-US" dirty="0" smtClean="0"/>
          </a:p>
          <a:p>
            <a:r>
              <a:rPr lang="en-US" dirty="0" smtClean="0"/>
              <a:t>State of the art in large scale distributed system: DIY </a:t>
            </a:r>
            <a:r>
              <a:rPr lang="en-US" dirty="0" smtClean="0">
                <a:sym typeface="Wingdings"/>
              </a:rPr>
              <a:t>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3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Skewed Values </a:t>
            </a:r>
            <a:r>
              <a:rPr lang="en-US" dirty="0" smtClean="0">
                <a:sym typeface="Wingdings"/>
              </a:rPr>
              <a:t> Residual Query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44638" y="6047417"/>
            <a:ext cx="619247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Skew necessarily leads to higher load</a:t>
            </a:r>
            <a:endParaRPr lang="en-US" sz="2800" dirty="0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004075"/>
              </p:ext>
            </p:extLst>
          </p:nvPr>
        </p:nvGraphicFramePr>
        <p:xfrm>
          <a:off x="6305659" y="3543773"/>
          <a:ext cx="2640981" cy="22256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7283"/>
                <a:gridCol w="377283"/>
                <a:gridCol w="377283"/>
                <a:gridCol w="377283"/>
                <a:gridCol w="377283"/>
                <a:gridCol w="377283"/>
                <a:gridCol w="377283"/>
              </a:tblGrid>
              <a:tr h="31795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200" baseline="30000" dirty="0" smtClean="0">
                          <a:solidFill>
                            <a:srgbClr val="FF0000"/>
                          </a:solidFill>
                        </a:rPr>
                        <a:t>½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795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57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57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5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1795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57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200" baseline="30000" dirty="0" smtClean="0">
                          <a:solidFill>
                            <a:srgbClr val="FF0000"/>
                          </a:solidFill>
                        </a:rPr>
                        <a:t>½</a:t>
                      </a:r>
                      <a:endParaRPr lang="en-US" sz="12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5684488" y="4737491"/>
            <a:ext cx="910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x</a:t>
            </a:r>
            <a:r>
              <a:rPr lang="en-US" dirty="0" smtClean="0">
                <a:solidFill>
                  <a:srgbClr val="0000FF"/>
                </a:solidFill>
              </a:rPr>
              <a:t>)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 rot="16200000">
            <a:off x="7620589" y="6118566"/>
            <a:ext cx="898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S(</a:t>
            </a:r>
            <a:r>
              <a:rPr lang="en-US" dirty="0">
                <a:solidFill>
                  <a:srgbClr val="0000FF"/>
                </a:solidFill>
              </a:rPr>
              <a:t>z</a:t>
            </a:r>
            <a:r>
              <a:rPr lang="en-US" dirty="0" smtClean="0">
                <a:solidFill>
                  <a:srgbClr val="0000FF"/>
                </a:solidFill>
              </a:rPr>
              <a:t>)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73309" y="1415534"/>
            <a:ext cx="382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Join(</a:t>
            </a:r>
            <a:r>
              <a:rPr lang="en-US" sz="2400" dirty="0" err="1">
                <a:solidFill>
                  <a:srgbClr val="0000FF"/>
                </a:solidFill>
              </a:rPr>
              <a:t>x,y,z</a:t>
            </a:r>
            <a:r>
              <a:rPr lang="en-US" sz="2400" dirty="0">
                <a:solidFill>
                  <a:srgbClr val="0000FF"/>
                </a:solidFill>
              </a:rPr>
              <a:t>) = R(</a:t>
            </a:r>
            <a:r>
              <a:rPr lang="en-US" sz="2400" dirty="0" err="1">
                <a:solidFill>
                  <a:srgbClr val="0000FF"/>
                </a:solidFill>
              </a:rPr>
              <a:t>x,y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en-US" sz="2400" dirty="0" smtClean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FF"/>
                </a:solidFill>
              </a:rPr>
              <a:t>(</a:t>
            </a:r>
            <a:r>
              <a:rPr lang="en-US" sz="2400" dirty="0" err="1">
                <a:solidFill>
                  <a:srgbClr val="0000FF"/>
                </a:solidFill>
              </a:rPr>
              <a:t>y,z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2193561"/>
            <a:ext cx="6187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No-skew</a:t>
            </a:r>
            <a:r>
              <a:rPr lang="en-US" sz="2400" dirty="0" smtClean="0"/>
              <a:t>:</a:t>
            </a:r>
            <a:br>
              <a:rPr lang="en-US" sz="2400" dirty="0" smtClean="0"/>
            </a:br>
            <a:r>
              <a:rPr lang="en-US" sz="2400" dirty="0" err="1" smtClean="0">
                <a:solidFill>
                  <a:srgbClr val="0000FF"/>
                </a:solidFill>
              </a:rPr>
              <a:t>τ</a:t>
            </a:r>
            <a:r>
              <a:rPr lang="en-US" sz="2400" dirty="0">
                <a:solidFill>
                  <a:srgbClr val="0000FF"/>
                </a:solidFill>
              </a:rPr>
              <a:t>* </a:t>
            </a:r>
            <a:r>
              <a:rPr lang="en-US" sz="2400" dirty="0" smtClean="0"/>
              <a:t>= 1,    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Holds only when every </a:t>
            </a:r>
            <a:r>
              <a:rPr lang="en-US" sz="2400" dirty="0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00"/>
                </a:solidFill>
              </a:rPr>
              <a:t> occurs ≤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dirty="0" smtClean="0">
                <a:solidFill>
                  <a:srgbClr val="000000"/>
                </a:solidFill>
              </a:rPr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000000"/>
                </a:solidFill>
              </a:rPr>
              <a:t> times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" y="3864852"/>
            <a:ext cx="560326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Skewed:</a:t>
            </a:r>
            <a:r>
              <a:rPr lang="en-US" sz="2400" dirty="0" smtClean="0"/>
              <a:t> e.g. </a:t>
            </a:r>
            <a:r>
              <a:rPr lang="en-US" sz="2400" dirty="0" smtClean="0">
                <a:solidFill>
                  <a:srgbClr val="0000FF"/>
                </a:solidFill>
              </a:rPr>
              <a:t>y</a:t>
            </a:r>
            <a:r>
              <a:rPr lang="en-US" sz="2400" dirty="0" smtClean="0"/>
              <a:t> </a:t>
            </a:r>
            <a:r>
              <a:rPr lang="en-US" sz="2400" dirty="0"/>
              <a:t>= single </a:t>
            </a:r>
            <a:r>
              <a:rPr lang="en-US" sz="2400" dirty="0" smtClean="0"/>
              <a:t>value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00FF"/>
                </a:solidFill>
              </a:rPr>
              <a:t>Join</a:t>
            </a:r>
            <a:r>
              <a:rPr lang="en-US" sz="2400" dirty="0" smtClean="0"/>
              <a:t> becomes </a:t>
            </a:r>
            <a:r>
              <a:rPr lang="en-US" sz="2400" dirty="0" smtClean="0">
                <a:solidFill>
                  <a:srgbClr val="0000FF"/>
                </a:solidFill>
              </a:rPr>
              <a:t>Product(</a:t>
            </a:r>
            <a:r>
              <a:rPr lang="en-US" sz="2400" dirty="0" err="1" smtClean="0">
                <a:solidFill>
                  <a:srgbClr val="0000FF"/>
                </a:solidFill>
              </a:rPr>
              <a:t>x,</a:t>
            </a:r>
            <a:r>
              <a:rPr lang="en-US" sz="2400" dirty="0" err="1">
                <a:solidFill>
                  <a:srgbClr val="0000FF"/>
                </a:solidFill>
              </a:rPr>
              <a:t>z</a:t>
            </a:r>
            <a:r>
              <a:rPr lang="en-US" sz="2400" dirty="0">
                <a:solidFill>
                  <a:srgbClr val="0000FF"/>
                </a:solidFill>
              </a:rPr>
              <a:t>) = R(</a:t>
            </a:r>
            <a:r>
              <a:rPr lang="en-US" sz="2400" dirty="0" smtClean="0">
                <a:solidFill>
                  <a:srgbClr val="0000FF"/>
                </a:solidFill>
              </a:rPr>
              <a:t>x)</a:t>
            </a:r>
            <a:r>
              <a:rPr lang="en-US" sz="2400" dirty="0" smtClean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S(z)</a:t>
            </a:r>
            <a:endParaRPr lang="en-US" sz="2400" dirty="0" smtClean="0"/>
          </a:p>
          <a:p>
            <a:r>
              <a:rPr lang="en-US" sz="2400" dirty="0" err="1" smtClean="0">
                <a:solidFill>
                  <a:srgbClr val="0000FF"/>
                </a:solidFill>
              </a:rPr>
              <a:t>τ</a:t>
            </a:r>
            <a:r>
              <a:rPr lang="en-US" sz="2400" dirty="0">
                <a:solidFill>
                  <a:srgbClr val="0000FF"/>
                </a:solidFill>
              </a:rPr>
              <a:t>* </a:t>
            </a:r>
            <a:r>
              <a:rPr lang="en-US" sz="2400" dirty="0"/>
              <a:t>= </a:t>
            </a:r>
            <a:r>
              <a:rPr lang="en-US" sz="2400" dirty="0" smtClean="0"/>
              <a:t>2,  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FF0000"/>
                </a:solidFill>
              </a:rPr>
              <a:t>1/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endParaRPr lang="en-US" sz="2400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183678"/>
              </p:ext>
            </p:extLst>
          </p:nvPr>
        </p:nvGraphicFramePr>
        <p:xfrm>
          <a:off x="5937971" y="2422537"/>
          <a:ext cx="3101307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937"/>
                <a:gridCol w="281937"/>
                <a:gridCol w="281937"/>
                <a:gridCol w="281937"/>
                <a:gridCol w="281937"/>
                <a:gridCol w="281937"/>
                <a:gridCol w="281937"/>
                <a:gridCol w="281937"/>
                <a:gridCol w="281937"/>
                <a:gridCol w="281937"/>
                <a:gridCol w="281937"/>
              </a:tblGrid>
              <a:tr h="242640"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aseline="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sz="1200" baseline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2640"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200" baseline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 rot="2700000">
            <a:off x="5908879" y="1808372"/>
            <a:ext cx="1090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x,y</a:t>
            </a:r>
            <a:r>
              <a:rPr lang="en-US" dirty="0" smtClean="0">
                <a:solidFill>
                  <a:srgbClr val="0000FF"/>
                </a:solidFill>
              </a:rPr>
              <a:t>)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 rot="6300000">
            <a:off x="6651039" y="1735146"/>
            <a:ext cx="1060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S(</a:t>
            </a:r>
            <a:r>
              <a:rPr lang="en-US" dirty="0" err="1" smtClean="0">
                <a:solidFill>
                  <a:srgbClr val="0000FF"/>
                </a:solidFill>
              </a:rPr>
              <a:t>y,z</a:t>
            </a:r>
            <a:r>
              <a:rPr lang="en-US" dirty="0" smtClean="0">
                <a:solidFill>
                  <a:srgbClr val="0000FF"/>
                </a:solidFill>
              </a:rPr>
              <a:t>) </a:t>
            </a:r>
            <a:r>
              <a:rPr lang="en-US" dirty="0" smtClean="0">
                <a:solidFill>
                  <a:srgbClr val="000000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8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33" grpId="0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Residual-Query Algorithm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3082" y="3815881"/>
            <a:ext cx="83269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Algorithm</a:t>
            </a:r>
            <a:r>
              <a:rPr lang="en-US" sz="2400" dirty="0" smtClean="0"/>
              <a:t>: In </a:t>
            </a:r>
            <a:r>
              <a:rPr lang="en-US" sz="2400" dirty="0"/>
              <a:t>parallel, for every </a:t>
            </a:r>
            <a:r>
              <a:rPr lang="en-US" sz="2400" dirty="0" smtClean="0"/>
              <a:t>combination of </a:t>
            </a:r>
            <a:r>
              <a:rPr lang="en-US" sz="2400" dirty="0"/>
              <a:t>heavy/</a:t>
            </a:r>
            <a:r>
              <a:rPr lang="en-US" sz="2400" dirty="0" smtClean="0"/>
              <a:t>light,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	</a:t>
            </a:r>
            <a:r>
              <a:rPr lang="en-US" sz="2400" dirty="0" smtClean="0"/>
              <a:t>compute the </a:t>
            </a:r>
            <a:r>
              <a:rPr lang="en-US" sz="2400" dirty="0"/>
              <a:t>residual query for that </a:t>
            </a:r>
            <a:r>
              <a:rPr lang="en-US" sz="2400" dirty="0" smtClean="0"/>
              <a:t>combination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3082" y="2507138"/>
            <a:ext cx="8019493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/>
              <a:t>Def</a:t>
            </a:r>
            <a:r>
              <a:rPr lang="en-US" sz="2400" dirty="0"/>
              <a:t>. </a:t>
            </a:r>
            <a:r>
              <a:rPr lang="en-US" sz="2400" dirty="0" smtClean="0"/>
              <a:t>Fix </a:t>
            </a:r>
            <a:r>
              <a:rPr lang="en-US" sz="2400" b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/>
              <a:t> </a:t>
            </a:r>
            <a:r>
              <a:rPr lang="en-US" sz="2400" dirty="0"/>
              <a:t>⊆{</a:t>
            </a:r>
            <a:r>
              <a:rPr lang="en-US" sz="2400" dirty="0">
                <a:solidFill>
                  <a:srgbClr val="0000FF"/>
                </a:solidFill>
              </a:rPr>
              <a:t>x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/>
              <a:t>, </a:t>
            </a:r>
            <a:r>
              <a:rPr lang="is-IS" sz="2400" dirty="0"/>
              <a:t>…, </a:t>
            </a:r>
            <a:r>
              <a:rPr lang="is-IS" sz="2400" dirty="0">
                <a:solidFill>
                  <a:srgbClr val="0000FF"/>
                </a:solidFill>
              </a:rPr>
              <a:t>x</a:t>
            </a:r>
            <a:r>
              <a:rPr lang="is-IS" sz="2400" baseline="-25000" dirty="0">
                <a:solidFill>
                  <a:srgbClr val="0000FF"/>
                </a:solidFill>
              </a:rPr>
              <a:t>k</a:t>
            </a:r>
            <a:r>
              <a:rPr lang="is-IS" sz="2400" dirty="0" smtClean="0"/>
              <a:t>}</a:t>
            </a:r>
            <a:r>
              <a:rPr lang="en-US" sz="2400" dirty="0" smtClean="0"/>
              <a:t>.</a:t>
            </a:r>
            <a:r>
              <a:rPr lang="en-US" sz="2400" dirty="0"/>
              <a:t> </a:t>
            </a:r>
            <a:r>
              <a:rPr lang="en-US" sz="2400" dirty="0" smtClean="0"/>
              <a:t>The </a:t>
            </a:r>
            <a:r>
              <a:rPr lang="is-IS" sz="2400" i="1" u="sng" dirty="0" smtClean="0"/>
              <a:t>residual </a:t>
            </a:r>
            <a:r>
              <a:rPr lang="is-IS" sz="2400" i="1" u="sng" dirty="0"/>
              <a:t>query</a:t>
            </a:r>
            <a:r>
              <a:rPr lang="is-IS" sz="2400" dirty="0"/>
              <a:t> </a:t>
            </a:r>
            <a:r>
              <a:rPr lang="is-IS" sz="2400" dirty="0">
                <a:solidFill>
                  <a:srgbClr val="0000FF"/>
                </a:solidFill>
              </a:rPr>
              <a:t>Q</a:t>
            </a:r>
            <a:r>
              <a:rPr lang="is-IS" sz="2400" b="1" baseline="-25000" dirty="0">
                <a:solidFill>
                  <a:srgbClr val="0000FF"/>
                </a:solidFill>
              </a:rPr>
              <a:t>x</a:t>
            </a:r>
            <a:r>
              <a:rPr lang="is-IS" sz="2400" dirty="0"/>
              <a:t> </a:t>
            </a:r>
            <a:r>
              <a:rPr lang="is-IS" sz="2400" dirty="0" smtClean="0"/>
              <a:t>is obtained </a:t>
            </a:r>
            <a:br>
              <a:rPr lang="is-IS" sz="2400" dirty="0" smtClean="0"/>
            </a:br>
            <a:r>
              <a:rPr lang="is-IS" sz="2400" dirty="0" smtClean="0"/>
              <a:t>from </a:t>
            </a:r>
            <a:r>
              <a:rPr lang="is-IS" sz="2400" dirty="0" smtClean="0">
                <a:solidFill>
                  <a:srgbClr val="0000FF"/>
                </a:solidFill>
              </a:rPr>
              <a:t>Q</a:t>
            </a:r>
            <a:r>
              <a:rPr lang="is-IS" sz="2400" dirty="0" smtClean="0"/>
              <a:t> by removing the variables </a:t>
            </a:r>
            <a:r>
              <a:rPr lang="en-US" sz="2400" b="1" dirty="0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00"/>
                </a:solidFill>
              </a:rPr>
              <a:t> and the empty atoms.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082" y="1716666"/>
            <a:ext cx="724068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/>
              <a:t>Def</a:t>
            </a:r>
            <a:r>
              <a:rPr lang="en-US" sz="2400" dirty="0"/>
              <a:t>. </a:t>
            </a:r>
            <a:r>
              <a:rPr lang="en-US" sz="2400" dirty="0" smtClean="0"/>
              <a:t>A value is a </a:t>
            </a:r>
            <a:r>
              <a:rPr lang="en-US" sz="2400" i="1" u="sng" dirty="0" smtClean="0"/>
              <a:t>heavy hitter</a:t>
            </a:r>
            <a:r>
              <a:rPr lang="en-US" sz="2400" dirty="0" smtClean="0"/>
              <a:t> if it occurs</a:t>
            </a:r>
            <a:r>
              <a:rPr lang="en-US" sz="2400" dirty="0"/>
              <a:t> </a:t>
            </a:r>
            <a:r>
              <a:rPr lang="en-US" sz="2400" dirty="0" smtClean="0"/>
              <a:t>&gt;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dirty="0" smtClean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 times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0" y="524496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" y="94671"/>
            <a:ext cx="5800675" cy="28964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56057" y="0"/>
            <a:ext cx="228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|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/>
              <a:t>| </a:t>
            </a:r>
            <a:r>
              <a:rPr lang="en-US" sz="2000" dirty="0"/>
              <a:t>= |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2</a:t>
            </a:r>
            <a:r>
              <a:rPr lang="en-US" sz="2000" dirty="0" smtClean="0"/>
              <a:t>| </a:t>
            </a:r>
            <a:r>
              <a:rPr lang="en-US" sz="2000" dirty="0"/>
              <a:t>= </a:t>
            </a:r>
            <a:r>
              <a:rPr lang="mr-IN" sz="2000" dirty="0" smtClean="0"/>
              <a:t>…</a:t>
            </a:r>
            <a:r>
              <a:rPr lang="en-US" sz="2000" dirty="0" smtClean="0"/>
              <a:t> =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3082" y="5097763"/>
            <a:ext cx="6043892" cy="1200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/>
              <a:t>Theorem</a:t>
            </a:r>
            <a:r>
              <a:rPr lang="en-US" sz="2400" dirty="0"/>
              <a:t>. Let </a:t>
            </a:r>
            <a:r>
              <a:rPr lang="en-US" sz="2400" dirty="0" err="1" smtClean="0">
                <a:solidFill>
                  <a:srgbClr val="0000FF"/>
                </a:solidFill>
              </a:rPr>
              <a:t>ψ</a:t>
            </a:r>
            <a:r>
              <a:rPr lang="en-US" sz="2400" dirty="0">
                <a:solidFill>
                  <a:srgbClr val="0000FF"/>
                </a:solidFill>
              </a:rPr>
              <a:t>*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= </a:t>
            </a:r>
            <a:r>
              <a:rPr lang="en-US" sz="2400" dirty="0" err="1"/>
              <a:t>max</a:t>
            </a:r>
            <a:r>
              <a:rPr lang="en-US" sz="2400" b="1" baseline="-25000" dirty="0" err="1">
                <a:solidFill>
                  <a:srgbClr val="0000FF"/>
                </a:solidFill>
              </a:rPr>
              <a:t>x</a:t>
            </a:r>
            <a:r>
              <a:rPr lang="en-US" sz="2400" dirty="0"/>
              <a:t> </a:t>
            </a:r>
            <a:r>
              <a:rPr lang="en-US" sz="2400" dirty="0" err="1">
                <a:solidFill>
                  <a:srgbClr val="0000FF"/>
                </a:solidFill>
              </a:rPr>
              <a:t>τ</a:t>
            </a:r>
            <a:r>
              <a:rPr lang="en-US" sz="2400" dirty="0">
                <a:solidFill>
                  <a:srgbClr val="0000FF"/>
                </a:solidFill>
              </a:rPr>
              <a:t>* </a:t>
            </a:r>
            <a:r>
              <a:rPr lang="en-US" sz="2400" dirty="0"/>
              <a:t>(</a:t>
            </a:r>
            <a:r>
              <a:rPr lang="is-IS" sz="2400" dirty="0">
                <a:solidFill>
                  <a:srgbClr val="0000FF"/>
                </a:solidFill>
              </a:rPr>
              <a:t>Q</a:t>
            </a:r>
            <a:r>
              <a:rPr lang="is-IS" sz="2400" b="1" baseline="-25000" dirty="0">
                <a:solidFill>
                  <a:srgbClr val="0000FF"/>
                </a:solidFill>
              </a:rPr>
              <a:t>x</a:t>
            </a:r>
            <a:r>
              <a:rPr lang="en-US" sz="2400" dirty="0"/>
              <a:t>)</a:t>
            </a:r>
          </a:p>
          <a:p>
            <a:r>
              <a:rPr lang="en-US" sz="2400" dirty="0" smtClean="0"/>
              <a:t>(</a:t>
            </a:r>
            <a:r>
              <a:rPr lang="en-US" sz="2400" dirty="0"/>
              <a:t>1) Load </a:t>
            </a:r>
            <a:r>
              <a:rPr lang="en-US" sz="2400" dirty="0" smtClean="0"/>
              <a:t>of the algorithm is: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O(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0000FF"/>
                </a:solidFill>
              </a:rPr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ψ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/>
              <a:t>)</a:t>
            </a:r>
          </a:p>
          <a:p>
            <a:r>
              <a:rPr lang="en-US" sz="2400" dirty="0"/>
              <a:t>(2) Any algorithm needs load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= </a:t>
            </a:r>
            <a:r>
              <a:rPr lang="en-US" sz="2400" dirty="0" err="1"/>
              <a:t>Ω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0000FF"/>
                </a:solidFill>
              </a:rPr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ψ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33082" y="1093693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[Beame’16]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7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1651" y="1524763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311746"/>
              </p:ext>
            </p:extLst>
          </p:nvPr>
        </p:nvGraphicFramePr>
        <p:xfrm>
          <a:off x="250302" y="3178593"/>
          <a:ext cx="876044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789"/>
                <a:gridCol w="914049"/>
                <a:gridCol w="938104"/>
                <a:gridCol w="2677253"/>
                <a:gridCol w="566609"/>
                <a:gridCol w="991923"/>
                <a:gridCol w="1807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rgbClr val="0000FF"/>
                          </a:solidFill>
                        </a:rPr>
                        <a:t>x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smtClean="0">
                          <a:solidFill>
                            <a:srgbClr val="0000FF"/>
                          </a:solidFill>
                        </a:rPr>
                        <a:t>y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smtClean="0">
                          <a:solidFill>
                            <a:srgbClr val="0000FF"/>
                          </a:solidFill>
                        </a:rPr>
                        <a:t>z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Residual query</a:t>
                      </a:r>
                      <a:endParaRPr lang="en-US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light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x,y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y,z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z,x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3/2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2/3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 . 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0812" y="2067367"/>
            <a:ext cx="7258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Heavy </a:t>
            </a:r>
            <a:r>
              <a:rPr lang="en-US" sz="2400" dirty="0"/>
              <a:t>hitter </a:t>
            </a:r>
            <a:r>
              <a:rPr lang="en-US" sz="2400" dirty="0" smtClean="0"/>
              <a:t>= a </a:t>
            </a:r>
            <a:r>
              <a:rPr lang="en-US" sz="2400" dirty="0"/>
              <a:t>value that occurs at least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/>
              <a:t> </a:t>
            </a:r>
            <a:r>
              <a:rPr lang="en-US" sz="2400" dirty="0" smtClean="0"/>
              <a:t>times</a:t>
            </a:r>
            <a:br>
              <a:rPr lang="en-US" sz="2400" dirty="0" smtClean="0"/>
            </a:br>
            <a:r>
              <a:rPr lang="en-US" sz="2400" dirty="0" smtClean="0"/>
              <a:t>Each attribute has at most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 heavy hitters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2021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1651" y="1524763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708317"/>
              </p:ext>
            </p:extLst>
          </p:nvPr>
        </p:nvGraphicFramePr>
        <p:xfrm>
          <a:off x="250302" y="3178593"/>
          <a:ext cx="876044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789"/>
                <a:gridCol w="914049"/>
                <a:gridCol w="938104"/>
                <a:gridCol w="2677253"/>
                <a:gridCol w="566609"/>
                <a:gridCol w="991923"/>
                <a:gridCol w="1807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rgbClr val="0000FF"/>
                          </a:solidFill>
                        </a:rPr>
                        <a:t>x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smtClean="0">
                          <a:solidFill>
                            <a:srgbClr val="0000FF"/>
                          </a:solidFill>
                        </a:rPr>
                        <a:t>y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smtClean="0">
                          <a:solidFill>
                            <a:srgbClr val="0000FF"/>
                          </a:solidFill>
                        </a:rPr>
                        <a:t>z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Residual query</a:t>
                      </a:r>
                      <a:endParaRPr lang="en-US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light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x,y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y,z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z,x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3/2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2/3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heavy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x,y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(y)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1</a:t>
                      </a: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 . 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0812" y="2067367"/>
            <a:ext cx="7258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Heavy </a:t>
            </a:r>
            <a:r>
              <a:rPr lang="en-US" sz="2400" dirty="0"/>
              <a:t>hitter </a:t>
            </a:r>
            <a:r>
              <a:rPr lang="en-US" sz="2400" dirty="0" smtClean="0"/>
              <a:t>= a </a:t>
            </a:r>
            <a:r>
              <a:rPr lang="en-US" sz="2400" dirty="0"/>
              <a:t>value that occurs at least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/>
              <a:t> </a:t>
            </a:r>
            <a:r>
              <a:rPr lang="en-US" sz="2400" dirty="0" smtClean="0"/>
              <a:t>times</a:t>
            </a:r>
            <a:br>
              <a:rPr lang="en-US" sz="2400" dirty="0" smtClean="0"/>
            </a:br>
            <a:r>
              <a:rPr lang="en-US" sz="2400" dirty="0" smtClean="0"/>
              <a:t>Each attribute has at most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 heavy hitters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070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1651" y="1524763"/>
            <a:ext cx="4592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 = 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r>
              <a:rPr lang="en-US" sz="2400" dirty="0" smtClean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058112"/>
              </p:ext>
            </p:extLst>
          </p:nvPr>
        </p:nvGraphicFramePr>
        <p:xfrm>
          <a:off x="250302" y="3178593"/>
          <a:ext cx="8760441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789"/>
                <a:gridCol w="914049"/>
                <a:gridCol w="938104"/>
                <a:gridCol w="2677253"/>
                <a:gridCol w="566609"/>
                <a:gridCol w="991923"/>
                <a:gridCol w="1807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rgbClr val="0000FF"/>
                          </a:solidFill>
                        </a:rPr>
                        <a:t>x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smtClean="0">
                          <a:solidFill>
                            <a:srgbClr val="0000FF"/>
                          </a:solidFill>
                        </a:rPr>
                        <a:t>y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smtClean="0">
                          <a:solidFill>
                            <a:srgbClr val="0000FF"/>
                          </a:solidFill>
                        </a:rPr>
                        <a:t>z</a:t>
                      </a:r>
                      <a:endParaRPr lang="en-US" b="0" baseline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baseline="0" dirty="0" smtClean="0">
                          <a:solidFill>
                            <a:schemeClr val="tx1"/>
                          </a:solidFill>
                        </a:rPr>
                        <a:t>Residual query</a:t>
                      </a:r>
                      <a:endParaRPr lang="en-US" b="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-2500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light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x,y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y,z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z,x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3/2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2/3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heavy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</a:t>
                      </a: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x,y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(y)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1/2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dirty="0" smtClean="0"/>
                        <a:t>× 1</a:t>
                      </a: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heavy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(x)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  <a:latin typeface="ＭＳ ゴシック"/>
                          <a:ea typeface="ＭＳ ゴシック"/>
                          <a:cs typeface="ＭＳ ゴシック"/>
                        </a:rPr>
                        <a:t>∧</a:t>
                      </a:r>
                      <a:r>
                        <a:rPr lang="en-US" dirty="0" smtClean="0">
                          <a:solidFill>
                            <a:srgbClr val="0000FF"/>
                          </a:solidFill>
                        </a:rPr>
                        <a:t>T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/>
                        <a:t>× 1</a:t>
                      </a:r>
                      <a:r>
                        <a:rPr lang="en-US" baseline="3000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dirty="0" smtClean="0"/>
                        <a:t>× 1</a:t>
                      </a:r>
                      <a:endParaRPr lang="en-US" baseline="30000" dirty="0" smtClean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smtClean="0"/>
                        <a:t> . . . .</a:t>
                      </a: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. . 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84189" y="5408240"/>
            <a:ext cx="3180758" cy="908864"/>
          </a:xfrm>
          <a:prstGeom prst="wedgeEllipseCallout">
            <a:avLst>
              <a:gd name="adj1" fmla="val 14964"/>
              <a:gd name="adj2" fmla="val -138412"/>
            </a:avLst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Broadcast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(</a:t>
            </a:r>
            <a:r>
              <a:rPr lang="en-US" dirty="0" err="1" smtClean="0"/>
              <a:t>y,z</a:t>
            </a:r>
            <a:r>
              <a:rPr lang="en-US" dirty="0" smtClean="0"/>
              <a:t>)</a:t>
            </a:r>
            <a:br>
              <a:rPr lang="en-US" dirty="0" smtClean="0"/>
            </a:br>
            <a:r>
              <a:rPr lang="en-US" dirty="0" smtClean="0"/>
              <a:t>OK because |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/>
              <a:t>| ≤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/>
              <a:t>2</a:t>
            </a:r>
            <a:endParaRPr lang="en-US" baseline="30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812" y="2067367"/>
            <a:ext cx="7258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Heavy </a:t>
            </a:r>
            <a:r>
              <a:rPr lang="en-US" sz="2400" dirty="0"/>
              <a:t>hitter </a:t>
            </a:r>
            <a:r>
              <a:rPr lang="en-US" sz="2400" dirty="0" smtClean="0"/>
              <a:t>= a </a:t>
            </a:r>
            <a:r>
              <a:rPr lang="en-US" sz="2400" dirty="0"/>
              <a:t>value that occurs at least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/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/>
              <a:t> </a:t>
            </a:r>
            <a:r>
              <a:rPr lang="en-US" sz="2400" dirty="0" smtClean="0"/>
              <a:t>times</a:t>
            </a:r>
            <a:br>
              <a:rPr lang="en-US" sz="2400" dirty="0" smtClean="0"/>
            </a:br>
            <a:r>
              <a:rPr lang="en-US" sz="2400" dirty="0" smtClean="0"/>
              <a:t>Each attribute has at most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 heavy hitters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938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Skew: </a:t>
            </a: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608312"/>
              </p:ext>
            </p:extLst>
          </p:nvPr>
        </p:nvGraphicFramePr>
        <p:xfrm>
          <a:off x="195205" y="2661584"/>
          <a:ext cx="8808118" cy="2895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8917"/>
                <a:gridCol w="2643177"/>
                <a:gridCol w="1370310"/>
                <a:gridCol w="2312780"/>
                <a:gridCol w="1562934"/>
              </a:tblGrid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1 Round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 Rounds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No Skew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Skew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| = 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2000" dirty="0" smtClean="0"/>
                        <a:t>| = </a:t>
                      </a:r>
                      <a:r>
                        <a:rPr lang="is-IS" sz="2000" dirty="0" smtClean="0"/>
                        <a:t>… = </a:t>
                      </a:r>
                      <a:r>
                        <a:rPr lang="is-I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sz="20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, … 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2000" dirty="0" smtClean="0"/>
                        <a:t>| = |</a:t>
                      </a:r>
                      <a:r>
                        <a:rPr lang="en-US" sz="20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20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2000" dirty="0" smtClean="0"/>
                        <a:t>| = </a:t>
                      </a:r>
                      <a:r>
                        <a:rPr lang="is-IS" sz="2000" dirty="0" smtClean="0"/>
                        <a:t>… = </a:t>
                      </a:r>
                      <a:r>
                        <a:rPr lang="is-I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is-IS" sz="2000" dirty="0" smtClean="0"/>
                        <a:t> </a:t>
                      </a: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Algo-rithm</a:t>
                      </a:r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Join:        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dirty="0" smtClean="0"/>
                        <a:t> 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Triangles: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2/3</a:t>
                      </a:r>
                      <a:r>
                        <a:rPr lang="en-US" sz="2000" dirty="0" smtClean="0"/>
                        <a:t> </a:t>
                      </a:r>
                    </a:p>
                    <a:p>
                      <a:r>
                        <a:rPr lang="en-US" sz="2000" dirty="0" smtClean="0"/>
                        <a:t>Multi-join: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2000" baseline="30000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. . . 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/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</a:p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2000" dirty="0" smtClean="0"/>
                        <a:t> = 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2000" baseline="30000" dirty="0" err="1" smtClean="0">
                          <a:solidFill>
                            <a:srgbClr val="0000FF"/>
                          </a:solidFill>
                        </a:rPr>
                        <a:t>ψ</a:t>
                      </a:r>
                      <a:r>
                        <a:rPr lang="en-US" sz="2000" baseline="30000" dirty="0" smtClean="0">
                          <a:solidFill>
                            <a:srgbClr val="0000FF"/>
                          </a:solidFill>
                        </a:rPr>
                        <a:t>*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Lower Bound</a:t>
                      </a:r>
                      <a:endParaRPr lang="en-US" sz="20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Same as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above</a:t>
                      </a:r>
                      <a:endParaRPr lang="en-US" sz="20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Same as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above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5956240"/>
            <a:ext cx="8468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 far we have considered only one round.  What about multiple rounds?</a:t>
            </a:r>
            <a:endParaRPr lang="en-US" sz="2000" dirty="0"/>
          </a:p>
        </p:txBody>
      </p:sp>
      <p:sp>
        <p:nvSpPr>
          <p:cNvPr id="6" name="Oval Callout 5"/>
          <p:cNvSpPr/>
          <p:nvPr/>
        </p:nvSpPr>
        <p:spPr>
          <a:xfrm>
            <a:off x="4267605" y="1292589"/>
            <a:ext cx="3969967" cy="562630"/>
          </a:xfrm>
          <a:prstGeom prst="wedgeEllipseCallout">
            <a:avLst>
              <a:gd name="adj1" fmla="val -8172"/>
              <a:gd name="adj2" fmla="val 15849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>
                <a:sym typeface="Wingdings"/>
              </a:rPr>
              <a:t>Necessarily worse load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965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1385"/>
            <a:ext cx="8229600" cy="1143000"/>
          </a:xfrm>
        </p:spPr>
        <p:txBody>
          <a:bodyPr/>
          <a:lstStyle/>
          <a:p>
            <a:r>
              <a:rPr lang="en-US" dirty="0" smtClean="0"/>
              <a:t>Multiple Rounds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Rounds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Complex data analytics tasks requires multiple rounds</a:t>
            </a:r>
          </a:p>
          <a:p>
            <a:r>
              <a:rPr lang="en-US" dirty="0" smtClean="0"/>
              <a:t>State of the art: each operator in a query plan is a separate round</a:t>
            </a:r>
          </a:p>
          <a:p>
            <a:endParaRPr lang="en-US" dirty="0"/>
          </a:p>
          <a:p>
            <a:r>
              <a:rPr lang="en-US" dirty="0" smtClean="0"/>
              <a:t>Theoretical results are limited</a:t>
            </a:r>
            <a:endParaRPr lang="en-US" dirty="0"/>
          </a:p>
          <a:p>
            <a:pPr lvl="1"/>
            <a:r>
              <a:rPr lang="en-US" dirty="0" smtClean="0"/>
              <a:t>No skew: difficult theoretical analysis</a:t>
            </a:r>
          </a:p>
          <a:p>
            <a:pPr lvl="1"/>
            <a:r>
              <a:rPr lang="en-US" dirty="0" smtClean="0"/>
              <a:t>Skewed data: optimality for some queries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AGM Bound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58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74376" y="1605922"/>
            <a:ext cx="8084264" cy="1200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Theorem </a:t>
            </a:r>
            <a:r>
              <a:rPr lang="en-US" sz="2400" dirty="0" smtClean="0"/>
              <a:t>[</a:t>
            </a:r>
            <a:r>
              <a:rPr lang="en-US" sz="2400" dirty="0" err="1" smtClean="0"/>
              <a:t>Atserias</a:t>
            </a:r>
            <a:r>
              <a:rPr lang="en-US" sz="2400" dirty="0" smtClean="0"/>
              <a:t>, </a:t>
            </a:r>
            <a:r>
              <a:rPr lang="en-US" sz="2400" dirty="0" err="1" smtClean="0"/>
              <a:t>Grohe</a:t>
            </a:r>
            <a:r>
              <a:rPr lang="en-US" sz="2400" dirty="0" smtClean="0"/>
              <a:t>, Marx]</a:t>
            </a:r>
          </a:p>
          <a:p>
            <a:pPr marL="457200" indent="-457200">
              <a:buAutoNum type="arabicParenBoth"/>
            </a:pPr>
            <a:r>
              <a:rPr lang="en-US" sz="2400" dirty="0" smtClean="0">
                <a:solidFill>
                  <a:srgbClr val="000000"/>
                </a:solidFill>
              </a:rPr>
              <a:t>For any input database, |</a:t>
            </a:r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smtClean="0">
                <a:solidFill>
                  <a:srgbClr val="FF0000"/>
                </a:solidFill>
              </a:rPr>
              <a:t>DB</a:t>
            </a:r>
            <a:r>
              <a:rPr lang="en-US" sz="2400" dirty="0" smtClean="0">
                <a:solidFill>
                  <a:srgbClr val="000000"/>
                </a:solidFill>
              </a:rPr>
              <a:t>)| ≤ </a:t>
            </a:r>
            <a:r>
              <a:rPr lang="en-US" sz="2400" dirty="0" err="1">
                <a:solidFill>
                  <a:srgbClr val="FF0000"/>
                </a:solidFill>
              </a:rPr>
              <a:t>m</a:t>
            </a:r>
            <a:r>
              <a:rPr lang="en-US" sz="2400" baseline="30000" dirty="0" err="1">
                <a:solidFill>
                  <a:srgbClr val="0000FF"/>
                </a:solidFill>
              </a:rPr>
              <a:t>ρ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/>
              <a:t>,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457200" indent="-457200">
              <a:buAutoNum type="arabicParenBoth"/>
            </a:pPr>
            <a:r>
              <a:rPr lang="en-US" sz="2400" dirty="0" smtClean="0">
                <a:solidFill>
                  <a:srgbClr val="000000"/>
                </a:solidFill>
              </a:rPr>
              <a:t>There exists a “worst case” database </a:t>
            </a:r>
            <a:r>
              <a:rPr lang="en-US" sz="2400" dirty="0" err="1" smtClean="0">
                <a:solidFill>
                  <a:srgbClr val="000000"/>
                </a:solidFill>
              </a:rPr>
              <a:t>s.t.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|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DB</a:t>
            </a:r>
            <a:r>
              <a:rPr lang="en-US" sz="2400" dirty="0">
                <a:solidFill>
                  <a:srgbClr val="000000"/>
                </a:solidFill>
              </a:rPr>
              <a:t>)| </a:t>
            </a:r>
            <a:r>
              <a:rPr lang="en-US" sz="2400" dirty="0" smtClean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FF0000"/>
                </a:solidFill>
              </a:rPr>
              <a:t>m</a:t>
            </a:r>
            <a:r>
              <a:rPr lang="en-US" sz="2400" baseline="30000" dirty="0" err="1">
                <a:solidFill>
                  <a:srgbClr val="0000FF"/>
                </a:solidFill>
              </a:rPr>
              <a:t>ρ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endParaRPr lang="en-US" sz="2400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529" y="3013569"/>
            <a:ext cx="805861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Proof will illustrate on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x,y,z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n-US" sz="2400" dirty="0">
                <a:solidFill>
                  <a:srgbClr val="0000FF"/>
                </a:solidFill>
              </a:rPr>
              <a:t> = R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x,y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y,z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FF"/>
                </a:solidFill>
              </a:rPr>
              <a:t>T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en-US" sz="2400" dirty="0" err="1">
                <a:solidFill>
                  <a:srgbClr val="000000"/>
                </a:solidFill>
              </a:rPr>
              <a:t>z,x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  <a:p>
            <a:pPr marL="457200" indent="-457200">
              <a:buAutoNum type="arabicParenBoth"/>
            </a:pPr>
            <a:r>
              <a:rPr lang="en-US" sz="2400" dirty="0" smtClean="0"/>
              <a:t>Let </a:t>
            </a:r>
            <a:r>
              <a:rPr lang="en-US" sz="2400" dirty="0" err="1" smtClean="0"/>
              <a:t>a</a:t>
            </a:r>
            <a:r>
              <a:rPr lang="en-US" sz="2400" baseline="-25000" dirty="0" err="1" smtClean="0"/>
              <a:t>ij</a:t>
            </a:r>
            <a:r>
              <a:rPr lang="en-US" sz="2400" dirty="0" smtClean="0"/>
              <a:t> =  1 if (</a:t>
            </a:r>
            <a:r>
              <a:rPr lang="en-US" sz="2400" dirty="0" err="1" smtClean="0"/>
              <a:t>i,j</a:t>
            </a:r>
            <a:r>
              <a:rPr lang="en-US" sz="2400" dirty="0" smtClean="0"/>
              <a:t>) ∈</a:t>
            </a:r>
            <a:r>
              <a:rPr lang="en-US" sz="2400" dirty="0" smtClean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, </a:t>
            </a:r>
            <a:r>
              <a:rPr lang="en-US" sz="2400" dirty="0" err="1"/>
              <a:t>a</a:t>
            </a:r>
            <a:r>
              <a:rPr lang="en-US" sz="2400" baseline="-25000" dirty="0" err="1"/>
              <a:t>ij</a:t>
            </a:r>
            <a:r>
              <a:rPr lang="en-US" sz="2400" dirty="0"/>
              <a:t> =  </a:t>
            </a:r>
            <a:r>
              <a:rPr lang="en-US" sz="2400" dirty="0" smtClean="0"/>
              <a:t>0 otherwise; similarly </a:t>
            </a:r>
            <a:r>
              <a:rPr lang="en-US" sz="2400" dirty="0" err="1" smtClean="0"/>
              <a:t>b</a:t>
            </a:r>
            <a:r>
              <a:rPr lang="en-US" sz="2400" baseline="-25000" dirty="0" err="1" smtClean="0"/>
              <a:t>jk</a:t>
            </a:r>
            <a:r>
              <a:rPr lang="en-US" sz="2400" dirty="0" smtClean="0"/>
              <a:t>, </a:t>
            </a:r>
            <a:r>
              <a:rPr lang="en-US" sz="2400" dirty="0" err="1" smtClean="0"/>
              <a:t>c</a:t>
            </a:r>
            <a:r>
              <a:rPr lang="en-US" sz="2400" baseline="-25000" dirty="0" err="1" smtClean="0"/>
              <a:t>ki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/>
              <a:t>| = </a:t>
            </a:r>
            <a:r>
              <a:rPr lang="en-US" sz="2400" dirty="0" err="1" smtClean="0"/>
              <a:t>Σ</a:t>
            </a:r>
            <a:r>
              <a:rPr lang="en-US" sz="2400" baseline="-25000" dirty="0" err="1" smtClean="0"/>
              <a:t>ijk</a:t>
            </a:r>
            <a:r>
              <a:rPr lang="en-US" sz="2400" dirty="0" smtClean="0"/>
              <a:t> </a:t>
            </a:r>
            <a:r>
              <a:rPr lang="en-US" sz="2400" dirty="0" err="1"/>
              <a:t>a</a:t>
            </a:r>
            <a:r>
              <a:rPr lang="en-US" sz="2400" baseline="-25000" dirty="0" err="1"/>
              <a:t>ij</a:t>
            </a:r>
            <a:r>
              <a:rPr lang="en-US" sz="2400" dirty="0"/>
              <a:t> </a:t>
            </a:r>
            <a:r>
              <a:rPr lang="en-US" sz="2400" dirty="0" err="1"/>
              <a:t>b</a:t>
            </a:r>
            <a:r>
              <a:rPr lang="en-US" sz="2400" baseline="-25000" dirty="0" err="1"/>
              <a:t>jk</a:t>
            </a:r>
            <a:r>
              <a:rPr lang="en-US" sz="2400" dirty="0"/>
              <a:t>, </a:t>
            </a:r>
            <a:r>
              <a:rPr lang="en-US" sz="2400" dirty="0" err="1" smtClean="0"/>
              <a:t>c</a:t>
            </a:r>
            <a:r>
              <a:rPr lang="en-US" sz="2400" baseline="-25000" dirty="0" err="1" smtClean="0"/>
              <a:t>ki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≤ (</a:t>
            </a:r>
            <a:r>
              <a:rPr lang="en-US" sz="2400" dirty="0" err="1" smtClean="0"/>
              <a:t>Σ</a:t>
            </a:r>
            <a:r>
              <a:rPr lang="en-US" sz="2400" baseline="-25000" dirty="0" err="1" smtClean="0"/>
              <a:t>ij</a:t>
            </a:r>
            <a:r>
              <a:rPr lang="en-US" sz="2400" dirty="0" smtClean="0"/>
              <a:t> a</a:t>
            </a:r>
            <a:r>
              <a:rPr lang="en-US" sz="2400" baseline="-25000" dirty="0" smtClean="0"/>
              <a:t>ij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)</a:t>
            </a:r>
            <a:r>
              <a:rPr lang="en-US" sz="2400" baseline="30000" dirty="0" smtClean="0"/>
              <a:t>1/2</a:t>
            </a:r>
            <a:r>
              <a:rPr lang="en-US" sz="2400" dirty="0" smtClean="0"/>
              <a:t> </a:t>
            </a:r>
            <a:r>
              <a:rPr lang="en-US" sz="2400" dirty="0"/>
              <a:t>(</a:t>
            </a:r>
            <a:r>
              <a:rPr lang="en-US" sz="2400" dirty="0" err="1" smtClean="0"/>
              <a:t>Σ</a:t>
            </a:r>
            <a:r>
              <a:rPr lang="en-US" sz="2400" baseline="-25000" dirty="0" err="1" smtClean="0"/>
              <a:t>jk</a:t>
            </a:r>
            <a:r>
              <a:rPr lang="en-US" sz="2400" dirty="0" smtClean="0"/>
              <a:t> b</a:t>
            </a:r>
            <a:r>
              <a:rPr lang="en-US" sz="2400" baseline="-25000" dirty="0" smtClean="0"/>
              <a:t>jk</a:t>
            </a:r>
            <a:r>
              <a:rPr lang="en-US" sz="2400" baseline="30000" dirty="0" smtClean="0"/>
              <a:t>2</a:t>
            </a:r>
            <a:r>
              <a:rPr lang="en-US" sz="2400" dirty="0"/>
              <a:t>)</a:t>
            </a:r>
            <a:r>
              <a:rPr lang="en-US" sz="2400" baseline="30000" dirty="0"/>
              <a:t>1/2</a:t>
            </a:r>
            <a:r>
              <a:rPr lang="en-US" sz="2400" dirty="0"/>
              <a:t> (</a:t>
            </a:r>
            <a:r>
              <a:rPr lang="en-US" sz="2400" dirty="0" err="1" smtClean="0"/>
              <a:t>Σ</a:t>
            </a:r>
            <a:r>
              <a:rPr lang="en-US" sz="2400" baseline="-25000" dirty="0" err="1" smtClean="0"/>
              <a:t>ik</a:t>
            </a:r>
            <a:r>
              <a:rPr lang="en-US" sz="2400" dirty="0" smtClean="0"/>
              <a:t> c</a:t>
            </a:r>
            <a:r>
              <a:rPr lang="en-US" sz="2400" baseline="-25000" dirty="0" smtClean="0"/>
              <a:t>ik</a:t>
            </a:r>
            <a:r>
              <a:rPr lang="en-US" sz="2400" baseline="30000" dirty="0" smtClean="0"/>
              <a:t>2</a:t>
            </a:r>
            <a:r>
              <a:rPr lang="en-US" sz="2400" dirty="0"/>
              <a:t>)</a:t>
            </a:r>
            <a:r>
              <a:rPr lang="en-US" sz="2400" baseline="30000" dirty="0"/>
              <a:t>1/2</a:t>
            </a:r>
            <a:r>
              <a:rPr lang="en-US" sz="2400" dirty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				  = (|</a:t>
            </a:r>
            <a:r>
              <a:rPr lang="en-US" sz="2400" dirty="0" smtClean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| |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| |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 smtClean="0"/>
              <a:t>|)</a:t>
            </a:r>
            <a:r>
              <a:rPr lang="en-US" sz="2400" baseline="30000" dirty="0" smtClean="0"/>
              <a:t>1</a:t>
            </a:r>
            <a:r>
              <a:rPr lang="en-US" sz="2400" baseline="30000" dirty="0"/>
              <a:t>/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 = 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baseline="30000" dirty="0" smtClean="0">
                <a:solidFill>
                  <a:srgbClr val="0000FF"/>
                </a:solidFill>
              </a:rPr>
              <a:t>3/2</a:t>
            </a:r>
            <a:br>
              <a:rPr lang="en-US" sz="2400" baseline="30000" dirty="0" smtClean="0">
                <a:solidFill>
                  <a:srgbClr val="0000FF"/>
                </a:solidFill>
              </a:rPr>
            </a:br>
            <a:endParaRPr lang="en-US" sz="2400" dirty="0" smtClean="0"/>
          </a:p>
          <a:p>
            <a:pPr marL="457200" indent="-457200">
              <a:buAutoNum type="arabicParenBoth"/>
            </a:pPr>
            <a:r>
              <a:rPr lang="en-US" sz="2400" dirty="0" smtClean="0"/>
              <a:t>Use the vertex packing (</a:t>
            </a:r>
            <a:r>
              <a:rPr lang="en-US" sz="2400" dirty="0" smtClean="0">
                <a:solidFill>
                  <a:srgbClr val="0000FF"/>
                </a:solidFill>
              </a:rPr>
              <a:t>½</a:t>
            </a:r>
            <a:r>
              <a:rPr lang="en-US" sz="2400" dirty="0" smtClean="0"/>
              <a:t>,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½</a:t>
            </a:r>
            <a:r>
              <a:rPr lang="en-US" sz="2400" dirty="0" smtClean="0"/>
              <a:t>,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½</a:t>
            </a:r>
            <a:r>
              <a:rPr lang="en-US" sz="2400" dirty="0" smtClean="0"/>
              <a:t>).  Worst case </a:t>
            </a:r>
            <a:r>
              <a:rPr lang="en-US" sz="2400" dirty="0" err="1" smtClean="0"/>
              <a:t>db</a:t>
            </a:r>
            <a:r>
              <a:rPr lang="en-US" sz="2400" dirty="0" smtClean="0"/>
              <a:t>: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 = [</a:t>
            </a:r>
            <a:r>
              <a:rPr lang="en-US" sz="2400" dirty="0" smtClean="0">
                <a:solidFill>
                  <a:srgbClr val="FF0000"/>
                </a:solidFill>
              </a:rPr>
              <a:t>m</a:t>
            </a:r>
            <a:r>
              <a:rPr lang="en-US" sz="2400" baseline="30000" dirty="0" smtClean="0">
                <a:solidFill>
                  <a:srgbClr val="0000FF"/>
                </a:solidFill>
              </a:rPr>
              <a:t>1/2</a:t>
            </a:r>
            <a:r>
              <a:rPr lang="en-US" sz="2400" dirty="0" smtClean="0"/>
              <a:t>] × [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baseline="30000" dirty="0">
                <a:solidFill>
                  <a:srgbClr val="0000FF"/>
                </a:solidFill>
              </a:rPr>
              <a:t>1/2</a:t>
            </a:r>
            <a:r>
              <a:rPr lang="en-US" sz="2400" dirty="0" smtClean="0"/>
              <a:t>], 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dirty="0" smtClean="0"/>
              <a:t> </a:t>
            </a:r>
            <a:r>
              <a:rPr lang="en-US" sz="2400" dirty="0"/>
              <a:t>= [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baseline="30000" dirty="0">
                <a:solidFill>
                  <a:srgbClr val="0000FF"/>
                </a:solidFill>
              </a:rPr>
              <a:t>1/2</a:t>
            </a:r>
            <a:r>
              <a:rPr lang="en-US" sz="2400" dirty="0"/>
              <a:t>] × [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baseline="30000" dirty="0">
                <a:solidFill>
                  <a:srgbClr val="0000FF"/>
                </a:solidFill>
              </a:rPr>
              <a:t>1/2</a:t>
            </a:r>
            <a:r>
              <a:rPr lang="en-US" sz="2400" dirty="0"/>
              <a:t>], </a:t>
            </a:r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dirty="0" smtClean="0"/>
              <a:t> </a:t>
            </a:r>
            <a:r>
              <a:rPr lang="en-US" sz="2400" dirty="0"/>
              <a:t>= [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baseline="30000" dirty="0">
                <a:solidFill>
                  <a:srgbClr val="0000FF"/>
                </a:solidFill>
              </a:rPr>
              <a:t>1/2</a:t>
            </a:r>
            <a:r>
              <a:rPr lang="en-US" sz="2400" dirty="0"/>
              <a:t>] × [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baseline="30000" dirty="0">
                <a:solidFill>
                  <a:srgbClr val="0000FF"/>
                </a:solidFill>
              </a:rPr>
              <a:t>1/2</a:t>
            </a:r>
            <a:r>
              <a:rPr lang="en-US" sz="2400" dirty="0" smtClean="0"/>
              <a:t>] 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0" y="524496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" y="94671"/>
            <a:ext cx="5800675" cy="2896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6057" y="0"/>
            <a:ext cx="228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|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/>
              <a:t>| </a:t>
            </a:r>
            <a:r>
              <a:rPr lang="en-US" sz="2000" dirty="0"/>
              <a:t>= |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2</a:t>
            </a:r>
            <a:r>
              <a:rPr lang="en-US" sz="2000" dirty="0" smtClean="0"/>
              <a:t>| </a:t>
            </a:r>
            <a:r>
              <a:rPr lang="en-US" sz="2000" dirty="0"/>
              <a:t>= </a:t>
            </a:r>
            <a:r>
              <a:rPr lang="mr-IN" sz="2000" dirty="0" smtClean="0"/>
              <a:t>…</a:t>
            </a:r>
            <a:r>
              <a:rPr lang="en-US" sz="2000" dirty="0" smtClean="0"/>
              <a:t> =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3446" y="6191461"/>
            <a:ext cx="4546437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Note: worst case </a:t>
            </a:r>
            <a:r>
              <a:rPr lang="en-US" sz="2400" dirty="0" err="1" smtClean="0"/>
              <a:t>db</a:t>
            </a:r>
            <a:r>
              <a:rPr lang="en-US" sz="2400" dirty="0" smtClean="0"/>
              <a:t> is “skewed”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294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General Lower Bound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4376" y="2996095"/>
            <a:ext cx="801348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Proof</a:t>
            </a:r>
            <a:r>
              <a:rPr lang="en-US" sz="2400" dirty="0"/>
              <a:t> </a:t>
            </a:r>
            <a:r>
              <a:rPr lang="en-US" sz="2400" dirty="0" smtClean="0"/>
              <a:t>(informal): </a:t>
            </a:r>
          </a:p>
          <a:p>
            <a:endParaRPr lang="en-US" sz="2400" dirty="0" smtClean="0"/>
          </a:p>
          <a:p>
            <a:r>
              <a:rPr lang="en-US" sz="2400" dirty="0" smtClean="0"/>
              <a:t>Let DB be the “worst case” instance: |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FF0000"/>
                </a:solidFill>
              </a:rPr>
              <a:t>DB</a:t>
            </a:r>
            <a:r>
              <a:rPr lang="en-US" sz="2400" dirty="0"/>
              <a:t>)| </a:t>
            </a:r>
            <a:r>
              <a:rPr lang="en-US" sz="2400" dirty="0" smtClean="0"/>
              <a:t>= </a:t>
            </a:r>
            <a:r>
              <a:rPr lang="en-US" sz="2400" dirty="0"/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m</a:t>
            </a:r>
            <a:r>
              <a:rPr lang="en-US" sz="2400" baseline="30000" dirty="0" err="1" smtClean="0">
                <a:solidFill>
                  <a:srgbClr val="0000FF"/>
                </a:solidFill>
              </a:rPr>
              <a:t>ρ</a:t>
            </a:r>
            <a:r>
              <a:rPr lang="en-US" sz="2400" baseline="30000" dirty="0" smtClean="0">
                <a:solidFill>
                  <a:srgbClr val="0000FF"/>
                </a:solidFill>
              </a:rPr>
              <a:t>*</a:t>
            </a:r>
            <a:endParaRPr lang="en-US" sz="2400" dirty="0" smtClean="0"/>
          </a:p>
          <a:p>
            <a:r>
              <a:rPr lang="en-US" sz="2400" dirty="0" smtClean="0"/>
              <a:t>After r rounds, a server is certain of a subset |</a:t>
            </a:r>
            <a:r>
              <a:rPr lang="en-US" sz="2400" dirty="0" err="1" smtClean="0">
                <a:solidFill>
                  <a:srgbClr val="FF0000"/>
                </a:solidFill>
              </a:rPr>
              <a:t>S</a:t>
            </a:r>
            <a:r>
              <a:rPr lang="en-US" sz="2400" baseline="-25000" dirty="0" err="1" smtClean="0">
                <a:solidFill>
                  <a:srgbClr val="FF0000"/>
                </a:solidFill>
              </a:rPr>
              <a:t>j</a:t>
            </a:r>
            <a:r>
              <a:rPr lang="en-US" sz="2400" dirty="0" smtClean="0"/>
              <a:t>| ≤  </a:t>
            </a:r>
            <a:r>
              <a:rPr lang="en-US" sz="2400" dirty="0" err="1" smtClean="0">
                <a:solidFill>
                  <a:srgbClr val="0000FF"/>
                </a:solidFill>
              </a:rPr>
              <a:t>r</a:t>
            </a:r>
            <a:r>
              <a:rPr lang="en-US" sz="2400" dirty="0" err="1"/>
              <a:t>×</a:t>
            </a:r>
            <a:r>
              <a:rPr lang="en-US" sz="2400" dirty="0" err="1" smtClean="0">
                <a:solidFill>
                  <a:srgbClr val="FF0000"/>
                </a:solidFill>
              </a:rPr>
              <a:t>L</a:t>
            </a:r>
            <a:endParaRPr lang="en-US" sz="2400" b="1" dirty="0" smtClean="0"/>
          </a:p>
          <a:p>
            <a:r>
              <a:rPr lang="en-US" sz="2400" dirty="0" smtClean="0"/>
              <a:t>By the AGM upper bound, it can output ≤ </a:t>
            </a:r>
            <a:r>
              <a:rPr lang="en-US" sz="2400" dirty="0"/>
              <a:t>(</a:t>
            </a:r>
            <a:r>
              <a:rPr lang="en-US" sz="2400" dirty="0" err="1">
                <a:solidFill>
                  <a:srgbClr val="0000FF"/>
                </a:solidFill>
              </a:rPr>
              <a:t>r</a:t>
            </a:r>
            <a:r>
              <a:rPr lang="en-US" sz="2400" dirty="0" err="1" smtClean="0"/>
              <a:t>×</a:t>
            </a:r>
            <a:r>
              <a:rPr lang="en-US" sz="2400" dirty="0" err="1" smtClean="0">
                <a:solidFill>
                  <a:srgbClr val="FF0000"/>
                </a:solidFill>
              </a:rPr>
              <a:t>L</a:t>
            </a:r>
            <a:r>
              <a:rPr lang="en-US" sz="2400" dirty="0" smtClean="0"/>
              <a:t>)</a:t>
            </a:r>
            <a:r>
              <a:rPr lang="en-US" sz="2400" baseline="30000" dirty="0" err="1" smtClean="0">
                <a:solidFill>
                  <a:srgbClr val="0000FF"/>
                </a:solidFill>
              </a:rPr>
              <a:t>ρ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 smtClean="0"/>
              <a:t> answers.</a:t>
            </a:r>
          </a:p>
          <a:p>
            <a:r>
              <a:rPr lang="en-US" sz="2400" dirty="0" smtClean="0"/>
              <a:t>All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 servers output  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dirty="0" smtClean="0"/>
              <a:t>×(</a:t>
            </a:r>
            <a:r>
              <a:rPr lang="en-US" sz="2400" dirty="0" err="1">
                <a:solidFill>
                  <a:srgbClr val="0000FF"/>
                </a:solidFill>
              </a:rPr>
              <a:t>r</a:t>
            </a:r>
            <a:r>
              <a:rPr lang="en-US" sz="2400" dirty="0" err="1" smtClean="0"/>
              <a:t>×</a:t>
            </a:r>
            <a:r>
              <a:rPr lang="en-US" sz="2400" dirty="0" err="1">
                <a:solidFill>
                  <a:srgbClr val="FF0000"/>
                </a:solidFill>
              </a:rPr>
              <a:t>L</a:t>
            </a:r>
            <a:r>
              <a:rPr lang="en-US" sz="2400" dirty="0"/>
              <a:t>)</a:t>
            </a:r>
            <a:r>
              <a:rPr lang="en-US" sz="2400" baseline="30000" dirty="0" err="1">
                <a:solidFill>
                  <a:srgbClr val="0000FF"/>
                </a:solidFill>
              </a:rPr>
              <a:t>ρ</a:t>
            </a:r>
            <a:r>
              <a:rPr lang="en-US" sz="2400" baseline="30000" dirty="0">
                <a:solidFill>
                  <a:srgbClr val="0000FF"/>
                </a:solidFill>
              </a:rPr>
              <a:t>*</a:t>
            </a:r>
            <a:r>
              <a:rPr lang="en-US" sz="2400" dirty="0"/>
              <a:t> </a:t>
            </a:r>
            <a:r>
              <a:rPr lang="en-US" sz="2400" dirty="0" smtClean="0"/>
              <a:t>≥  </a:t>
            </a:r>
            <a:r>
              <a:rPr lang="en-US" sz="2400" dirty="0" err="1">
                <a:solidFill>
                  <a:srgbClr val="FF0000"/>
                </a:solidFill>
              </a:rPr>
              <a:t>m</a:t>
            </a:r>
            <a:r>
              <a:rPr lang="en-US" sz="2400" baseline="30000" dirty="0" err="1">
                <a:solidFill>
                  <a:srgbClr val="0000FF"/>
                </a:solidFill>
              </a:rPr>
              <a:t>ρ</a:t>
            </a:r>
            <a:r>
              <a:rPr lang="en-US" sz="2400" baseline="30000" dirty="0" smtClean="0">
                <a:solidFill>
                  <a:srgbClr val="0000FF"/>
                </a:solidFill>
              </a:rPr>
              <a:t>*  </a:t>
            </a:r>
            <a:r>
              <a:rPr lang="en-US" sz="2400" dirty="0" smtClean="0"/>
              <a:t>answers.</a:t>
            </a:r>
            <a:endParaRPr lang="en-US" sz="2400" baseline="30000" dirty="0">
              <a:solidFill>
                <a:srgbClr val="0000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0" y="524496"/>
            <a:ext cx="9144000" cy="1451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1" y="94671"/>
            <a:ext cx="5800675" cy="2896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6057" y="0"/>
            <a:ext cx="2287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|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/>
              <a:t>| </a:t>
            </a:r>
            <a:r>
              <a:rPr lang="en-US" sz="2000" dirty="0"/>
              <a:t>= |</a:t>
            </a: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2</a:t>
            </a:r>
            <a:r>
              <a:rPr lang="en-US" sz="2000" dirty="0" smtClean="0"/>
              <a:t>| </a:t>
            </a:r>
            <a:r>
              <a:rPr lang="en-US" sz="2000" dirty="0"/>
              <a:t>= </a:t>
            </a:r>
            <a:r>
              <a:rPr lang="mr-IN" sz="2000" dirty="0" smtClean="0"/>
              <a:t>…</a:t>
            </a:r>
            <a:r>
              <a:rPr lang="en-US" sz="2000" dirty="0" smtClean="0"/>
              <a:t> = </a:t>
            </a:r>
            <a:r>
              <a:rPr lang="en-US" sz="2000" dirty="0" smtClean="0">
                <a:solidFill>
                  <a:srgbClr val="FF0000"/>
                </a:solidFill>
              </a:rPr>
              <a:t>m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4376" y="1605922"/>
            <a:ext cx="7814158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3720000" sx="101000" sy="101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Corollary </a:t>
            </a:r>
            <a:r>
              <a:rPr lang="en-US" sz="2400" dirty="0" smtClean="0"/>
              <a:t>Any algorithm for </a:t>
            </a:r>
            <a:r>
              <a:rPr lang="en-US" sz="2400" dirty="0" smtClean="0">
                <a:solidFill>
                  <a:srgbClr val="0000FF"/>
                </a:solidFill>
              </a:rPr>
              <a:t>Q</a:t>
            </a:r>
            <a:r>
              <a:rPr lang="en-US" sz="2400" dirty="0" smtClean="0"/>
              <a:t>, with </a:t>
            </a:r>
            <a:r>
              <a:rPr lang="en-US" sz="2400" dirty="0" smtClean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 rounds and load </a:t>
            </a:r>
            <a:r>
              <a:rPr lang="en-US" sz="2400" dirty="0" smtClean="0">
                <a:solidFill>
                  <a:srgbClr val="FF0000"/>
                </a:solidFill>
              </a:rPr>
              <a:t>L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satisfies:</a:t>
            </a:r>
            <a:r>
              <a:rPr lang="en-US" sz="2400" dirty="0" smtClean="0">
                <a:solidFill>
                  <a:srgbClr val="000000"/>
                </a:solidFill>
              </a:rPr>
              <a:t>		</a:t>
            </a:r>
            <a:r>
              <a:rPr lang="en-US" sz="2400" dirty="0" smtClean="0">
                <a:solidFill>
                  <a:srgbClr val="FF0000"/>
                </a:solidFill>
              </a:rPr>
              <a:t>L</a:t>
            </a:r>
            <a:r>
              <a:rPr lang="en-US" sz="2400" dirty="0" smtClean="0"/>
              <a:t> </a:t>
            </a:r>
            <a:r>
              <a:rPr lang="en-US" sz="2400" dirty="0"/>
              <a:t>≥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 </a:t>
            </a:r>
            <a:r>
              <a:rPr lang="en-US" sz="2400" dirty="0" smtClean="0"/>
              <a:t>/ (</a:t>
            </a:r>
            <a:r>
              <a:rPr lang="en-US" sz="2400" dirty="0">
                <a:solidFill>
                  <a:srgbClr val="0000FF"/>
                </a:solidFill>
              </a:rPr>
              <a:t>r</a:t>
            </a:r>
            <a:r>
              <a:rPr lang="en-US" sz="2400" dirty="0" smtClean="0"/>
              <a:t>×</a:t>
            </a:r>
            <a:r>
              <a:rPr lang="en-US" sz="2400" dirty="0" smtClean="0">
                <a:solidFill>
                  <a:srgbClr val="FF0000"/>
                </a:solidFill>
              </a:rPr>
              <a:t>p</a:t>
            </a:r>
            <a:r>
              <a:rPr lang="en-US" sz="2400" baseline="30000" dirty="0" smtClean="0">
                <a:solidFill>
                  <a:srgbClr val="0000FF"/>
                </a:solidFill>
              </a:rPr>
              <a:t>1</a:t>
            </a:r>
            <a:r>
              <a:rPr lang="en-US" sz="2400" baseline="30000" dirty="0">
                <a:solidFill>
                  <a:srgbClr val="0000FF"/>
                </a:solidFill>
              </a:rPr>
              <a:t>/</a:t>
            </a:r>
            <a:r>
              <a:rPr lang="en-US" sz="2400" baseline="30000" dirty="0" err="1">
                <a:solidFill>
                  <a:srgbClr val="0000FF"/>
                </a:solidFill>
              </a:rPr>
              <a:t>ρ</a:t>
            </a:r>
            <a:r>
              <a:rPr lang="en-US" sz="2400" baseline="30000" dirty="0" smtClean="0">
                <a:solidFill>
                  <a:srgbClr val="0000FF"/>
                </a:solidFill>
              </a:rPr>
              <a:t>*</a:t>
            </a:r>
            <a:r>
              <a:rPr lang="en-US" sz="2400" dirty="0" smtClean="0"/>
              <a:t>)  = </a:t>
            </a:r>
            <a:r>
              <a:rPr lang="en-US" sz="2400" dirty="0" err="1" smtClean="0"/>
              <a:t>Ω</a:t>
            </a:r>
            <a:r>
              <a:rPr lang="en-US" sz="2400" dirty="0" smtClean="0"/>
              <a:t>(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 /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0000FF"/>
                </a:solidFill>
              </a:rPr>
              <a:t>1/</a:t>
            </a:r>
            <a:r>
              <a:rPr lang="en-US" sz="2400" baseline="30000" dirty="0" err="1">
                <a:solidFill>
                  <a:srgbClr val="0000FF"/>
                </a:solidFill>
              </a:rPr>
              <a:t>ρ</a:t>
            </a:r>
            <a:r>
              <a:rPr lang="en-US" sz="2400" baseline="30000" dirty="0" smtClean="0">
                <a:solidFill>
                  <a:srgbClr val="0000FF"/>
                </a:solidFill>
              </a:rPr>
              <a:t>*</a:t>
            </a:r>
            <a:r>
              <a:rPr lang="en-US" sz="2400" dirty="0" smtClean="0"/>
              <a:t>)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513141" y="5590915"/>
            <a:ext cx="798808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Since there is no “worst case</a:t>
            </a:r>
            <a:r>
              <a:rPr lang="en-US" sz="2400" smtClean="0"/>
              <a:t>” instance for all algorithms,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consider a set of instances close to worst case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1" y="1183342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[Beame’16]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0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uiExpan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 round: load ≥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 /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0000FF"/>
                </a:solidFill>
              </a:rPr>
              <a:t>1</a:t>
            </a:r>
            <a:r>
              <a:rPr lang="en-US" baseline="30000" dirty="0" smtClean="0">
                <a:solidFill>
                  <a:srgbClr val="0000FF"/>
                </a:solidFill>
              </a:rPr>
              <a:t>/</a:t>
            </a:r>
            <a:r>
              <a:rPr lang="en-US" baseline="30000" dirty="0" err="1" smtClean="0">
                <a:solidFill>
                  <a:srgbClr val="0000FF"/>
                </a:solidFill>
              </a:rPr>
              <a:t>τ</a:t>
            </a:r>
            <a:r>
              <a:rPr lang="en-US" baseline="30000" dirty="0" smtClean="0">
                <a:solidFill>
                  <a:srgbClr val="0000FF"/>
                </a:solidFill>
              </a:rPr>
              <a:t>*</a:t>
            </a:r>
            <a:r>
              <a:rPr lang="en-US" dirty="0" smtClean="0"/>
              <a:t>, even w/o skew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/>
              <a:t> rounds: load ≥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*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>
                <a:solidFill>
                  <a:srgbClr val="0000FF"/>
                </a:solidFill>
              </a:rPr>
              <a:t>1</a:t>
            </a:r>
            <a:r>
              <a:rPr lang="en-US" baseline="30000" dirty="0">
                <a:solidFill>
                  <a:srgbClr val="0000FF"/>
                </a:solidFill>
              </a:rPr>
              <a:t>/</a:t>
            </a:r>
            <a:r>
              <a:rPr lang="en-US" baseline="30000" dirty="0" err="1">
                <a:solidFill>
                  <a:srgbClr val="0000FF"/>
                </a:solidFill>
              </a:rPr>
              <a:t>ρ</a:t>
            </a:r>
            <a:r>
              <a:rPr lang="en-US" baseline="30000" dirty="0" smtClean="0">
                <a:solidFill>
                  <a:srgbClr val="0000FF"/>
                </a:solidFill>
              </a:rPr>
              <a:t>*</a:t>
            </a:r>
            <a:r>
              <a:rPr lang="en-US" dirty="0" smtClean="0">
                <a:solidFill>
                  <a:srgbClr val="000000"/>
                </a:solidFill>
              </a:rPr>
              <a:t>, due to skew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For graphs: </a:t>
            </a:r>
            <a:r>
              <a:rPr lang="en-US" dirty="0" err="1" smtClean="0">
                <a:solidFill>
                  <a:srgbClr val="0000FF"/>
                </a:solidFill>
              </a:rPr>
              <a:t>τ</a:t>
            </a:r>
            <a:r>
              <a:rPr lang="en-US" dirty="0" smtClean="0">
                <a:solidFill>
                  <a:srgbClr val="0000FF"/>
                </a:solidFill>
              </a:rPr>
              <a:t>*</a:t>
            </a:r>
            <a:r>
              <a:rPr lang="en-US" dirty="0" smtClean="0">
                <a:solidFill>
                  <a:srgbClr val="000000"/>
                </a:solidFill>
              </a:rPr>
              <a:t> ≤ </a:t>
            </a:r>
            <a:r>
              <a:rPr lang="en-US" dirty="0" err="1" smtClean="0">
                <a:solidFill>
                  <a:srgbClr val="0000FF"/>
                </a:solidFill>
              </a:rPr>
              <a:t>ρ</a:t>
            </a:r>
            <a:r>
              <a:rPr lang="en-US" dirty="0" smtClean="0">
                <a:solidFill>
                  <a:srgbClr val="0000FF"/>
                </a:solidFill>
              </a:rPr>
              <a:t>*</a:t>
            </a:r>
            <a:r>
              <a:rPr lang="en-US" dirty="0" smtClean="0"/>
              <a:t>; </a:t>
            </a:r>
          </a:p>
          <a:p>
            <a:r>
              <a:rPr lang="en-US" dirty="0" smtClean="0"/>
              <a:t>For cycles (e.g. triangle): </a:t>
            </a:r>
            <a:r>
              <a:rPr lang="en-US" dirty="0" err="1">
                <a:solidFill>
                  <a:srgbClr val="0000FF"/>
                </a:solidFill>
              </a:rPr>
              <a:t>τ</a:t>
            </a:r>
            <a:r>
              <a:rPr lang="en-US" dirty="0" smtClean="0">
                <a:solidFill>
                  <a:srgbClr val="0000FF"/>
                </a:solidFill>
              </a:rPr>
              <a:t>*</a:t>
            </a:r>
            <a:r>
              <a:rPr lang="en-US" dirty="0" smtClean="0">
                <a:solidFill>
                  <a:srgbClr val="000000"/>
                </a:solidFill>
              </a:rPr>
              <a:t>=</a:t>
            </a:r>
            <a:r>
              <a:rPr lang="en-US" dirty="0" err="1" smtClean="0">
                <a:solidFill>
                  <a:srgbClr val="0000FF"/>
                </a:solidFill>
              </a:rPr>
              <a:t>ρ</a:t>
            </a:r>
            <a:r>
              <a:rPr lang="en-US" dirty="0">
                <a:solidFill>
                  <a:srgbClr val="0000FF"/>
                </a:solidFill>
              </a:rPr>
              <a:t>*</a:t>
            </a:r>
            <a:endParaRPr lang="en-US" dirty="0" smtClean="0"/>
          </a:p>
          <a:p>
            <a:r>
              <a:rPr lang="en-US" dirty="0" smtClean="0">
                <a:solidFill>
                  <a:srgbClr val="000000"/>
                </a:solidFill>
              </a:rPr>
              <a:t>For hypergraphs: no relationship </a:t>
            </a:r>
            <a:r>
              <a:rPr lang="en-US" dirty="0" err="1" smtClean="0">
                <a:solidFill>
                  <a:srgbClr val="0000FF"/>
                </a:solidFill>
              </a:rPr>
              <a:t>τ</a:t>
            </a:r>
            <a:r>
              <a:rPr lang="en-US" dirty="0" smtClean="0">
                <a:solidFill>
                  <a:srgbClr val="0000FF"/>
                </a:solidFill>
              </a:rPr>
              <a:t>*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FF"/>
                </a:solidFill>
              </a:rPr>
              <a:t>ρ</a:t>
            </a:r>
            <a:r>
              <a:rPr lang="en-US" dirty="0" smtClean="0">
                <a:solidFill>
                  <a:srgbClr val="0000FF"/>
                </a:solidFill>
              </a:rPr>
              <a:t>*</a:t>
            </a:r>
          </a:p>
          <a:p>
            <a:endParaRPr lang="en-US" dirty="0" smtClean="0"/>
          </a:p>
          <a:p>
            <a:r>
              <a:rPr lang="en-US" dirty="0" smtClean="0"/>
              <a:t>(See Bas </a:t>
            </a:r>
            <a:r>
              <a:rPr lang="en-US" dirty="0" err="1" smtClean="0"/>
              <a:t>Ketsman’s</a:t>
            </a:r>
            <a:r>
              <a:rPr lang="en-US" dirty="0" smtClean="0"/>
              <a:t> talk later today!)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53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Multiround</a:t>
            </a:r>
            <a:r>
              <a:rPr lang="en-US" dirty="0" smtClean="0"/>
              <a:t>: 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61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9284"/>
              </p:ext>
            </p:extLst>
          </p:nvPr>
        </p:nvGraphicFramePr>
        <p:xfrm>
          <a:off x="42813" y="2586934"/>
          <a:ext cx="8946444" cy="2667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6669"/>
                <a:gridCol w="1901809"/>
                <a:gridCol w="1118374"/>
                <a:gridCol w="1538111"/>
                <a:gridCol w="1037533"/>
                <a:gridCol w="2483948"/>
              </a:tblGrid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One Round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#Rounds = 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No Skew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Skew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Skew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|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18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1800" dirty="0" smtClean="0"/>
                        <a:t>| = |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18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1800" dirty="0" smtClean="0"/>
                        <a:t>| = </a:t>
                      </a:r>
                      <a:r>
                        <a:rPr lang="is-IS" sz="1800" dirty="0" smtClean="0"/>
                        <a:t>… 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 m</a:t>
                      </a:r>
                      <a:r>
                        <a:rPr lang="en-US" sz="18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,..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|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18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1800" dirty="0" smtClean="0"/>
                        <a:t>| = |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18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1800" dirty="0" smtClean="0"/>
                        <a:t>| </a:t>
                      </a:r>
                      <a:r>
                        <a:rPr lang="is-IS" sz="1800" dirty="0" smtClean="0"/>
                        <a:t>… </a:t>
                      </a: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baseline="-250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baseline="-2500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,..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1800" baseline="-25000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sz="1800" dirty="0" smtClean="0"/>
                        <a:t>| = |</a:t>
                      </a:r>
                      <a:r>
                        <a:rPr lang="en-US" sz="1800" dirty="0" smtClean="0">
                          <a:solidFill>
                            <a:srgbClr val="0000FF"/>
                          </a:solidFill>
                        </a:rPr>
                        <a:t>S</a:t>
                      </a:r>
                      <a:r>
                        <a:rPr lang="en-US" sz="1800" baseline="-25000" dirty="0" smtClean="0">
                          <a:solidFill>
                            <a:srgbClr val="0000FF"/>
                          </a:solidFill>
                        </a:rPr>
                        <a:t>2</a:t>
                      </a:r>
                      <a:r>
                        <a:rPr lang="en-US" sz="1800" dirty="0" smtClean="0"/>
                        <a:t>| </a:t>
                      </a:r>
                      <a:r>
                        <a:rPr lang="is-IS" sz="1800" dirty="0" smtClean="0"/>
                        <a:t>… </a:t>
                      </a:r>
                      <a:endParaRPr lang="en-US" sz="1800" dirty="0" smtClean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Algo-rithm</a:t>
                      </a:r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Join</a:t>
                      </a:r>
                      <a:r>
                        <a:rPr lang="en-US" sz="1800" baseline="0" dirty="0" smtClean="0"/>
                        <a:t>  </a:t>
                      </a:r>
                      <a:r>
                        <a:rPr lang="en-US" sz="1800" dirty="0" smtClean="0"/>
                        <a:t>  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dirty="0" smtClean="0"/>
                        <a:t> </a:t>
                      </a:r>
                      <a:br>
                        <a:rPr lang="en-US" sz="1800" dirty="0" smtClean="0"/>
                      </a:br>
                      <a:r>
                        <a:rPr lang="en-US" sz="1800" dirty="0" err="1" smtClean="0"/>
                        <a:t>Triang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2/3</a:t>
                      </a:r>
                      <a:r>
                        <a:rPr lang="en-US" sz="1800" dirty="0" smtClean="0"/>
                        <a:t> </a:t>
                      </a:r>
                    </a:p>
                    <a:p>
                      <a:r>
                        <a:rPr lang="en-US" sz="1800" dirty="0" smtClean="0"/>
                        <a:t>Multi  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1800" baseline="30000" dirty="0" err="1" smtClean="0">
                          <a:solidFill>
                            <a:srgbClr val="0000FF"/>
                          </a:solidFill>
                        </a:rPr>
                        <a:t>τ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* </a:t>
                      </a:r>
                      <a:endParaRPr lang="en-US" sz="18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. . . 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</a:p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1800" baseline="30000" dirty="0" err="1" smtClean="0">
                          <a:solidFill>
                            <a:srgbClr val="0000FF"/>
                          </a:solidFill>
                        </a:rPr>
                        <a:t>ψ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*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similar...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1/2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</a:rPr>
                        <a:t>         </a:t>
                      </a:r>
                      <a:r>
                        <a:rPr lang="en-US" sz="1800" baseline="0" dirty="0" smtClean="0">
                          <a:solidFill>
                            <a:srgbClr val="0000FF"/>
                          </a:solidFill>
                        </a:rPr>
                        <a:t>r = 1</a:t>
                      </a:r>
                      <a:endParaRPr lang="en-US" sz="1800" baseline="30000" dirty="0" smtClean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2/3</a:t>
                      </a:r>
                      <a:r>
                        <a:rPr lang="en-US" sz="1800" dirty="0" smtClean="0"/>
                        <a:t>      </a:t>
                      </a:r>
                      <a:r>
                        <a:rPr lang="en-US" sz="1800" baseline="0" dirty="0" smtClean="0">
                          <a:solidFill>
                            <a:srgbClr val="0000FF"/>
                          </a:solidFill>
                        </a:rPr>
                        <a:t>r = 2</a:t>
                      </a:r>
                    </a:p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= ? (open)</a:t>
                      </a:r>
                      <a:endParaRPr lang="en-US" sz="180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Lower Bound</a:t>
                      </a:r>
                      <a:endParaRPr lang="en-US" sz="18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Same as</a:t>
                      </a:r>
                      <a:br>
                        <a:rPr lang="en-US" sz="1800" dirty="0" smtClean="0"/>
                      </a:br>
                      <a:r>
                        <a:rPr lang="en-US" sz="1800" dirty="0" smtClean="0"/>
                        <a:t>above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800" dirty="0" smtClean="0"/>
                        <a:t>…</a:t>
                      </a:r>
                      <a:endParaRPr lang="en-US" sz="18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Same as</a:t>
                      </a:r>
                      <a:br>
                        <a:rPr lang="en-US" sz="1800" dirty="0" smtClean="0"/>
                      </a:br>
                      <a:r>
                        <a:rPr lang="en-US" sz="1800" dirty="0" smtClean="0"/>
                        <a:t>above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en-US" sz="1800" dirty="0" smtClean="0"/>
                        <a:t> ≥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en-US" sz="1800" dirty="0" smtClean="0"/>
                        <a:t>/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1/</a:t>
                      </a:r>
                      <a:r>
                        <a:rPr lang="en-US" sz="1800" baseline="30000" dirty="0" err="1" smtClean="0">
                          <a:solidFill>
                            <a:srgbClr val="0000FF"/>
                          </a:solidFill>
                        </a:rPr>
                        <a:t>ρ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*</a:t>
                      </a:r>
                      <a:r>
                        <a:rPr lang="en-US" sz="1800" baseline="0" dirty="0" smtClean="0">
                          <a:solidFill>
                            <a:srgbClr val="000000"/>
                          </a:solidFill>
                        </a:rPr>
                        <a:t> * 1/</a:t>
                      </a:r>
                      <a:r>
                        <a:rPr lang="en-US" sz="1800" baseline="0" dirty="0" smtClean="0">
                          <a:solidFill>
                            <a:srgbClr val="0000FF"/>
                          </a:solidFill>
                        </a:rPr>
                        <a:t>r</a:t>
                      </a: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b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</a:br>
                      <a:r>
                        <a:rPr lang="en-US" sz="1800" baseline="30000" dirty="0" smtClean="0">
                          <a:solidFill>
                            <a:srgbClr val="0000FF"/>
                          </a:solidFill>
                        </a:rPr>
                        <a:t>   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</a:rPr>
                        <a:t>optimal?</a:t>
                      </a:r>
                      <a:endParaRPr lang="en-US" sz="1800" baseline="0" dirty="0" smtClean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8" name="Oval Callout 7"/>
          <p:cNvSpPr/>
          <p:nvPr/>
        </p:nvSpPr>
        <p:spPr>
          <a:xfrm>
            <a:off x="5178542" y="1271307"/>
            <a:ext cx="3600290" cy="519351"/>
          </a:xfrm>
          <a:prstGeom prst="wedgeEllipseCallout">
            <a:avLst>
              <a:gd name="adj1" fmla="val -2026"/>
              <a:gd name="adj2" fmla="val 15185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dirty="0" smtClean="0"/>
              <a:t>Load f(</a:t>
            </a:r>
            <a:r>
              <a:rPr lang="en-US" dirty="0" err="1" smtClean="0"/>
              <a:t>ρ</a:t>
            </a:r>
            <a:r>
              <a:rPr lang="en-US" dirty="0" smtClean="0"/>
              <a:t>*), due to skew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0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Basic Query Processing.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Non-uniform cardinalities</a:t>
            </a:r>
          </a:p>
          <a:p>
            <a:endParaRPr lang="en-US" dirty="0" smtClean="0"/>
          </a:p>
          <a:p>
            <a:r>
              <a:rPr lang="en-US" dirty="0" smtClean="0"/>
              <a:t>Skew</a:t>
            </a:r>
          </a:p>
          <a:p>
            <a:endParaRPr lang="en-US" dirty="0" smtClean="0"/>
          </a:p>
          <a:p>
            <a:r>
              <a:rPr lang="en-US" dirty="0" smtClean="0"/>
              <a:t>Multiple rounds</a:t>
            </a:r>
          </a:p>
          <a:p>
            <a:endParaRPr lang="en-US" dirty="0" smtClean="0"/>
          </a:p>
          <a:p>
            <a:r>
              <a:rPr lang="en-US" dirty="0" smtClean="0"/>
              <a:t>Open Problems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62</a:t>
            </a:fld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5373500" y="953443"/>
            <a:ext cx="4344152" cy="562630"/>
          </a:xfrm>
          <a:prstGeom prst="wedgeEllipseCallout">
            <a:avLst>
              <a:gd name="adj1" fmla="val -51350"/>
              <a:gd name="adj2" fmla="val 3759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 f(</a:t>
            </a:r>
            <a:r>
              <a:rPr lang="en-US" sz="2000" dirty="0" err="1" smtClean="0"/>
              <a:t>τ</a:t>
            </a:r>
            <a:r>
              <a:rPr lang="en-US" sz="2000" dirty="0" smtClean="0"/>
              <a:t>*), even w/o skew</a:t>
            </a:r>
            <a:endParaRPr lang="en-US" sz="2000" dirty="0"/>
          </a:p>
        </p:txBody>
      </p:sp>
      <p:sp>
        <p:nvSpPr>
          <p:cNvPr id="7" name="Oval Callout 6"/>
          <p:cNvSpPr/>
          <p:nvPr/>
        </p:nvSpPr>
        <p:spPr>
          <a:xfrm>
            <a:off x="5289581" y="3641342"/>
            <a:ext cx="3969967" cy="562630"/>
          </a:xfrm>
          <a:prstGeom prst="wedgeEllipseCallout">
            <a:avLst>
              <a:gd name="adj1" fmla="val -60109"/>
              <a:gd name="adj2" fmla="val 872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>
                <a:sym typeface="Wingdings"/>
              </a:rPr>
              <a:t>Necessarily worse load</a:t>
            </a:r>
            <a:endParaRPr lang="en-US" sz="2000" dirty="0"/>
          </a:p>
        </p:txBody>
      </p:sp>
      <p:sp>
        <p:nvSpPr>
          <p:cNvPr id="8" name="Oval Callout 7"/>
          <p:cNvSpPr/>
          <p:nvPr/>
        </p:nvSpPr>
        <p:spPr>
          <a:xfrm>
            <a:off x="4500711" y="4835551"/>
            <a:ext cx="3965458" cy="562630"/>
          </a:xfrm>
          <a:prstGeom prst="wedgeEllipseCallout">
            <a:avLst>
              <a:gd name="adj1" fmla="val -59448"/>
              <a:gd name="adj2" fmla="val -2660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 f(</a:t>
            </a:r>
            <a:r>
              <a:rPr lang="en-US" sz="2000" dirty="0" err="1" smtClean="0"/>
              <a:t>ρ</a:t>
            </a:r>
            <a:r>
              <a:rPr lang="en-US" sz="2000" dirty="0" smtClean="0"/>
              <a:t>*), due to skew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519952" y="5289175"/>
            <a:ext cx="3245223" cy="91440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5624904" y="2156226"/>
            <a:ext cx="3868532" cy="995422"/>
          </a:xfrm>
          <a:prstGeom prst="wedgeEllipseCallout">
            <a:avLst>
              <a:gd name="adj1" fmla="val -56499"/>
              <a:gd name="adj2" fmla="val 1943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r>
              <a:rPr lang="en-US" sz="2000" dirty="0" smtClean="0"/>
              <a:t>Load: </a:t>
            </a:r>
            <a:r>
              <a:rPr lang="en-US" sz="2000" smtClean="0"/>
              <a:t>max over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edge packing polytope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10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Prove any lower bound for a Boolean query</a:t>
            </a:r>
          </a:p>
          <a:p>
            <a:r>
              <a:rPr lang="en-US" dirty="0" smtClean="0"/>
              <a:t>E.g. Prove that any 1-round algorithm requires a load </a:t>
            </a:r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/>
              <a:t> ≥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 /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>
                <a:solidFill>
                  <a:srgbClr val="0000FF"/>
                </a:solidFill>
              </a:rPr>
              <a:t>2/3  </a:t>
            </a:r>
            <a:r>
              <a:rPr lang="en-US" dirty="0" smtClean="0"/>
              <a:t>to compute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>
                <a:solidFill>
                  <a:srgbClr val="0000FF"/>
                </a:solidFill>
              </a:rPr>
              <a:t> Q</a:t>
            </a:r>
            <a:r>
              <a:rPr lang="en-US" dirty="0" smtClean="0">
                <a:solidFill>
                  <a:srgbClr val="000000"/>
                </a:solidFill>
              </a:rPr>
              <a:t>()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= </a:t>
            </a:r>
            <a:r>
              <a:rPr lang="en-US" dirty="0" smtClean="0"/>
              <a:t>∃</a:t>
            </a:r>
            <a:r>
              <a:rPr lang="en-US" dirty="0" err="1" smtClean="0"/>
              <a:t>x∃y∃z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(</a:t>
            </a:r>
            <a:r>
              <a:rPr lang="en-US" dirty="0" err="1" smtClean="0">
                <a:solidFill>
                  <a:srgbClr val="000000"/>
                </a:solidFill>
              </a:rPr>
              <a:t>x,y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>
                <a:solidFill>
                  <a:srgbClr val="000000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>
                <a:solidFill>
                  <a:srgbClr val="0000FF"/>
                </a:solidFill>
              </a:rPr>
              <a:t>S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y,z</a:t>
            </a:r>
            <a:r>
              <a:rPr lang="en-US" dirty="0">
                <a:solidFill>
                  <a:srgbClr val="000000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 err="1">
                <a:solidFill>
                  <a:srgbClr val="000000"/>
                </a:solidFill>
              </a:rPr>
              <a:t>z,x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1187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What is the optimal load to compute </a:t>
            </a:r>
            <a:r>
              <a:rPr lang="en-US" dirty="0" smtClean="0">
                <a:solidFill>
                  <a:srgbClr val="0000FF"/>
                </a:solidFill>
              </a:rPr>
              <a:t>Q</a:t>
            </a:r>
            <a:r>
              <a:rPr lang="en-US" dirty="0" smtClean="0"/>
              <a:t> on any (skewed) </a:t>
            </a:r>
            <a:r>
              <a:rPr lang="en-US" dirty="0" err="1" smtClean="0"/>
              <a:t>db</a:t>
            </a:r>
            <a:r>
              <a:rPr lang="en-US" dirty="0" smtClean="0"/>
              <a:t>, in any # of rounds?</a:t>
            </a:r>
          </a:p>
          <a:p>
            <a:endParaRPr lang="en-US" dirty="0" smtClean="0"/>
          </a:p>
          <a:p>
            <a:r>
              <a:rPr lang="en-US" dirty="0" smtClean="0"/>
              <a:t>Can’t be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0000FF"/>
                </a:solidFill>
              </a:rPr>
              <a:t>1/</a:t>
            </a:r>
            <a:r>
              <a:rPr lang="en-US" baseline="30000" dirty="0" err="1">
                <a:solidFill>
                  <a:srgbClr val="0000FF"/>
                </a:solidFill>
              </a:rPr>
              <a:t>τ</a:t>
            </a:r>
            <a:r>
              <a:rPr lang="en-US" baseline="30000" dirty="0" smtClean="0">
                <a:solidFill>
                  <a:srgbClr val="0000FF"/>
                </a:solidFill>
              </a:rPr>
              <a:t>*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it is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 /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0000FF"/>
                </a:solidFill>
              </a:rPr>
              <a:t>1/</a:t>
            </a:r>
            <a:r>
              <a:rPr lang="en-US" baseline="30000" dirty="0" err="1">
                <a:solidFill>
                  <a:srgbClr val="0000FF"/>
                </a:solidFill>
              </a:rPr>
              <a:t>ρ</a:t>
            </a:r>
            <a:r>
              <a:rPr lang="en-US" baseline="30000" dirty="0" smtClean="0">
                <a:solidFill>
                  <a:srgbClr val="0000FF"/>
                </a:solidFill>
              </a:rPr>
              <a:t>* </a:t>
            </a:r>
            <a:r>
              <a:rPr lang="en-US" dirty="0" smtClean="0"/>
              <a:t>then we need new algorithms for the light hitters when </a:t>
            </a:r>
            <a:r>
              <a:rPr lang="en-US" dirty="0" err="1" smtClean="0">
                <a:solidFill>
                  <a:srgbClr val="0000FF"/>
                </a:solidFill>
              </a:rPr>
              <a:t>τ</a:t>
            </a:r>
            <a:r>
              <a:rPr lang="en-US" dirty="0">
                <a:solidFill>
                  <a:srgbClr val="0000FF"/>
                </a:solidFill>
              </a:rPr>
              <a:t>*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≥ </a:t>
            </a:r>
            <a:r>
              <a:rPr lang="en-US" dirty="0" err="1">
                <a:solidFill>
                  <a:srgbClr val="0000FF"/>
                </a:solidFill>
              </a:rPr>
              <a:t>ρ</a:t>
            </a:r>
            <a:r>
              <a:rPr lang="en-US" dirty="0" smtClean="0">
                <a:solidFill>
                  <a:srgbClr val="0000FF"/>
                </a:solidFill>
              </a:rPr>
              <a:t>*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smtClean="0"/>
              <a:t>If it is something else, it needs to specialize to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 / 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baseline="30000" dirty="0">
                <a:solidFill>
                  <a:srgbClr val="0000FF"/>
                </a:solidFill>
              </a:rPr>
              <a:t>1/</a:t>
            </a:r>
            <a:r>
              <a:rPr lang="en-US" baseline="30000" dirty="0" err="1">
                <a:solidFill>
                  <a:srgbClr val="0000FF"/>
                </a:solidFill>
              </a:rPr>
              <a:t>ρ</a:t>
            </a:r>
            <a:r>
              <a:rPr lang="en-US" baseline="30000" dirty="0">
                <a:solidFill>
                  <a:srgbClr val="0000FF"/>
                </a:solidFill>
              </a:rPr>
              <a:t>* </a:t>
            </a:r>
            <a:r>
              <a:rPr lang="en-US" dirty="0" smtClean="0"/>
              <a:t>when the </a:t>
            </a:r>
            <a:r>
              <a:rPr lang="en-US" dirty="0" err="1" smtClean="0"/>
              <a:t>hypergraph</a:t>
            </a:r>
            <a:r>
              <a:rPr lang="en-US" dirty="0" smtClean="0"/>
              <a:t> is a graph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4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Problem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Restrict the input </a:t>
            </a:r>
            <a:r>
              <a:rPr lang="en-US" dirty="0" err="1" smtClean="0"/>
              <a:t>db</a:t>
            </a:r>
            <a:r>
              <a:rPr lang="en-US" dirty="0" smtClean="0"/>
              <a:t> to permutations</a:t>
            </a:r>
          </a:p>
          <a:p>
            <a:r>
              <a:rPr lang="en-US" dirty="0"/>
              <a:t>What is the optimal load to compute </a:t>
            </a:r>
            <a:r>
              <a:rPr lang="en-US" dirty="0">
                <a:solidFill>
                  <a:srgbClr val="0000FF"/>
                </a:solidFill>
              </a:rPr>
              <a:t>Q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/>
              <a:t> rounds</a:t>
            </a:r>
            <a:r>
              <a:rPr lang="en-US" dirty="0"/>
              <a:t>?</a:t>
            </a:r>
          </a:p>
          <a:p>
            <a:endParaRPr lang="en-US" b="1" dirty="0"/>
          </a:p>
          <a:p>
            <a:r>
              <a:rPr lang="en-US" b="1" dirty="0" smtClean="0"/>
              <a:t>Warmup: </a:t>
            </a:r>
            <a:r>
              <a:rPr lang="en-US" dirty="0" smtClean="0"/>
              <a:t>compute the chain of length 9,</a:t>
            </a:r>
            <a:r>
              <a:rPr lang="en-US" b="1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(x</a:t>
            </a:r>
            <a:r>
              <a:rPr lang="en-US" baseline="-25000" dirty="0" smtClean="0">
                <a:solidFill>
                  <a:srgbClr val="0000FF"/>
                </a:solidFill>
              </a:rPr>
              <a:t>0</a:t>
            </a:r>
            <a:r>
              <a:rPr lang="en-US" dirty="0">
                <a:solidFill>
                  <a:srgbClr val="0000FF"/>
                </a:solidFill>
              </a:rPr>
              <a:t>, x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FF"/>
                </a:solidFill>
              </a:rPr>
              <a:t>)</a:t>
            </a:r>
            <a:r>
              <a:rPr lang="en-US" dirty="0" smtClean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(x</a:t>
            </a:r>
            <a:r>
              <a:rPr lang="en-US" baseline="-25000" dirty="0" smtClean="0">
                <a:solidFill>
                  <a:srgbClr val="0000FF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, x</a:t>
            </a:r>
            <a:r>
              <a:rPr lang="en-US" baseline="-25000" dirty="0" smtClean="0">
                <a:solidFill>
                  <a:srgbClr val="0000FF"/>
                </a:solidFill>
              </a:rPr>
              <a:t>2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 </a:t>
            </a:r>
            <a:r>
              <a:rPr lang="mr-IN" dirty="0" smtClean="0">
                <a:solidFill>
                  <a:srgbClr val="0000FF"/>
                </a:solidFill>
              </a:rPr>
              <a:t>…</a:t>
            </a:r>
            <a:r>
              <a:rPr lang="en-US" dirty="0" smtClean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baseline="-25000" dirty="0" smtClean="0">
                <a:solidFill>
                  <a:srgbClr val="0000FF"/>
                </a:solidFill>
              </a:rPr>
              <a:t>9</a:t>
            </a:r>
            <a:r>
              <a:rPr lang="en-US" dirty="0" smtClean="0">
                <a:solidFill>
                  <a:srgbClr val="0000FF"/>
                </a:solidFill>
              </a:rPr>
              <a:t>(x</a:t>
            </a:r>
            <a:r>
              <a:rPr lang="en-US" baseline="-25000" dirty="0" smtClean="0">
                <a:solidFill>
                  <a:srgbClr val="0000FF"/>
                </a:solidFill>
              </a:rPr>
              <a:t>8</a:t>
            </a:r>
            <a:r>
              <a:rPr lang="en-US" dirty="0" smtClean="0">
                <a:solidFill>
                  <a:srgbClr val="0000FF"/>
                </a:solidFill>
              </a:rPr>
              <a:t>, x</a:t>
            </a:r>
            <a:r>
              <a:rPr lang="en-US" baseline="-25000" dirty="0" smtClean="0">
                <a:solidFill>
                  <a:srgbClr val="0000FF"/>
                </a:solidFill>
              </a:rPr>
              <a:t>9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 2 rounds with </a:t>
            </a:r>
            <a:r>
              <a:rPr lang="en-US" dirty="0">
                <a:solidFill>
                  <a:srgbClr val="FF0000"/>
                </a:solidFill>
              </a:rPr>
              <a:t>L</a:t>
            </a:r>
            <a:r>
              <a:rPr lang="en-US" dirty="0"/>
              <a:t> </a:t>
            </a:r>
            <a:r>
              <a:rPr lang="en-US" dirty="0" smtClean="0"/>
              <a:t>=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 /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baseline="30000" dirty="0" smtClean="0">
                <a:solidFill>
                  <a:srgbClr val="0000FF"/>
                </a:solidFill>
              </a:rPr>
              <a:t>1/2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Restrict the input </a:t>
            </a:r>
            <a:r>
              <a:rPr lang="en-US" sz="2400" dirty="0" err="1" smtClean="0"/>
              <a:t>db</a:t>
            </a:r>
            <a:r>
              <a:rPr lang="en-US" sz="2400" dirty="0" smtClean="0"/>
              <a:t> to random permutations</a:t>
            </a:r>
          </a:p>
          <a:p>
            <a:endParaRPr lang="en-US" sz="2400" dirty="0" smtClean="0"/>
          </a:p>
          <a:p>
            <a:r>
              <a:rPr lang="en-US" sz="2400" dirty="0" smtClean="0"/>
              <a:t>As a warmup, show:</a:t>
            </a:r>
          </a:p>
          <a:p>
            <a:pPr lvl="1"/>
            <a:r>
              <a:rPr lang="en-US" sz="2000" dirty="0" smtClean="0"/>
              <a:t>Any 1-round </a:t>
            </a:r>
            <a:r>
              <a:rPr lang="en-US" sz="2000" dirty="0" err="1" smtClean="0"/>
              <a:t>algo</a:t>
            </a:r>
            <a:r>
              <a:rPr lang="en-US" sz="2000" dirty="0" smtClean="0"/>
              <a:t>. requires </a:t>
            </a:r>
            <a:r>
              <a:rPr lang="en-US" sz="2000" dirty="0" smtClean="0">
                <a:solidFill>
                  <a:srgbClr val="FF0000"/>
                </a:solidFill>
              </a:rPr>
              <a:t>L</a:t>
            </a:r>
            <a:r>
              <a:rPr lang="en-US" sz="2000" dirty="0" smtClean="0"/>
              <a:t> </a:t>
            </a:r>
            <a:r>
              <a:rPr lang="en-US" sz="2000" dirty="0"/>
              <a:t>≥ 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dirty="0"/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aseline="30000" dirty="0" smtClean="0">
                <a:solidFill>
                  <a:srgbClr val="0000FF"/>
                </a:solidFill>
              </a:rPr>
              <a:t>1/2</a:t>
            </a:r>
            <a:r>
              <a:rPr lang="en-US" sz="2000" dirty="0"/>
              <a:t> </a:t>
            </a:r>
            <a:r>
              <a:rPr lang="en-US" sz="2000" dirty="0" smtClean="0"/>
              <a:t>for a </a:t>
            </a:r>
            <a:r>
              <a:rPr lang="en-US" sz="2000" dirty="0"/>
              <a:t>3-chain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>
                <a:solidFill>
                  <a:srgbClr val="0000FF"/>
                </a:solidFill>
              </a:rPr>
              <a:t>(x</a:t>
            </a:r>
            <a:r>
              <a:rPr lang="en-US" sz="2000" baseline="-25000" dirty="0" smtClean="0">
                <a:solidFill>
                  <a:srgbClr val="0000FF"/>
                </a:solidFill>
              </a:rPr>
              <a:t>0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1</a:t>
            </a:r>
            <a:r>
              <a:rPr lang="en-US" sz="2000" dirty="0">
                <a:solidFill>
                  <a:srgbClr val="0000FF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(x</a:t>
            </a:r>
            <a:r>
              <a:rPr lang="en-US" sz="2000" baseline="-25000" dirty="0">
                <a:solidFill>
                  <a:srgbClr val="0000FF"/>
                </a:solidFill>
              </a:rPr>
              <a:t>1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baseline="-25000" dirty="0">
                <a:solidFill>
                  <a:srgbClr val="0000FF"/>
                </a:solidFill>
              </a:rPr>
              <a:t>3</a:t>
            </a:r>
            <a:r>
              <a:rPr lang="en-US" sz="2000" dirty="0">
                <a:solidFill>
                  <a:srgbClr val="0000FF"/>
                </a:solidFill>
              </a:rPr>
              <a:t>(x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3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  <a:endParaRPr lang="en-US" sz="2000" b="1" dirty="0" smtClean="0"/>
          </a:p>
          <a:p>
            <a:pPr lvl="1"/>
            <a:r>
              <a:rPr lang="en-US" sz="2000" dirty="0" smtClean="0"/>
              <a:t>Compute a 4-chain in </a:t>
            </a:r>
            <a:r>
              <a:rPr lang="en-US" sz="2000" dirty="0"/>
              <a:t>2-rounds with </a:t>
            </a:r>
            <a:r>
              <a:rPr lang="en-US" sz="2000" dirty="0">
                <a:solidFill>
                  <a:srgbClr val="FF0000"/>
                </a:solidFill>
              </a:rPr>
              <a:t>L</a:t>
            </a:r>
            <a:r>
              <a:rPr lang="en-US" sz="2000" dirty="0"/>
              <a:t> = </a:t>
            </a:r>
            <a:r>
              <a:rPr lang="en-US" sz="2000" dirty="0">
                <a:solidFill>
                  <a:srgbClr val="FF0000"/>
                </a:solidFill>
              </a:rPr>
              <a:t>m</a:t>
            </a:r>
            <a:r>
              <a:rPr lang="en-US" sz="2000" dirty="0"/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p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dirty="0" smtClean="0">
                <a:solidFill>
                  <a:srgbClr val="0000FF"/>
                </a:solidFill>
              </a:rPr>
              <a:t>S</a:t>
            </a:r>
            <a:r>
              <a:rPr lang="en-US" sz="2000" baseline="-25000" dirty="0" smtClean="0">
                <a:solidFill>
                  <a:srgbClr val="0000FF"/>
                </a:solidFill>
              </a:rPr>
              <a:t>1</a:t>
            </a:r>
            <a:r>
              <a:rPr lang="en-US" sz="2000" dirty="0" smtClean="0">
                <a:solidFill>
                  <a:srgbClr val="0000FF"/>
                </a:solidFill>
              </a:rPr>
              <a:t>(x</a:t>
            </a:r>
            <a:r>
              <a:rPr lang="en-US" sz="2000" baseline="-25000" dirty="0" smtClean="0">
                <a:solidFill>
                  <a:srgbClr val="0000FF"/>
                </a:solidFill>
              </a:rPr>
              <a:t>0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1</a:t>
            </a:r>
            <a:r>
              <a:rPr lang="en-US" sz="2000" dirty="0">
                <a:solidFill>
                  <a:srgbClr val="0000FF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(x</a:t>
            </a:r>
            <a:r>
              <a:rPr lang="en-US" sz="2000" baseline="-25000" dirty="0">
                <a:solidFill>
                  <a:srgbClr val="0000FF"/>
                </a:solidFill>
              </a:rPr>
              <a:t>1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baseline="-25000" dirty="0">
                <a:solidFill>
                  <a:srgbClr val="0000FF"/>
                </a:solidFill>
              </a:rPr>
              <a:t>3</a:t>
            </a:r>
            <a:r>
              <a:rPr lang="en-US" sz="2000" dirty="0">
                <a:solidFill>
                  <a:srgbClr val="0000FF"/>
                </a:solidFill>
              </a:rPr>
              <a:t>(x</a:t>
            </a:r>
            <a:r>
              <a:rPr lang="en-US" sz="2000" baseline="-25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3</a:t>
            </a:r>
            <a:r>
              <a:rPr lang="en-US" sz="2000" dirty="0">
                <a:solidFill>
                  <a:srgbClr val="0000FF"/>
                </a:solidFill>
              </a:rPr>
              <a:t>)</a:t>
            </a:r>
            <a:r>
              <a:rPr lang="en-US" sz="20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000" dirty="0">
                <a:solidFill>
                  <a:srgbClr val="0000FF"/>
                </a:solidFill>
              </a:rPr>
              <a:t>S</a:t>
            </a:r>
            <a:r>
              <a:rPr lang="en-US" sz="2000" baseline="-25000" dirty="0">
                <a:solidFill>
                  <a:srgbClr val="0000FF"/>
                </a:solidFill>
              </a:rPr>
              <a:t>4</a:t>
            </a:r>
            <a:r>
              <a:rPr lang="en-US" sz="2000" dirty="0">
                <a:solidFill>
                  <a:srgbClr val="0000FF"/>
                </a:solidFill>
              </a:rPr>
              <a:t>(x</a:t>
            </a:r>
            <a:r>
              <a:rPr lang="en-US" sz="2000" baseline="-25000" dirty="0">
                <a:solidFill>
                  <a:srgbClr val="0000FF"/>
                </a:solidFill>
              </a:rPr>
              <a:t>3</a:t>
            </a:r>
            <a:r>
              <a:rPr lang="en-US" sz="2000" dirty="0">
                <a:solidFill>
                  <a:srgbClr val="0000FF"/>
                </a:solidFill>
              </a:rPr>
              <a:t>, x</a:t>
            </a:r>
            <a:r>
              <a:rPr lang="en-US" sz="2000" baseline="-25000" dirty="0">
                <a:solidFill>
                  <a:srgbClr val="0000FF"/>
                </a:solidFill>
              </a:rPr>
              <a:t>4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endParaRPr lang="en-US" sz="2400" b="1" dirty="0" smtClean="0"/>
          </a:p>
          <a:p>
            <a:r>
              <a:rPr lang="en-US" sz="2400" dirty="0" smtClean="0"/>
              <a:t>Open: a 2-round </a:t>
            </a:r>
            <a:r>
              <a:rPr lang="en-US" sz="2400" dirty="0" err="1"/>
              <a:t>algo</a:t>
            </a:r>
            <a:r>
              <a:rPr lang="en-US" sz="2400" dirty="0"/>
              <a:t>. requires </a:t>
            </a:r>
            <a:r>
              <a:rPr lang="en-US" sz="2400" dirty="0">
                <a:solidFill>
                  <a:srgbClr val="FF0000"/>
                </a:solidFill>
              </a:rPr>
              <a:t>L</a:t>
            </a:r>
            <a:r>
              <a:rPr lang="en-US" sz="2400" dirty="0"/>
              <a:t> ≥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 / 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baseline="30000" dirty="0">
                <a:solidFill>
                  <a:srgbClr val="0000FF"/>
                </a:solidFill>
              </a:rPr>
              <a:t>1/2</a:t>
            </a:r>
            <a:r>
              <a:rPr lang="en-US" sz="2400" dirty="0"/>
              <a:t> </a:t>
            </a:r>
            <a:r>
              <a:rPr lang="en-US" sz="2400" dirty="0" smtClean="0"/>
              <a:t>for a 5-chain </a:t>
            </a:r>
            <a:br>
              <a:rPr lang="en-US" sz="2400" dirty="0" smtClean="0"/>
            </a:b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baseline="-25000" dirty="0" smtClean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(x</a:t>
            </a:r>
            <a:r>
              <a:rPr lang="en-US" sz="2400" baseline="-25000" dirty="0">
                <a:solidFill>
                  <a:srgbClr val="0000FF"/>
                </a:solidFill>
              </a:rPr>
              <a:t>0</a:t>
            </a:r>
            <a:r>
              <a:rPr lang="en-US" sz="2400" dirty="0">
                <a:solidFill>
                  <a:srgbClr val="0000FF"/>
                </a:solidFill>
              </a:rPr>
              <a:t>, x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>
                <a:solidFill>
                  <a:srgbClr val="0000FF"/>
                </a:solidFill>
              </a:rPr>
              <a:t>(x</a:t>
            </a:r>
            <a:r>
              <a:rPr lang="en-US" sz="2400" baseline="-25000" dirty="0">
                <a:solidFill>
                  <a:srgbClr val="0000FF"/>
                </a:solidFill>
              </a:rPr>
              <a:t>1</a:t>
            </a:r>
            <a:r>
              <a:rPr lang="en-US" sz="2400" dirty="0">
                <a:solidFill>
                  <a:srgbClr val="0000FF"/>
                </a:solidFill>
              </a:rPr>
              <a:t>, x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baseline="-250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rgbClr val="0000FF"/>
                </a:solidFill>
              </a:rPr>
              <a:t>(x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>
                <a:solidFill>
                  <a:srgbClr val="0000FF"/>
                </a:solidFill>
              </a:rPr>
              <a:t>, x</a:t>
            </a:r>
            <a:r>
              <a:rPr lang="en-US" sz="2400" baseline="-250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rgbClr val="0000FF"/>
                </a:solidFill>
              </a:rPr>
              <a:t>)</a:t>
            </a:r>
            <a:r>
              <a:rPr lang="en-US" sz="2400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baseline="-25000" dirty="0">
                <a:solidFill>
                  <a:srgbClr val="0000FF"/>
                </a:solidFill>
              </a:rPr>
              <a:t>4</a:t>
            </a:r>
            <a:r>
              <a:rPr lang="en-US" sz="2400" dirty="0">
                <a:solidFill>
                  <a:srgbClr val="0000FF"/>
                </a:solidFill>
              </a:rPr>
              <a:t>(x</a:t>
            </a:r>
            <a:r>
              <a:rPr lang="en-US" sz="2400" baseline="-25000" dirty="0">
                <a:solidFill>
                  <a:srgbClr val="0000FF"/>
                </a:solidFill>
              </a:rPr>
              <a:t>3</a:t>
            </a:r>
            <a:r>
              <a:rPr lang="en-US" sz="2400" dirty="0">
                <a:solidFill>
                  <a:srgbClr val="0000FF"/>
                </a:solidFill>
              </a:rPr>
              <a:t>, x</a:t>
            </a:r>
            <a:r>
              <a:rPr lang="en-US" sz="2400" baseline="-25000" dirty="0">
                <a:solidFill>
                  <a:srgbClr val="0000FF"/>
                </a:solidFill>
              </a:rPr>
              <a:t>4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r>
              <a:rPr lang="en-US" sz="2400" dirty="0" smtClean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sz="2400" dirty="0" smtClean="0">
                <a:solidFill>
                  <a:srgbClr val="0000FF"/>
                </a:solidFill>
              </a:rPr>
              <a:t>S</a:t>
            </a:r>
            <a:r>
              <a:rPr lang="en-US" sz="2400" baseline="-25000" dirty="0" smtClean="0">
                <a:solidFill>
                  <a:srgbClr val="0000FF"/>
                </a:solidFill>
              </a:rPr>
              <a:t>5</a:t>
            </a:r>
            <a:r>
              <a:rPr lang="en-US" sz="2400" dirty="0" smtClean="0">
                <a:solidFill>
                  <a:srgbClr val="0000FF"/>
                </a:solidFill>
              </a:rPr>
              <a:t>(x</a:t>
            </a:r>
            <a:r>
              <a:rPr lang="en-US" sz="2400" baseline="-25000" dirty="0" smtClean="0">
                <a:solidFill>
                  <a:srgbClr val="0000FF"/>
                </a:solidFill>
              </a:rPr>
              <a:t>4</a:t>
            </a:r>
            <a:r>
              <a:rPr lang="en-US" sz="2400" dirty="0" smtClean="0">
                <a:solidFill>
                  <a:srgbClr val="0000FF"/>
                </a:solidFill>
              </a:rPr>
              <a:t>, x</a:t>
            </a:r>
            <a:r>
              <a:rPr lang="en-US" sz="2400" baseline="-25000" dirty="0" smtClean="0">
                <a:solidFill>
                  <a:srgbClr val="0000FF"/>
                </a:solidFill>
              </a:rPr>
              <a:t>5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1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Problem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Database: </a:t>
            </a:r>
            <a:r>
              <a:rPr lang="en-US" dirty="0" smtClean="0"/>
              <a:t>all </a:t>
            </a:r>
            <a:r>
              <a:rPr lang="en-US" dirty="0"/>
              <a:t>heavy hitter degrees are known.</a:t>
            </a:r>
          </a:p>
          <a:p>
            <a:r>
              <a:rPr lang="en-US" dirty="0" smtClean="0"/>
              <a:t>Design degree-optimal algorithms</a:t>
            </a:r>
          </a:p>
          <a:p>
            <a:endParaRPr lang="en-US" dirty="0"/>
          </a:p>
          <a:p>
            <a:r>
              <a:rPr lang="en-US" dirty="0" smtClean="0"/>
              <a:t>As a warmup, consider a join </a:t>
            </a:r>
            <a:r>
              <a:rPr lang="en-US" dirty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dirty="0" err="1" smtClean="0">
                <a:solidFill>
                  <a:srgbClr val="0000FF"/>
                </a:solidFill>
              </a:rPr>
              <a:t>x,y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  <a:latin typeface="ＭＳ ゴシック"/>
                <a:ea typeface="ＭＳ ゴシック"/>
                <a:cs typeface="ＭＳ ゴシック"/>
              </a:rPr>
              <a:t>∧</a:t>
            </a:r>
            <a:r>
              <a:rPr lang="en-US" dirty="0" smtClean="0">
                <a:solidFill>
                  <a:srgbClr val="0000FF"/>
                </a:solidFill>
              </a:rPr>
              <a:t>S(</a:t>
            </a:r>
            <a:r>
              <a:rPr lang="en-US" dirty="0" err="1" smtClean="0">
                <a:solidFill>
                  <a:srgbClr val="0000FF"/>
                </a:solidFill>
              </a:rPr>
              <a:t>y,z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Degrees of </a:t>
            </a:r>
            <a:r>
              <a:rPr lang="en-US" dirty="0" err="1" smtClean="0">
                <a:solidFill>
                  <a:srgbClr val="000000"/>
                </a:solidFill>
              </a:rPr>
              <a:t>hh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y</a:t>
            </a:r>
            <a:r>
              <a:rPr lang="en-US" dirty="0" smtClean="0">
                <a:solidFill>
                  <a:srgbClr val="000000"/>
                </a:solidFill>
              </a:rPr>
              <a:t> in </a:t>
            </a:r>
            <a:r>
              <a:rPr lang="en-US" dirty="0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00"/>
                </a:solidFill>
              </a:rPr>
              <a:t>: 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mr-IN" dirty="0" smtClean="0">
                <a:solidFill>
                  <a:srgbClr val="000000"/>
                </a:solidFill>
              </a:rPr>
              <a:t>…</a:t>
            </a:r>
            <a:r>
              <a:rPr lang="en-US" dirty="0">
                <a:solidFill>
                  <a:srgbClr val="000000"/>
                </a:solidFill>
              </a:rPr>
              <a:t>	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Degrees of </a:t>
            </a:r>
            <a:r>
              <a:rPr lang="en-US" dirty="0" err="1" smtClean="0">
                <a:solidFill>
                  <a:srgbClr val="000000"/>
                </a:solidFill>
              </a:rPr>
              <a:t>hh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</a:rPr>
              <a:t>y</a:t>
            </a:r>
            <a:r>
              <a:rPr lang="en-US" dirty="0" smtClean="0">
                <a:solidFill>
                  <a:srgbClr val="000000"/>
                </a:solidFill>
              </a:rPr>
              <a:t> in </a:t>
            </a:r>
            <a:r>
              <a:rPr lang="en-US" dirty="0" smtClean="0">
                <a:solidFill>
                  <a:srgbClr val="0000FF"/>
                </a:solidFill>
              </a:rPr>
              <a:t>S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baseline="-25000" dirty="0" smtClean="0">
                <a:solidFill>
                  <a:srgbClr val="FF0000"/>
                </a:solidFill>
              </a:rPr>
              <a:t>1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smtClean="0">
                <a:solidFill>
                  <a:srgbClr val="FF0000"/>
                </a:solidFill>
              </a:rPr>
              <a:t>e</a:t>
            </a:r>
            <a:r>
              <a:rPr lang="en-US" baseline="-25000" dirty="0" smtClean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mr-IN" dirty="0" smtClean="0">
                <a:solidFill>
                  <a:srgbClr val="000000"/>
                </a:solidFill>
              </a:rPr>
              <a:t>…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Compute it in 1 round with </a:t>
            </a:r>
            <a:r>
              <a:rPr lang="en-US" dirty="0" smtClean="0">
                <a:solidFill>
                  <a:srgbClr val="FF0000"/>
                </a:solidFill>
              </a:rPr>
              <a:t>L</a:t>
            </a:r>
            <a:r>
              <a:rPr lang="en-US" dirty="0" smtClean="0">
                <a:solidFill>
                  <a:srgbClr val="000000"/>
                </a:solidFill>
              </a:rPr>
              <a:t> = </a:t>
            </a:r>
            <a:r>
              <a:rPr lang="en-US" dirty="0" smtClean="0">
                <a:solidFill>
                  <a:srgbClr val="FF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/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000000"/>
                </a:solidFill>
              </a:rPr>
              <a:t> + (</a:t>
            </a:r>
            <a:r>
              <a:rPr lang="en-US" dirty="0" err="1" smtClean="0">
                <a:solidFill>
                  <a:srgbClr val="000000"/>
                </a:solidFill>
              </a:rPr>
              <a:t>Σ</a:t>
            </a:r>
            <a:r>
              <a:rPr lang="en-US" baseline="-25000" dirty="0" err="1" smtClean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en-US" baseline="-25000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 / </a:t>
            </a:r>
            <a:r>
              <a:rPr lang="en-US" dirty="0" smtClean="0">
                <a:solidFill>
                  <a:srgbClr val="FF0000"/>
                </a:solidFill>
              </a:rPr>
              <a:t>p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r>
              <a:rPr lang="en-US" baseline="30000" dirty="0" smtClean="0">
                <a:solidFill>
                  <a:srgbClr val="000000"/>
                </a:solidFill>
              </a:rPr>
              <a:t>1/2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Open: 1-round algorithm for any full CQ </a:t>
            </a:r>
            <a:r>
              <a:rPr lang="en-US" dirty="0" smtClean="0">
                <a:solidFill>
                  <a:srgbClr val="0000FF"/>
                </a:solidFill>
              </a:rPr>
              <a:t>Q</a:t>
            </a:r>
            <a:r>
              <a:rPr lang="en-US" dirty="0" smtClean="0">
                <a:solidFill>
                  <a:srgbClr val="000000"/>
                </a:solidFill>
              </a:rPr>
              <a:t> that is optimal given the </a:t>
            </a:r>
            <a:r>
              <a:rPr lang="en-US" dirty="0" err="1" smtClean="0">
                <a:solidFill>
                  <a:srgbClr val="000000"/>
                </a:solidFill>
              </a:rPr>
              <a:t>hh</a:t>
            </a:r>
            <a:r>
              <a:rPr lang="en-US" dirty="0" smtClean="0">
                <a:solidFill>
                  <a:srgbClr val="000000"/>
                </a:solidFill>
              </a:rPr>
              <a:t> degrees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2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995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30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none">
        <a:spAutoFit/>
      </a:bodyPr>
      <a:lstStyle>
        <a:defPPr>
          <a:defRPr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23746</TotalTime>
  <Words>6768</Words>
  <Application>Microsoft Macintosh PowerPoint</Application>
  <PresentationFormat>On-screen Show (4:3)</PresentationFormat>
  <Paragraphs>1628</Paragraphs>
  <Slides>68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4" baseType="lpstr">
      <vt:lpstr>Calibri</vt:lpstr>
      <vt:lpstr>Mangal</vt:lpstr>
      <vt:lpstr>ＭＳ ゴシック</vt:lpstr>
      <vt:lpstr>Wingdings</vt:lpstr>
      <vt:lpstr>Arial</vt:lpstr>
      <vt:lpstr>Office Theme</vt:lpstr>
      <vt:lpstr>Communication Cost in Parallel Query Processing</vt:lpstr>
      <vt:lpstr>This Talk</vt:lpstr>
      <vt:lpstr>Massively Parallel Communication Model (MPC)</vt:lpstr>
      <vt:lpstr>Massively Parallel Communication Model (MPC)</vt:lpstr>
      <vt:lpstr>Massively Parallel Communication Model (MPC)</vt:lpstr>
      <vt:lpstr>Massively Parallel Communication Model (MPC)</vt:lpstr>
      <vt:lpstr>Massively Parallel Communication Model (MPC)</vt:lpstr>
      <vt:lpstr>Massively Parallel Communication Model (MPC)</vt:lpstr>
      <vt:lpstr>Massively Parallel Communication Model (MPC)</vt:lpstr>
      <vt:lpstr>Massively Parallel Communication Model (MPC)</vt:lpstr>
      <vt:lpstr>Massively Parallel Communication Model (MPC)</vt:lpstr>
      <vt:lpstr>Notations</vt:lpstr>
      <vt:lpstr>Speedup</vt:lpstr>
      <vt:lpstr>Outline</vt:lpstr>
      <vt:lpstr>Basic Query Processing</vt:lpstr>
      <vt:lpstr>Hash Join</vt:lpstr>
      <vt:lpstr>The Triangles Query</vt:lpstr>
      <vt:lpstr>Triangles in One Round</vt:lpstr>
      <vt:lpstr>Triangles in One Round</vt:lpstr>
      <vt:lpstr>Communication load per server</vt:lpstr>
      <vt:lpstr>Proof Attempt</vt:lpstr>
      <vt:lpstr>Proof: Formal Statement</vt:lpstr>
      <vt:lpstr>Proof Outline</vt:lpstr>
      <vt:lpstr>Step 1: E[ |Q| ]</vt:lpstr>
      <vt:lpstr>Step 2: Certain Tuples</vt:lpstr>
      <vt:lpstr>Step 2: Certain Tuples</vt:lpstr>
      <vt:lpstr>Background (1/2)</vt:lpstr>
      <vt:lpstr>Background (2/2)</vt:lpstr>
      <vt:lpstr>Step 3: Compute E[ |Au| ]</vt:lpstr>
      <vt:lpstr>Full Conjunctive Query</vt:lpstr>
      <vt:lpstr>Full Conjunctive Query</vt:lpstr>
      <vt:lpstr>Background</vt:lpstr>
      <vt:lpstr>Optimal Shares</vt:lpstr>
      <vt:lpstr>Basic Processing: Summary</vt:lpstr>
      <vt:lpstr>Unequal Inputs</vt:lpstr>
      <vt:lpstr>Motivation</vt:lpstr>
      <vt:lpstr>Warm up: Cartesian Product</vt:lpstr>
      <vt:lpstr>A Simple Lower Bound on L</vt:lpstr>
      <vt:lpstr>Optimal Load L</vt:lpstr>
      <vt:lpstr>Example</vt:lpstr>
      <vt:lpstr>Example</vt:lpstr>
      <vt:lpstr>Example</vt:lpstr>
      <vt:lpstr>Example</vt:lpstr>
      <vt:lpstr>Example</vt:lpstr>
      <vt:lpstr>Example</vt:lpstr>
      <vt:lpstr>Discussion</vt:lpstr>
      <vt:lpstr>Unequal Inputs: Summary</vt:lpstr>
      <vt:lpstr>Skew</vt:lpstr>
      <vt:lpstr>Skew Matters</vt:lpstr>
      <vt:lpstr>Skewed Values  Residual Query</vt:lpstr>
      <vt:lpstr>Residual-Query Algorithm</vt:lpstr>
      <vt:lpstr>Example</vt:lpstr>
      <vt:lpstr>Example</vt:lpstr>
      <vt:lpstr>Example</vt:lpstr>
      <vt:lpstr>Skew: Summary</vt:lpstr>
      <vt:lpstr>Multiple Rounds</vt:lpstr>
      <vt:lpstr>Multiple Rounds</vt:lpstr>
      <vt:lpstr>Background: AGM Bound</vt:lpstr>
      <vt:lpstr>A General Lower Bound</vt:lpstr>
      <vt:lpstr>Discussion</vt:lpstr>
      <vt:lpstr>Multiround: Summary</vt:lpstr>
      <vt:lpstr>Outline</vt:lpstr>
      <vt:lpstr>Open Problem 1</vt:lpstr>
      <vt:lpstr>Open Problem 2</vt:lpstr>
      <vt:lpstr>Open Problem 3</vt:lpstr>
      <vt:lpstr>Open Problem 4</vt:lpstr>
      <vt:lpstr>Open Problem 5</vt:lpstr>
      <vt:lpstr>Thank You!</vt:lpstr>
    </vt:vector>
  </TitlesOfParts>
  <Company/>
  <LinksUpToDate>false</LinksUpToDate>
  <SharedDoc>false</SharedDoc>
  <HyperlinksChanged>false</HyperlinksChanged>
  <AppVersion>15.0034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Dan Suciu</cp:lastModifiedBy>
  <cp:revision>5768</cp:revision>
  <dcterms:created xsi:type="dcterms:W3CDTF">2010-04-12T23:12:02Z</dcterms:created>
  <dcterms:modified xsi:type="dcterms:W3CDTF">2017-05-18T16:44:00Z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